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4" r:id="rId3"/>
    <p:sldId id="285" r:id="rId4"/>
    <p:sldId id="286" r:id="rId5"/>
    <p:sldId id="287" r:id="rId6"/>
    <p:sldId id="280" r:id="rId7"/>
    <p:sldId id="292" r:id="rId8"/>
    <p:sldId id="293" r:id="rId9"/>
    <p:sldId id="294" r:id="rId10"/>
    <p:sldId id="301" r:id="rId11"/>
    <p:sldId id="302" r:id="rId12"/>
    <p:sldId id="303" r:id="rId13"/>
    <p:sldId id="304" r:id="rId14"/>
    <p:sldId id="298" r:id="rId15"/>
    <p:sldId id="281" r:id="rId16"/>
    <p:sldId id="283" r:id="rId17"/>
    <p:sldId id="299" r:id="rId18"/>
    <p:sldId id="297" r:id="rId19"/>
    <p:sldId id="300" r:id="rId20"/>
    <p:sldId id="305" r:id="rId21"/>
    <p:sldId id="306" r:id="rId22"/>
    <p:sldId id="276" r:id="rId23"/>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3287" tIns="46644" rIns="93287" bIns="4664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3287" tIns="46644" rIns="93287" bIns="46644" rtlCol="0"/>
          <a:lstStyle>
            <a:lvl1pPr algn="r" fontAlgn="auto">
              <a:spcBef>
                <a:spcPts val="0"/>
              </a:spcBef>
              <a:spcAft>
                <a:spcPts val="0"/>
              </a:spcAft>
              <a:defRPr sz="1200">
                <a:latin typeface="+mn-lt"/>
              </a:defRPr>
            </a:lvl1pPr>
          </a:lstStyle>
          <a:p>
            <a:pPr>
              <a:defRPr/>
            </a:pPr>
            <a:fld id="{E78B835E-CB2E-4E8C-BF58-E2FCDD9B57DB}" type="datetimeFigureOut">
              <a:rPr lang="en-US"/>
              <a:pPr>
                <a:defRPr/>
              </a:pPr>
              <a:t>5/16/2020</a:t>
            </a:fld>
            <a:endParaRPr lang="en-US" dirty="0"/>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pPr lvl="0"/>
            <a:endParaRPr lang="en-US" noProof="0" dirty="0"/>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3287" tIns="46644" rIns="93287" bIns="4664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39200"/>
            <a:ext cx="3041650" cy="465138"/>
          </a:xfrm>
          <a:prstGeom prst="rect">
            <a:avLst/>
          </a:prstGeom>
        </p:spPr>
        <p:txBody>
          <a:bodyPr vert="horz" lIns="93287" tIns="46644" rIns="93287" bIns="46644"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wrap="square" lIns="93287" tIns="46644" rIns="93287" bIns="46644" numCol="1" anchor="b" anchorCtr="0" compatLnSpc="1">
            <a:prstTxWarp prst="textNoShape">
              <a:avLst/>
            </a:prstTxWarp>
          </a:bodyPr>
          <a:lstStyle>
            <a:lvl1pPr algn="r">
              <a:defRPr sz="1200">
                <a:latin typeface="Calibri" panose="020F0502020204030204" pitchFamily="34" charset="0"/>
              </a:defRPr>
            </a:lvl1pPr>
          </a:lstStyle>
          <a:p>
            <a:fld id="{0B6912EC-63F8-4A0B-9D27-15E30CADC3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B514118-6B23-4AD3-8580-1532CDDAA65D}" type="slidenum">
              <a:rPr lang="en-US" altLang="en-US"/>
              <a:pPr eaLnBrk="1" hangingPunct="1">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249A395-C6CE-47E3-A059-59C886B72E7E}" type="slidenum">
              <a:rPr lang="en-US" altLang="en-US"/>
              <a:pPr eaLnBrk="1" hangingPunct="1">
                <a:spcBef>
                  <a:spcPct val="0"/>
                </a:spcBef>
              </a:pPr>
              <a:t>22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9D3095B5-B957-4EB8-BBBC-D2A342C52FE6}" type="datetimeFigureOut">
              <a:rPr lang="en-US"/>
              <a:pPr>
                <a:defRPr/>
              </a:pPr>
              <a:t>5/16/2020</a:t>
            </a:fld>
            <a:endParaRPr lang="en-US" dirty="0"/>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a:solidFill>
                  <a:srgbClr val="47534C"/>
                </a:solidFill>
              </a:defRPr>
            </a:lvl1pPr>
          </a:lstStyle>
          <a:p>
            <a:fld id="{DBC2699C-FE8E-45DB-B360-A201A8E365E0}" type="slidenum">
              <a:rPr lang="en-US" altLang="en-US"/>
              <a:pPr/>
              <a:t>‹#›</a:t>
            </a:fld>
            <a:endParaRPr lang="en-US" altLang="en-US"/>
          </a:p>
        </p:txBody>
      </p:sp>
    </p:spTree>
    <p:extLst>
      <p:ext uri="{BB962C8B-B14F-4D97-AF65-F5344CB8AC3E}">
        <p14:creationId xmlns:p14="http://schemas.microsoft.com/office/powerpoint/2010/main" val="158962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39F1D9B-A053-40F8-AD1B-62B883DE67CA}" type="datetimeFigureOut">
              <a:rPr lang="en-US"/>
              <a:pPr>
                <a:defRPr/>
              </a:pPr>
              <a:t>5/16/2020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1C588C-69E3-49F9-A49E-4E516919E8DF}" type="slidenum">
              <a:rPr lang="en-US" altLang="en-US"/>
              <a:pPr/>
              <a:t>‹#›</a:t>
            </a:fld>
            <a:endParaRPr lang="en-US" altLang="en-US"/>
          </a:p>
        </p:txBody>
      </p:sp>
    </p:spTree>
    <p:extLst>
      <p:ext uri="{BB962C8B-B14F-4D97-AF65-F5344CB8AC3E}">
        <p14:creationId xmlns:p14="http://schemas.microsoft.com/office/powerpoint/2010/main" val="286388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7B2FA480-B5D5-4E2C-A107-2623F952063A}" type="datetimeFigureOut">
              <a:rPr lang="en-US"/>
              <a:pPr>
                <a:defRPr/>
              </a:pPr>
              <a:t>5/16/2020</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708E5C05-1A5B-4A21-86CE-0EC2BEC3DDE5}" type="slidenum">
              <a:rPr lang="en-US" altLang="en-US"/>
              <a:pPr/>
              <a:t>‹#›</a:t>
            </a:fld>
            <a:endParaRPr lang="en-US" altLang="en-US"/>
          </a:p>
        </p:txBody>
      </p:sp>
    </p:spTree>
    <p:extLst>
      <p:ext uri="{BB962C8B-B14F-4D97-AF65-F5344CB8AC3E}">
        <p14:creationId xmlns:p14="http://schemas.microsoft.com/office/powerpoint/2010/main" val="49274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63E365E-1E61-42F7-9022-312AEF508736}" type="datetimeFigureOut">
              <a:rPr lang="en-US"/>
              <a:pPr>
                <a:defRPr/>
              </a:pPr>
              <a:t>5/16/2020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E53711B-74DC-43DB-A984-CCE48E099945}" type="slidenum">
              <a:rPr lang="en-US" altLang="en-US"/>
              <a:pPr/>
              <a:t>‹#›</a:t>
            </a:fld>
            <a:endParaRPr lang="en-US" altLang="en-US"/>
          </a:p>
        </p:txBody>
      </p:sp>
    </p:spTree>
    <p:extLst>
      <p:ext uri="{BB962C8B-B14F-4D97-AF65-F5344CB8AC3E}">
        <p14:creationId xmlns:p14="http://schemas.microsoft.com/office/powerpoint/2010/main" val="36590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86A9ACF6-B635-4807-BA9C-487D00A9D266}" type="datetimeFigureOut">
              <a:rPr lang="en-US"/>
              <a:pPr>
                <a:defRPr/>
              </a:pPr>
              <a:t>5/16/2020</a:t>
            </a:fld>
            <a:endParaRPr lang="en-US" dirty="0"/>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fld id="{7B28B627-CF01-43FC-8BF1-8B99A3F6988A}" type="slidenum">
              <a:rPr lang="en-US" altLang="en-US"/>
              <a:pPr/>
              <a:t>‹#›</a:t>
            </a:fld>
            <a:endParaRPr lang="en-US" altLang="en-US"/>
          </a:p>
        </p:txBody>
      </p:sp>
    </p:spTree>
    <p:extLst>
      <p:ext uri="{BB962C8B-B14F-4D97-AF65-F5344CB8AC3E}">
        <p14:creationId xmlns:p14="http://schemas.microsoft.com/office/powerpoint/2010/main" val="126458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D5005CFE-D777-45A0-BD86-6677E7FFF156}" type="datetimeFigureOut">
              <a:rPr lang="en-US"/>
              <a:pPr>
                <a:defRPr/>
              </a:pPr>
              <a:t>5/16/2020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443777-864A-402A-A067-38A2A2A24E52}" type="slidenum">
              <a:rPr lang="en-US" altLang="en-US"/>
              <a:pPr/>
              <a:t>‹#›</a:t>
            </a:fld>
            <a:endParaRPr lang="en-US" altLang="en-US"/>
          </a:p>
        </p:txBody>
      </p:sp>
    </p:spTree>
    <p:extLst>
      <p:ext uri="{BB962C8B-B14F-4D97-AF65-F5344CB8AC3E}">
        <p14:creationId xmlns:p14="http://schemas.microsoft.com/office/powerpoint/2010/main" val="335043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3B5820F-0A14-4FA9-94B6-C0F19C76169B}" type="datetimeFigureOut">
              <a:rPr lang="en-US"/>
              <a:pPr>
                <a:defRPr/>
              </a:pPr>
              <a:t>5/16/2020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95D8AB2-0EC9-45E5-819C-C8B5A1D5BB2E}" type="slidenum">
              <a:rPr lang="en-US" altLang="en-US"/>
              <a:pPr/>
              <a:t>‹#›</a:t>
            </a:fld>
            <a:endParaRPr lang="en-US" altLang="en-US"/>
          </a:p>
        </p:txBody>
      </p:sp>
    </p:spTree>
    <p:extLst>
      <p:ext uri="{BB962C8B-B14F-4D97-AF65-F5344CB8AC3E}">
        <p14:creationId xmlns:p14="http://schemas.microsoft.com/office/powerpoint/2010/main" val="3318640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D31B7F-4A09-4621-898B-40EA1DAE7F7B}" type="datetimeFigureOut">
              <a:rPr lang="en-US"/>
              <a:pPr>
                <a:defRPr/>
              </a:pPr>
              <a:t>5/16/2020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62B99EE-A04D-44D8-834B-45F23F98755B}" type="slidenum">
              <a:rPr lang="en-US" altLang="en-US"/>
              <a:pPr/>
              <a:t>‹#›</a:t>
            </a:fld>
            <a:endParaRPr lang="en-US" altLang="en-US"/>
          </a:p>
        </p:txBody>
      </p:sp>
    </p:spTree>
    <p:extLst>
      <p:ext uri="{BB962C8B-B14F-4D97-AF65-F5344CB8AC3E}">
        <p14:creationId xmlns:p14="http://schemas.microsoft.com/office/powerpoint/2010/main" val="41502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Date Placeholder 1"/>
          <p:cNvSpPr>
            <a:spLocks noGrp="1"/>
          </p:cNvSpPr>
          <p:nvPr>
            <p:ph type="dt" sz="half" idx="10"/>
          </p:nvPr>
        </p:nvSpPr>
        <p:spPr/>
        <p:txBody>
          <a:bodyPr/>
          <a:lstStyle>
            <a:lvl1pPr>
              <a:defRPr/>
            </a:lvl1pPr>
          </a:lstStyle>
          <a:p>
            <a:pPr>
              <a:defRPr/>
            </a:pPr>
            <a:fld id="{261AC5AF-6715-42B4-A4E3-E3467D224AB2}" type="datetimeFigureOut">
              <a:rPr lang="en-US"/>
              <a:pPr>
                <a:defRPr/>
              </a:pPr>
              <a:t>5/16/2020</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fld id="{8A47E521-DD79-417D-8CD7-04488DE97D6B}" type="slidenum">
              <a:rPr lang="en-US" altLang="en-US"/>
              <a:pPr/>
              <a:t>‹#›</a:t>
            </a:fld>
            <a:endParaRPr lang="en-US" altLang="en-US"/>
          </a:p>
        </p:txBody>
      </p:sp>
    </p:spTree>
    <p:extLst>
      <p:ext uri="{BB962C8B-B14F-4D97-AF65-F5344CB8AC3E}">
        <p14:creationId xmlns:p14="http://schemas.microsoft.com/office/powerpoint/2010/main" val="201497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06AE9524-F95E-409F-A4B7-8D2C68D1AA32}" type="datetimeFigureOut">
              <a:rPr lang="en-US"/>
              <a:pPr>
                <a:defRPr/>
              </a:pPr>
              <a:t>5/16/2020</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0AB1AC4F-B8AD-4E89-8F7A-DA077AB44CEF}" type="slidenum">
              <a:rPr lang="en-US" altLang="en-US"/>
              <a:pPr/>
              <a:t>‹#›</a:t>
            </a:fld>
            <a:endParaRPr lang="en-US" altLang="en-US"/>
          </a:p>
        </p:txBody>
      </p:sp>
    </p:spTree>
    <p:extLst>
      <p:ext uri="{BB962C8B-B14F-4D97-AF65-F5344CB8AC3E}">
        <p14:creationId xmlns:p14="http://schemas.microsoft.com/office/powerpoint/2010/main" val="227061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0158885E-32A0-4E4A-B5D4-EF6FBE234FBA}" type="datetimeFigureOut">
              <a:rPr lang="en-US"/>
              <a:pPr>
                <a:defRPr/>
              </a:pPr>
              <a:t>5/16/2020</a:t>
            </a:fld>
            <a:endParaRPr lang="en-US" dirty="0"/>
          </a:p>
        </p:txBody>
      </p:sp>
      <p:sp>
        <p:nvSpPr>
          <p:cNvPr id="12" name="Slide Number Placeholder 6"/>
          <p:cNvSpPr>
            <a:spLocks noGrp="1"/>
          </p:cNvSpPr>
          <p:nvPr>
            <p:ph type="sldNum" sz="quarter" idx="11"/>
          </p:nvPr>
        </p:nvSpPr>
        <p:spPr/>
        <p:txBody>
          <a:bodyPr/>
          <a:lstStyle>
            <a:lvl1pPr>
              <a:defRPr/>
            </a:lvl1pPr>
          </a:lstStyle>
          <a:p>
            <a:fld id="{BC0BBAE6-462D-4BDE-BA7C-AB42AF318EC1}" type="slidenum">
              <a:rPr lang="en-US" altLang="en-US"/>
              <a:pPr/>
              <a:t>‹#›</a:t>
            </a:fld>
            <a:endParaRPr lang="en-US" alt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51348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8"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2"/>
                </a:solidFill>
                <a:latin typeface="+mn-lt"/>
              </a:defRPr>
            </a:lvl1pPr>
          </a:lstStyle>
          <a:p>
            <a:pPr>
              <a:defRPr/>
            </a:pPr>
            <a:fld id="{C98C3F6A-3255-4C17-B741-C032AB1DA85F}" type="datetimeFigureOut">
              <a:rPr lang="en-US"/>
              <a:pPr>
                <a:defRPr/>
              </a:pPr>
              <a:t>5/16/2020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tx2"/>
                </a:solidFill>
                <a:latin typeface="Century Gothic" panose="020B0502020202020204" pitchFamily="34" charset="0"/>
              </a:defRPr>
            </a:lvl1pPr>
          </a:lstStyle>
          <a:p>
            <a:fld id="{67566E45-1D9F-4250-9C24-6519C0AF67BE}" type="slidenum">
              <a:rPr lang="en-US" altLang="en-US"/>
              <a:pPr/>
              <a:t>‹#›</a:t>
            </a:fld>
            <a:endParaRPr lang="en-US" alt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910" r:id="rId1"/>
    <p:sldLayoutId id="2147483905" r:id="rId2"/>
    <p:sldLayoutId id="2147483911" r:id="rId3"/>
    <p:sldLayoutId id="2147483906" r:id="rId4"/>
    <p:sldLayoutId id="2147483907" r:id="rId5"/>
    <p:sldLayoutId id="2147483908" r:id="rId6"/>
    <p:sldLayoutId id="2147483912" r:id="rId7"/>
    <p:sldLayoutId id="2147483913" r:id="rId8"/>
    <p:sldLayoutId id="2147483914" r:id="rId9"/>
    <p:sldLayoutId id="2147483909" r:id="rId10"/>
    <p:sldLayoutId id="2147483915" r:id="rId11"/>
  </p:sldLayoutIdLst>
  <p:txStyles>
    <p:titleStyle>
      <a:lvl1pPr algn="ctr" rtl="0" eaLnBrk="0" fontAlgn="base" hangingPunct="0">
        <a:spcBef>
          <a:spcPct val="0"/>
        </a:spcBef>
        <a:spcAft>
          <a:spcPct val="0"/>
        </a:spcAft>
        <a:defRPr sz="3500" kern="1200" cap="all">
          <a:solidFill>
            <a:srgbClr val="6B7D72"/>
          </a:solidFill>
          <a:latin typeface="+mj-lt"/>
          <a:ea typeface="+mj-ea"/>
          <a:cs typeface="+mj-cs"/>
        </a:defRPr>
      </a:lvl1pPr>
      <a:lvl2pPr algn="ctr" rtl="0" eaLnBrk="0" fontAlgn="base" hangingPunct="0">
        <a:spcBef>
          <a:spcPct val="0"/>
        </a:spcBef>
        <a:spcAft>
          <a:spcPct val="0"/>
        </a:spcAft>
        <a:defRPr sz="3500">
          <a:solidFill>
            <a:srgbClr val="6B7D72"/>
          </a:solidFill>
          <a:latin typeface="Book Antiqua" pitchFamily="18" charset="0"/>
        </a:defRPr>
      </a:lvl2pPr>
      <a:lvl3pPr algn="ctr" rtl="0" eaLnBrk="0" fontAlgn="base" hangingPunct="0">
        <a:spcBef>
          <a:spcPct val="0"/>
        </a:spcBef>
        <a:spcAft>
          <a:spcPct val="0"/>
        </a:spcAft>
        <a:defRPr sz="3500">
          <a:solidFill>
            <a:srgbClr val="6B7D72"/>
          </a:solidFill>
          <a:latin typeface="Book Antiqua" pitchFamily="18" charset="0"/>
        </a:defRPr>
      </a:lvl3pPr>
      <a:lvl4pPr algn="ctr" rtl="0" eaLnBrk="0" fontAlgn="base" hangingPunct="0">
        <a:spcBef>
          <a:spcPct val="0"/>
        </a:spcBef>
        <a:spcAft>
          <a:spcPct val="0"/>
        </a:spcAft>
        <a:defRPr sz="3500">
          <a:solidFill>
            <a:srgbClr val="6B7D72"/>
          </a:solidFill>
          <a:latin typeface="Book Antiqua" pitchFamily="18" charset="0"/>
        </a:defRPr>
      </a:lvl4pPr>
      <a:lvl5pPr algn="ctr" rtl="0" eaLnBrk="0" fontAlgn="base" hangingPunct="0">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352800"/>
            <a:ext cx="6705600" cy="1066800"/>
          </a:xfrm>
        </p:spPr>
        <p:txBody>
          <a:bodyPr/>
          <a:lstStyle/>
          <a:p>
            <a:pPr eaLnBrk="1" hangingPunct="1">
              <a:buFont typeface="Arial" charset="0"/>
              <a:buNone/>
              <a:defRPr/>
            </a:pPr>
            <a:r>
              <a:rPr lang="en-US" sz="2000" i="1" cap="none" dirty="0" smtClean="0">
                <a:solidFill>
                  <a:schemeClr val="tx1"/>
                </a:solidFill>
                <a:latin typeface="Times New Roman" pitchFamily="18" charset="0"/>
                <a:cs typeface="Times New Roman" pitchFamily="18" charset="0"/>
              </a:rPr>
              <a:t>A Discussion of the Unique Ethical Issues in the Role of the Trust and Estate Attorney</a:t>
            </a:r>
          </a:p>
        </p:txBody>
      </p:sp>
      <p:sp>
        <p:nvSpPr>
          <p:cNvPr id="8195" name="Title 1"/>
          <p:cNvSpPr>
            <a:spLocks noGrp="1"/>
          </p:cNvSpPr>
          <p:nvPr>
            <p:ph type="ctrTitle"/>
          </p:nvPr>
        </p:nvSpPr>
        <p:spPr bwMode="auto">
          <a:xfrm>
            <a:off x="304800" y="1295400"/>
            <a:ext cx="8610600" cy="1447800"/>
          </a:xfrm>
        </p:spPr>
        <p:txBody>
          <a:bodyPr wrap="square" numCol="1" compatLnSpc="1">
            <a:prstTxWarp prst="textNoShape">
              <a:avLst/>
            </a:prstTxWarp>
          </a:bodyPr>
          <a:lstStyle/>
          <a:p>
            <a:pPr eaLnBrk="1" hangingPunct="1">
              <a:defRPr/>
            </a:pPr>
            <a:r>
              <a:rPr lang="en-US" altLang="en-US" sz="3200" b="1" cap="small" dirty="0" smtClean="0">
                <a:solidFill>
                  <a:schemeClr val="tx1"/>
                </a:solidFill>
              </a:rPr>
              <a:t>The Rules of Professional Conduct and THE ROLE OF THE TRUST AND ESTATE ATTORNEY</a:t>
            </a:r>
          </a:p>
        </p:txBody>
      </p:sp>
      <p:sp>
        <p:nvSpPr>
          <p:cNvPr id="4" name="TextBox 3"/>
          <p:cNvSpPr txBox="1"/>
          <p:nvPr/>
        </p:nvSpPr>
        <p:spPr>
          <a:xfrm>
            <a:off x="4876800" y="5562600"/>
            <a:ext cx="3657600" cy="677863"/>
          </a:xfrm>
          <a:prstGeom prst="rect">
            <a:avLst/>
          </a:prstGeom>
          <a:noFill/>
        </p:spPr>
        <p:txBody>
          <a:bodyPr>
            <a:spAutoFit/>
          </a:bodyPr>
          <a:lstStyle/>
          <a:p>
            <a:pPr algn="ctr" fontAlgn="auto">
              <a:spcBef>
                <a:spcPts val="0"/>
              </a:spcBef>
              <a:spcAft>
                <a:spcPts val="0"/>
              </a:spcAft>
              <a:defRPr/>
            </a:pPr>
            <a:r>
              <a:rPr lang="en-US" sz="2800" cap="small" dirty="0">
                <a:latin typeface="Times New Roman" pitchFamily="18" charset="0"/>
                <a:cs typeface="Times New Roman" pitchFamily="18" charset="0"/>
              </a:rPr>
              <a:t>Randall|Danskin</a:t>
            </a:r>
            <a:endParaRPr lang="en-US" sz="2000" cap="small" dirty="0">
              <a:latin typeface="Times New Roman" pitchFamily="18" charset="0"/>
              <a:cs typeface="Times New Roman" pitchFamily="18" charset="0"/>
            </a:endParaRPr>
          </a:p>
          <a:p>
            <a:pPr algn="ctr" fontAlgn="auto">
              <a:spcBef>
                <a:spcPts val="0"/>
              </a:spcBef>
              <a:spcAft>
                <a:spcPts val="0"/>
              </a:spcAft>
              <a:defRPr/>
            </a:pPr>
            <a:r>
              <a:rPr lang="en-US" sz="1000" i="1" dirty="0">
                <a:latin typeface="Times New Roman" pitchFamily="18" charset="0"/>
                <a:cs typeface="Times New Roman" pitchFamily="18" charset="0"/>
              </a:rPr>
              <a:t>A Professional Service Corporation</a:t>
            </a:r>
          </a:p>
        </p:txBody>
      </p:sp>
      <p:sp>
        <p:nvSpPr>
          <p:cNvPr id="14343" name="Text Box 7"/>
          <p:cNvSpPr txBox="1">
            <a:spLocks noChangeArrowheads="1"/>
          </p:cNvSpPr>
          <p:nvPr/>
        </p:nvSpPr>
        <p:spPr bwMode="auto">
          <a:xfrm>
            <a:off x="685800" y="4495800"/>
            <a:ext cx="6477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b="1" i="1" dirty="0">
                <a:solidFill>
                  <a:schemeClr val="bg1"/>
                </a:solidFill>
                <a:effectLst>
                  <a:outerShdw blurRad="38100" dist="38100" dir="2700000" algn="tl">
                    <a:srgbClr val="C0C0C0"/>
                  </a:outerShdw>
                </a:effectLst>
                <a:latin typeface="Times New Roman" pitchFamily="18" charset="0"/>
              </a:rPr>
              <a:t>Presented by:</a:t>
            </a:r>
          </a:p>
          <a:p>
            <a:pPr algn="ctr">
              <a:spcBef>
                <a:spcPct val="50000"/>
              </a:spcBef>
              <a:defRPr/>
            </a:pPr>
            <a:r>
              <a:rPr lang="en-US" b="1" dirty="0">
                <a:solidFill>
                  <a:schemeClr val="bg1"/>
                </a:solidFill>
                <a:latin typeface="Times New Roman" pitchFamily="18" charset="0"/>
              </a:rPr>
              <a:t>Stephanie R. Taylor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61350" cy="1039813"/>
          </a:xfrm>
        </p:spPr>
        <p:txBody>
          <a:bodyPr>
            <a:noAutofit/>
          </a:bodyPr>
          <a:lstStyle/>
          <a:p>
            <a:pPr>
              <a:defRPr/>
            </a:pPr>
            <a:r>
              <a:rPr lang="en-US" sz="2400" dirty="0" smtClean="0"/>
              <a:t>ESTATE OR PROBATE</a:t>
            </a:r>
            <a:br>
              <a:rPr lang="en-US" sz="2400" dirty="0" smtClean="0"/>
            </a:br>
            <a:r>
              <a:rPr lang="en-US" sz="2400" dirty="0" smtClean="0"/>
              <a:t>DOES THE ATTORNEY OWE DUTIES TO OTHERS?</a:t>
            </a:r>
            <a:endParaRPr lang="en-US" sz="2400" dirty="0"/>
          </a:p>
        </p:txBody>
      </p:sp>
      <p:sp>
        <p:nvSpPr>
          <p:cNvPr id="3" name="Content Placeholder 2"/>
          <p:cNvSpPr>
            <a:spLocks noGrp="1"/>
          </p:cNvSpPr>
          <p:nvPr>
            <p:ph idx="1"/>
          </p:nvPr>
        </p:nvSpPr>
        <p:spPr/>
        <p:txBody>
          <a:bodyPr/>
          <a:lstStyle/>
          <a:p>
            <a:pPr algn="just">
              <a:buFont typeface="Arial" charset="0"/>
              <a:buChar char="•"/>
              <a:defRPr/>
            </a:pPr>
            <a:r>
              <a:rPr lang="en-US" dirty="0" smtClean="0"/>
              <a:t>What happens if the lawyer becomes aware of a potential breach by the Fiduciary </a:t>
            </a:r>
          </a:p>
          <a:p>
            <a:pPr lvl="1" algn="just">
              <a:buFont typeface="Arial" charset="0"/>
              <a:buChar char="•"/>
              <a:defRPr/>
            </a:pPr>
            <a:r>
              <a:rPr lang="en-US" dirty="0" smtClean="0"/>
              <a:t>RPC 1.6 – Lawyer shall not reveal information relating to the representation of a client unless:</a:t>
            </a:r>
          </a:p>
          <a:p>
            <a:pPr lvl="2" algn="just">
              <a:buFont typeface="Arial" charset="0"/>
              <a:buChar char="•"/>
              <a:defRPr/>
            </a:pPr>
            <a:r>
              <a:rPr lang="en-US" dirty="0" smtClean="0"/>
              <a:t>The client gives </a:t>
            </a:r>
            <a:r>
              <a:rPr lang="en-US" u="sng" dirty="0" smtClean="0"/>
              <a:t>informed</a:t>
            </a:r>
            <a:r>
              <a:rPr lang="en-US" dirty="0" smtClean="0"/>
              <a:t> consent; </a:t>
            </a:r>
          </a:p>
          <a:p>
            <a:pPr lvl="2" algn="just">
              <a:buFont typeface="Arial" charset="0"/>
              <a:buChar char="•"/>
              <a:defRPr/>
            </a:pPr>
            <a:r>
              <a:rPr lang="en-US" dirty="0" smtClean="0"/>
              <a:t>The disclosure is impliedly authorized in order to carry out the representation; </a:t>
            </a:r>
          </a:p>
          <a:p>
            <a:pPr marL="411163" lvl="1" indent="0" algn="ctr">
              <a:buFont typeface="Arial" charset="0"/>
              <a:buNone/>
              <a:defRPr/>
            </a:pPr>
            <a:r>
              <a:rPr lang="en-US" b="1" cap="all" dirty="0" smtClean="0"/>
              <a:t>or …</a:t>
            </a:r>
          </a:p>
          <a:p>
            <a:pPr lvl="2" algn="just">
              <a:buFont typeface="Arial" charset="0"/>
              <a:buChar char="•"/>
              <a:defRPr/>
            </a:pPr>
            <a:r>
              <a:rPr lang="en-US" dirty="0" smtClean="0"/>
              <a:t>The disclosure is permitted to the extent the lawyer </a:t>
            </a:r>
            <a:r>
              <a:rPr lang="en-US" u="sng" dirty="0" smtClean="0"/>
              <a:t>reasonably believes</a:t>
            </a:r>
            <a:r>
              <a:rPr lang="en-US" dirty="0" smtClean="0"/>
              <a:t> necessary:</a:t>
            </a:r>
          </a:p>
          <a:p>
            <a:pPr lvl="3" algn="just">
              <a:buFont typeface="Arial" charset="0"/>
              <a:buChar char="•"/>
              <a:defRPr/>
            </a:pPr>
            <a:r>
              <a:rPr lang="en-US" sz="1400" dirty="0" smtClean="0"/>
              <a:t>To prevent reasonably certain </a:t>
            </a:r>
            <a:r>
              <a:rPr lang="en-US" sz="1400" u="sng" dirty="0" smtClean="0"/>
              <a:t>death</a:t>
            </a:r>
            <a:r>
              <a:rPr lang="en-US" sz="1400" dirty="0" smtClean="0"/>
              <a:t> or substantial </a:t>
            </a:r>
            <a:r>
              <a:rPr lang="en-US" sz="1400" u="sng" dirty="0" smtClean="0"/>
              <a:t>bodily</a:t>
            </a:r>
            <a:r>
              <a:rPr lang="en-US" sz="1400" dirty="0" smtClean="0"/>
              <a:t> harm (</a:t>
            </a:r>
            <a:r>
              <a:rPr lang="en-US" sz="1400" b="1" dirty="0" smtClean="0">
                <a:solidFill>
                  <a:srgbClr val="FF0000"/>
                </a:solidFill>
              </a:rPr>
              <a:t>REQUIRED</a:t>
            </a:r>
            <a:r>
              <a:rPr lang="en-US" sz="1400" dirty="0" smtClean="0"/>
              <a:t>); or</a:t>
            </a:r>
          </a:p>
          <a:p>
            <a:pPr lvl="3" algn="just">
              <a:buFont typeface="Arial" charset="0"/>
              <a:buChar char="•"/>
              <a:defRPr/>
            </a:pPr>
            <a:r>
              <a:rPr lang="en-US" sz="1400" dirty="0" smtClean="0"/>
              <a:t>To prevent the client from committing a crime (</a:t>
            </a:r>
            <a:r>
              <a:rPr lang="en-US" sz="1400" b="1" dirty="0" smtClean="0">
                <a:solidFill>
                  <a:srgbClr val="FF0000"/>
                </a:solidFill>
              </a:rPr>
              <a:t>DISCRETIONARY</a:t>
            </a:r>
            <a:r>
              <a:rPr lang="en-US" sz="1400" dirty="0" smtClean="0"/>
              <a:t>); or</a:t>
            </a:r>
          </a:p>
          <a:p>
            <a:pPr lvl="3" algn="just">
              <a:buFont typeface="Arial" charset="0"/>
              <a:buChar char="•"/>
              <a:defRPr/>
            </a:pPr>
            <a:r>
              <a:rPr lang="en-US" sz="1400" dirty="0" smtClean="0"/>
              <a:t>To secure legal advice about the lawyer’s compliance with these Rules (</a:t>
            </a:r>
            <a:r>
              <a:rPr lang="en-US" sz="1400" b="1" dirty="0" smtClean="0">
                <a:solidFill>
                  <a:srgbClr val="FF0000"/>
                </a:solidFill>
              </a:rPr>
              <a:t>DISCRETIONARY</a:t>
            </a:r>
            <a:r>
              <a:rPr lang="en-US" sz="1400" dirty="0" smtClean="0">
                <a:solidFill>
                  <a:schemeClr val="tx1"/>
                </a:solidFill>
              </a:rPr>
              <a:t>); or…</a:t>
            </a:r>
          </a:p>
          <a:p>
            <a:pPr lvl="2" algn="just">
              <a:buFont typeface="Arial" charset="0"/>
              <a:buChar char="•"/>
              <a:defRPr/>
            </a:pPr>
            <a:endParaRPr lang="en-US" sz="1600" dirty="0" smtClean="0"/>
          </a:p>
          <a:p>
            <a:pPr lvl="2" algn="just">
              <a:buFont typeface="Arial" charset="0"/>
              <a:buChar char="•"/>
              <a:defRPr/>
            </a:pPr>
            <a:endParaRPr lang="en-US" sz="1600" dirty="0" smtClean="0"/>
          </a:p>
          <a:p>
            <a:pPr marL="411163" lvl="1" indent="0" algn="ctr">
              <a:buFont typeface="Arial" charset="0"/>
              <a:buNone/>
              <a:defRPr/>
            </a:pPr>
            <a:endParaRPr lang="en-US" b="1" cap="al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2400" dirty="0" smtClean="0"/>
              <a:t>ESTATE OR PROBATE</a:t>
            </a:r>
            <a:br>
              <a:rPr lang="en-US" sz="2400" dirty="0" smtClean="0"/>
            </a:br>
            <a:r>
              <a:rPr lang="en-US" sz="2400" dirty="0" smtClean="0"/>
              <a:t>DOES THE ATTORNEY OWE DUTIES TO OTHERS?</a:t>
            </a:r>
            <a:endParaRPr lang="en-US" sz="2400" dirty="0"/>
          </a:p>
        </p:txBody>
      </p:sp>
      <p:sp>
        <p:nvSpPr>
          <p:cNvPr id="18435" name="Content Placeholder 2"/>
          <p:cNvSpPr>
            <a:spLocks noGrp="1"/>
          </p:cNvSpPr>
          <p:nvPr>
            <p:ph idx="1"/>
          </p:nvPr>
        </p:nvSpPr>
        <p:spPr/>
        <p:txBody>
          <a:bodyPr/>
          <a:lstStyle/>
          <a:p>
            <a:pPr algn="just"/>
            <a:r>
              <a:rPr lang="en-US" altLang="en-US" sz="2000" b="1" smtClean="0"/>
              <a:t>RPC 1.6 – CONFIDENTIALITY OF INFORMATION (Con’t)</a:t>
            </a:r>
          </a:p>
          <a:p>
            <a:pPr lvl="3" algn="just"/>
            <a:r>
              <a:rPr lang="en-US" altLang="en-US" smtClean="0"/>
              <a:t>To prevent, mitigate or rectify substantial injury to the </a:t>
            </a:r>
            <a:r>
              <a:rPr lang="en-US" altLang="en-US" b="1" smtClean="0"/>
              <a:t>financial interests</a:t>
            </a:r>
            <a:r>
              <a:rPr lang="en-US" altLang="en-US" smtClean="0"/>
              <a:t> or </a:t>
            </a:r>
            <a:r>
              <a:rPr lang="en-US" altLang="en-US" b="1" smtClean="0"/>
              <a:t>property of another </a:t>
            </a:r>
            <a:r>
              <a:rPr lang="en-US" altLang="en-US" smtClean="0"/>
              <a:t>that is reasonably certain to result or has resulted from the client’s </a:t>
            </a:r>
            <a:r>
              <a:rPr lang="en-US" altLang="en-US" u="sng" smtClean="0"/>
              <a:t>commission of a crime or fraud</a:t>
            </a:r>
            <a:r>
              <a:rPr lang="en-US" altLang="en-US" smtClean="0"/>
              <a:t> in furtherance of which the client has used the lawyer’s services (</a:t>
            </a:r>
            <a:r>
              <a:rPr lang="en-US" altLang="en-US" b="1" smtClean="0">
                <a:solidFill>
                  <a:srgbClr val="FF0000"/>
                </a:solidFill>
              </a:rPr>
              <a:t>DISCRETIONARY</a:t>
            </a:r>
            <a:r>
              <a:rPr lang="en-US" altLang="en-US" smtClean="0"/>
              <a:t>); or</a:t>
            </a:r>
          </a:p>
          <a:p>
            <a:pPr lvl="3" algn="just"/>
            <a:endParaRPr lang="en-US" altLang="en-US" smtClean="0"/>
          </a:p>
          <a:p>
            <a:pPr lvl="3" algn="just"/>
            <a:r>
              <a:rPr lang="en-US" altLang="en-US" sz="1400" smtClean="0"/>
              <a:t>To establish a claim or defense on behalf of the lawyer in a controversy between the lawyer and the client, to establish a defense to a criminal charge or civil claim against the lawyer based upon conduct in which the client was involved, or to respond to allegations in any proceeding concerning the lawyer's representation of the client (</a:t>
            </a:r>
            <a:r>
              <a:rPr lang="en-US" altLang="en-US" sz="1400" b="1" smtClean="0">
                <a:solidFill>
                  <a:srgbClr val="FF0000"/>
                </a:solidFill>
              </a:rPr>
              <a:t>DISCRETIONARY</a:t>
            </a:r>
            <a:r>
              <a:rPr lang="en-US" altLang="en-US" sz="1400" smtClean="0"/>
              <a:t>); or</a:t>
            </a:r>
          </a:p>
          <a:p>
            <a:pPr lvl="3" algn="just"/>
            <a:endParaRPr lang="en-US" altLang="en-US" sz="1400" smtClean="0"/>
          </a:p>
          <a:p>
            <a:pPr lvl="3" algn="just"/>
            <a:r>
              <a:rPr lang="en-US" altLang="en-US" sz="1400" smtClean="0">
                <a:solidFill>
                  <a:schemeClr val="tx1"/>
                </a:solidFill>
              </a:rPr>
              <a:t>To comply with a court order (</a:t>
            </a:r>
            <a:r>
              <a:rPr lang="en-US" altLang="en-US" sz="1400" b="1" smtClean="0">
                <a:solidFill>
                  <a:srgbClr val="FF0000"/>
                </a:solidFill>
              </a:rPr>
              <a:t>DISCRETIONARY</a:t>
            </a:r>
            <a:r>
              <a:rPr lang="en-US" altLang="en-US" sz="1400" smtClean="0">
                <a:solidFill>
                  <a:schemeClr val="tx1"/>
                </a:solidFill>
              </a:rPr>
              <a:t>)…</a:t>
            </a:r>
          </a:p>
          <a:p>
            <a:pPr lvl="4" algn="just"/>
            <a:r>
              <a:rPr lang="en-US" altLang="en-US" sz="1200" smtClean="0">
                <a:solidFill>
                  <a:schemeClr val="tx1"/>
                </a:solidFill>
              </a:rPr>
              <a:t>[Cmt. 15 – lawyer must consult with client about possibility of appeal to the extent required by Rule 1.4]</a:t>
            </a:r>
          </a:p>
          <a:p>
            <a:endParaRPr lang="en-US" altLang="en-US"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2400" dirty="0"/>
              <a:t>ESTATE OR PROBATE</a:t>
            </a:r>
            <a:br>
              <a:rPr lang="en-US" sz="2400" dirty="0"/>
            </a:br>
            <a:r>
              <a:rPr lang="en-US" sz="2400" dirty="0"/>
              <a:t>DOES THE ATTORNEY OWE DUTIES TO OTHERS?</a:t>
            </a:r>
          </a:p>
        </p:txBody>
      </p:sp>
      <p:sp>
        <p:nvSpPr>
          <p:cNvPr id="3" name="Content Placeholder 2"/>
          <p:cNvSpPr>
            <a:spLocks noGrp="1"/>
          </p:cNvSpPr>
          <p:nvPr>
            <p:ph idx="1"/>
          </p:nvPr>
        </p:nvSpPr>
        <p:spPr/>
        <p:txBody>
          <a:bodyPr/>
          <a:lstStyle/>
          <a:p>
            <a:pPr marL="0" indent="0">
              <a:buFont typeface="Arial" charset="0"/>
              <a:buNone/>
              <a:defRPr/>
            </a:pPr>
            <a:r>
              <a:rPr lang="en-US" sz="2800" dirty="0" smtClean="0"/>
              <a:t>Rule 1.6 - </a:t>
            </a:r>
            <a:r>
              <a:rPr lang="en-US" sz="2800" dirty="0" err="1" smtClean="0"/>
              <a:t>Cmt</a:t>
            </a:r>
            <a:r>
              <a:rPr lang="en-US" sz="2800" dirty="0" smtClean="0"/>
              <a:t>. 17 – </a:t>
            </a:r>
          </a:p>
          <a:p>
            <a:pPr marL="274637" lvl="2" indent="0" algn="just">
              <a:buFont typeface="Arial" charset="0"/>
              <a:buNone/>
              <a:defRPr/>
            </a:pPr>
            <a:r>
              <a:rPr lang="en-US" dirty="0" smtClean="0"/>
              <a:t>In exercising the discretion conferred by those paragraphs, the lawyer may consider such factors as the nature of the lawyer's relationship with the client and with those who might be injured by the client, the lawyer's own involvement in the transaction and factors that may extenuate the conduct in question. A lawyer's decision not to disclose as permitted by paragraph (b) does not violate this Rule. Disclosure may be required, however, by other Rules.</a:t>
            </a:r>
          </a:p>
          <a:p>
            <a:pPr>
              <a:buFont typeface="Arial" charset="0"/>
              <a:buChar cha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Clients bearing multiple relationships to the Estate</a:t>
            </a:r>
            <a:endParaRPr lang="en-US" dirty="0"/>
          </a:p>
        </p:txBody>
      </p:sp>
      <p:sp>
        <p:nvSpPr>
          <p:cNvPr id="3" name="Content Placeholder 2"/>
          <p:cNvSpPr>
            <a:spLocks noGrp="1"/>
          </p:cNvSpPr>
          <p:nvPr>
            <p:ph idx="1"/>
          </p:nvPr>
        </p:nvSpPr>
        <p:spPr/>
        <p:txBody>
          <a:bodyPr/>
          <a:lstStyle/>
          <a:p>
            <a:r>
              <a:rPr lang="en-US" dirty="0" smtClean="0"/>
              <a:t>Various Roles that May create a CONFLICT:</a:t>
            </a:r>
          </a:p>
          <a:p>
            <a:pPr lvl="1"/>
            <a:r>
              <a:rPr lang="en-US" dirty="0" smtClean="0"/>
              <a:t>Beneficiary </a:t>
            </a:r>
            <a:r>
              <a:rPr lang="en-US" dirty="0" smtClean="0"/>
              <a:t>of Estate</a:t>
            </a:r>
          </a:p>
          <a:p>
            <a:pPr lvl="1"/>
            <a:r>
              <a:rPr lang="en-US" dirty="0" smtClean="0"/>
              <a:t>Beneficiary of Non- Probate Asset</a:t>
            </a:r>
          </a:p>
          <a:p>
            <a:pPr lvl="1"/>
            <a:r>
              <a:rPr lang="en-US" dirty="0" smtClean="0"/>
              <a:t>Creditor of the Decedent/Estate</a:t>
            </a:r>
          </a:p>
          <a:p>
            <a:pPr lvl="1"/>
            <a:r>
              <a:rPr lang="en-US" dirty="0" smtClean="0"/>
              <a:t>Professional Advisor</a:t>
            </a:r>
          </a:p>
          <a:p>
            <a:pPr lvl="2"/>
            <a:r>
              <a:rPr lang="en-US" dirty="0" smtClean="0"/>
              <a:t>Banker</a:t>
            </a:r>
          </a:p>
          <a:p>
            <a:pPr lvl="2"/>
            <a:r>
              <a:rPr lang="en-US" dirty="0" smtClean="0"/>
              <a:t>Lawyer</a:t>
            </a:r>
          </a:p>
          <a:p>
            <a:pPr lvl="2"/>
            <a:r>
              <a:rPr lang="en-US" dirty="0" smtClean="0"/>
              <a:t>Accountant</a:t>
            </a:r>
          </a:p>
          <a:p>
            <a:pPr lvl="1"/>
            <a:r>
              <a:rPr lang="en-US" dirty="0" smtClean="0"/>
              <a:t>Co-Fiduciaries</a:t>
            </a:r>
          </a:p>
          <a:p>
            <a:pPr lvl="1"/>
            <a:endParaRPr lang="en-US" dirty="0" smtClean="0"/>
          </a:p>
          <a:p>
            <a:endParaRPr lang="en-US" dirty="0"/>
          </a:p>
        </p:txBody>
      </p:sp>
    </p:spTree>
    <p:extLst>
      <p:ext uri="{BB962C8B-B14F-4D97-AF65-F5344CB8AC3E}">
        <p14:creationId xmlns:p14="http://schemas.microsoft.com/office/powerpoint/2010/main" val="3920597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Conflict of Interests </a:t>
            </a:r>
            <a:br>
              <a:rPr lang="en-US" dirty="0" smtClean="0"/>
            </a:br>
            <a:r>
              <a:rPr lang="en-US" dirty="0" smtClean="0"/>
              <a:t>current clients</a:t>
            </a:r>
            <a:endParaRPr lang="en-US" dirty="0"/>
          </a:p>
        </p:txBody>
      </p:sp>
      <p:sp>
        <p:nvSpPr>
          <p:cNvPr id="20483" name="Content Placeholder 2"/>
          <p:cNvSpPr>
            <a:spLocks noGrp="1"/>
          </p:cNvSpPr>
          <p:nvPr>
            <p:ph idx="1"/>
          </p:nvPr>
        </p:nvSpPr>
        <p:spPr/>
        <p:txBody>
          <a:bodyPr/>
          <a:lstStyle/>
          <a:p>
            <a:r>
              <a:rPr lang="en-US" altLang="en-US" smtClean="0"/>
              <a:t>RPC 1.7 – Current Client Conflicts</a:t>
            </a:r>
          </a:p>
          <a:p>
            <a:pPr lvl="1" algn="just"/>
            <a:r>
              <a:rPr lang="en-US" altLang="en-US" smtClean="0"/>
              <a:t>An attorney may not represent one client if directly adverse to another client or if the attorney will not be able to represent such client zealously because of duties owed a current of former client, duties owed to another person, or the lawyer’s own interests.</a:t>
            </a:r>
          </a:p>
          <a:p>
            <a:pPr lvl="1" algn="just"/>
            <a:r>
              <a:rPr lang="en-US" altLang="en-US" u="sng" smtClean="0"/>
              <a:t>Direct Adversity</a:t>
            </a:r>
            <a:r>
              <a:rPr lang="en-US" altLang="en-US" smtClean="0"/>
              <a:t> – </a:t>
            </a:r>
          </a:p>
          <a:p>
            <a:pPr lvl="2" algn="just"/>
            <a:r>
              <a:rPr lang="en-US" altLang="en-US" smtClean="0"/>
              <a:t>An attorney represents a party in one action who was seeking relief against a client whom the attorney was representing in a separate unrelated matter</a:t>
            </a:r>
          </a:p>
          <a:p>
            <a:pPr lvl="2" algn="just"/>
            <a:r>
              <a:rPr lang="en-US" altLang="en-US" smtClean="0"/>
              <a:t>Based on reasonable expectations of a client</a:t>
            </a:r>
          </a:p>
          <a:p>
            <a:pPr lvl="2" algn="just"/>
            <a:r>
              <a:rPr lang="en-US" altLang="en-US" smtClean="0"/>
              <a:t>However, the representation of competitors does not rise to the level of direct adversity unless the attorney is asked to take a specific adversarial role (e.g., cease and desist, infringement,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Conflict of interest</a:t>
            </a:r>
            <a:endParaRPr lang="en-US" dirty="0"/>
          </a:p>
        </p:txBody>
      </p:sp>
      <p:sp>
        <p:nvSpPr>
          <p:cNvPr id="3" name="Content Placeholder 2"/>
          <p:cNvSpPr>
            <a:spLocks noGrp="1"/>
          </p:cNvSpPr>
          <p:nvPr>
            <p:ph idx="1"/>
          </p:nvPr>
        </p:nvSpPr>
        <p:spPr/>
        <p:txBody>
          <a:bodyPr/>
          <a:lstStyle/>
          <a:p>
            <a:pPr>
              <a:buFont typeface="Arial" charset="0"/>
              <a:buChar char="•"/>
              <a:defRPr/>
            </a:pPr>
            <a:r>
              <a:rPr lang="en-US" b="1" dirty="0" smtClean="0">
                <a:solidFill>
                  <a:schemeClr val="accent2">
                    <a:lumMod val="50000"/>
                  </a:schemeClr>
                </a:solidFill>
                <a:latin typeface="Times New Roman" panose="02020603050405020304" pitchFamily="18" charset="0"/>
                <a:cs typeface="Times New Roman" panose="02020603050405020304" pitchFamily="18" charset="0"/>
              </a:rPr>
              <a:t>RPC </a:t>
            </a:r>
            <a:r>
              <a:rPr lang="en-US" b="1" dirty="0">
                <a:solidFill>
                  <a:schemeClr val="accent2">
                    <a:lumMod val="50000"/>
                  </a:schemeClr>
                </a:solidFill>
                <a:latin typeface="Times New Roman" panose="02020603050405020304" pitchFamily="18" charset="0"/>
                <a:cs typeface="Times New Roman" panose="02020603050405020304" pitchFamily="18" charset="0"/>
              </a:rPr>
              <a:t>1.7 –Conflict of Interest: Current Clients</a:t>
            </a:r>
          </a:p>
          <a:p>
            <a:pPr lvl="1">
              <a:buFont typeface="Arial" charset="0"/>
              <a:buChar char="•"/>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However, a lawyer may represent the client if:</a:t>
            </a:r>
          </a:p>
          <a:p>
            <a:pPr lvl="2">
              <a:buFont typeface="Arial" charset="0"/>
              <a:buChar char="•"/>
              <a:defRPr/>
            </a:pPr>
            <a:r>
              <a:rPr lang="en-US" sz="2000" dirty="0">
                <a:solidFill>
                  <a:schemeClr val="accent1">
                    <a:lumMod val="50000"/>
                  </a:schemeClr>
                </a:solidFill>
                <a:latin typeface="Times New Roman" panose="02020603050405020304" pitchFamily="18" charset="0"/>
                <a:cs typeface="Times New Roman" panose="02020603050405020304" pitchFamily="18" charset="0"/>
              </a:rPr>
              <a:t>The lawyer </a:t>
            </a:r>
            <a:r>
              <a:rPr lang="en-US" sz="2000" b="1" dirty="0">
                <a:solidFill>
                  <a:schemeClr val="accent1">
                    <a:lumMod val="50000"/>
                  </a:schemeClr>
                </a:solidFill>
                <a:latin typeface="Times New Roman" panose="02020603050405020304" pitchFamily="18" charset="0"/>
                <a:cs typeface="Times New Roman" panose="02020603050405020304" pitchFamily="18" charset="0"/>
              </a:rPr>
              <a:t>reasonably believes</a:t>
            </a:r>
            <a:r>
              <a:rPr lang="en-US" sz="2000" dirty="0">
                <a:solidFill>
                  <a:schemeClr val="accent1">
                    <a:lumMod val="50000"/>
                  </a:schemeClr>
                </a:solidFill>
                <a:latin typeface="Times New Roman" panose="02020603050405020304" pitchFamily="18" charset="0"/>
                <a:cs typeface="Times New Roman" panose="02020603050405020304" pitchFamily="18" charset="0"/>
              </a:rPr>
              <a:t> that the lawyer can provide competent and diligent representation to each affected client;</a:t>
            </a:r>
          </a:p>
          <a:p>
            <a:pPr lvl="2">
              <a:buFont typeface="Arial" charset="0"/>
              <a:buChar char="•"/>
              <a:defRPr/>
            </a:pPr>
            <a:r>
              <a:rPr lang="en-US" sz="2000" dirty="0">
                <a:solidFill>
                  <a:schemeClr val="accent1">
                    <a:lumMod val="50000"/>
                  </a:schemeClr>
                </a:solidFill>
                <a:latin typeface="Times New Roman" panose="02020603050405020304" pitchFamily="18" charset="0"/>
                <a:cs typeface="Times New Roman" panose="02020603050405020304" pitchFamily="18" charset="0"/>
              </a:rPr>
              <a:t>The representation is not prohibited by law</a:t>
            </a:r>
          </a:p>
          <a:p>
            <a:pPr lvl="2">
              <a:buFont typeface="Arial" charset="0"/>
              <a:buChar char="•"/>
              <a:defRPr/>
            </a:pPr>
            <a:r>
              <a:rPr lang="en-US" sz="2000" dirty="0">
                <a:solidFill>
                  <a:schemeClr val="accent1">
                    <a:lumMod val="50000"/>
                  </a:schemeClr>
                </a:solidFill>
                <a:latin typeface="Times New Roman" panose="02020603050405020304" pitchFamily="18" charset="0"/>
                <a:cs typeface="Times New Roman" panose="02020603050405020304" pitchFamily="18" charset="0"/>
              </a:rPr>
              <a:t>The representation does not involve the </a:t>
            </a:r>
            <a:r>
              <a:rPr lang="en-US" sz="2000" b="1" dirty="0">
                <a:solidFill>
                  <a:schemeClr val="accent1">
                    <a:lumMod val="50000"/>
                  </a:schemeClr>
                </a:solidFill>
                <a:latin typeface="Times New Roman" panose="02020603050405020304" pitchFamily="18" charset="0"/>
                <a:cs typeface="Times New Roman" panose="02020603050405020304" pitchFamily="18" charset="0"/>
              </a:rPr>
              <a:t>assertion</a:t>
            </a:r>
            <a:r>
              <a:rPr lang="en-US" sz="2000" dirty="0">
                <a:solidFill>
                  <a:schemeClr val="accent1">
                    <a:lumMod val="50000"/>
                  </a:schemeClr>
                </a:solidFill>
                <a:latin typeface="Times New Roman" panose="02020603050405020304" pitchFamily="18" charset="0"/>
                <a:cs typeface="Times New Roman" panose="02020603050405020304" pitchFamily="18" charset="0"/>
              </a:rPr>
              <a:t> </a:t>
            </a:r>
            <a:r>
              <a:rPr lang="en-US" sz="2000" b="1" dirty="0">
                <a:solidFill>
                  <a:schemeClr val="accent1">
                    <a:lumMod val="50000"/>
                  </a:schemeClr>
                </a:solidFill>
                <a:latin typeface="Times New Roman" panose="02020603050405020304" pitchFamily="18" charset="0"/>
                <a:cs typeface="Times New Roman" panose="02020603050405020304" pitchFamily="18" charset="0"/>
              </a:rPr>
              <a:t>of a claim</a:t>
            </a:r>
            <a:r>
              <a:rPr lang="en-US" sz="2000" dirty="0">
                <a:solidFill>
                  <a:schemeClr val="accent1">
                    <a:lumMod val="50000"/>
                  </a:schemeClr>
                </a:solidFill>
                <a:latin typeface="Times New Roman" panose="02020603050405020304" pitchFamily="18" charset="0"/>
                <a:cs typeface="Times New Roman" panose="02020603050405020304" pitchFamily="18" charset="0"/>
              </a:rPr>
              <a:t> by one client against another </a:t>
            </a: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client represented by the lawyer in the same litigation or other proceeding before a tribunal; </a:t>
            </a:r>
            <a:r>
              <a:rPr lang="en-US" sz="2000" dirty="0">
                <a:solidFill>
                  <a:schemeClr val="accent1">
                    <a:lumMod val="50000"/>
                  </a:schemeClr>
                </a:solidFill>
                <a:latin typeface="Times New Roman" panose="02020603050405020304" pitchFamily="18" charset="0"/>
                <a:cs typeface="Times New Roman" panose="02020603050405020304" pitchFamily="18" charset="0"/>
              </a:rPr>
              <a:t>and</a:t>
            </a:r>
          </a:p>
          <a:p>
            <a:pPr lvl="2">
              <a:buFont typeface="Arial" charset="0"/>
              <a:buChar char="•"/>
              <a:defRPr/>
            </a:pPr>
            <a:r>
              <a:rPr lang="en-US" sz="2000" dirty="0">
                <a:solidFill>
                  <a:schemeClr val="accent1">
                    <a:lumMod val="50000"/>
                  </a:schemeClr>
                </a:solidFill>
                <a:latin typeface="Times New Roman" panose="02020603050405020304" pitchFamily="18" charset="0"/>
                <a:cs typeface="Times New Roman" panose="02020603050405020304" pitchFamily="18" charset="0"/>
              </a:rPr>
              <a:t>Each client gives informed consent in writing (following authorization </a:t>
            </a:r>
            <a:r>
              <a:rPr lang="en-US" sz="2000" dirty="0" smtClean="0">
                <a:solidFill>
                  <a:schemeClr val="accent1">
                    <a:lumMod val="50000"/>
                  </a:schemeClr>
                </a:solidFill>
                <a:latin typeface="Times New Roman" panose="02020603050405020304" pitchFamily="18" charset="0"/>
                <a:cs typeface="Times New Roman" panose="02020603050405020304" pitchFamily="18" charset="0"/>
              </a:rPr>
              <a:t>from </a:t>
            </a:r>
            <a:r>
              <a:rPr lang="en-US" sz="2000" dirty="0">
                <a:solidFill>
                  <a:schemeClr val="accent1">
                    <a:lumMod val="50000"/>
                  </a:schemeClr>
                </a:solidFill>
                <a:latin typeface="Times New Roman" panose="02020603050405020304" pitchFamily="18" charset="0"/>
                <a:cs typeface="Times New Roman" panose="02020603050405020304" pitchFamily="18" charset="0"/>
              </a:rPr>
              <a:t>the other client to make any required disclosures)</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Waiver of conflicts</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latin typeface="+mj-lt"/>
              </a:rPr>
              <a:t>Waiving Conflicts</a:t>
            </a:r>
          </a:p>
          <a:p>
            <a:pPr lvl="1">
              <a:buFont typeface="Arial" charset="0"/>
              <a:buChar char="•"/>
              <a:defRPr/>
            </a:pPr>
            <a:r>
              <a:rPr lang="en-US" dirty="0" smtClean="0">
                <a:latin typeface="+mj-lt"/>
              </a:rPr>
              <a:t>It may be possible to represent one of the former spouses, but only if the </a:t>
            </a:r>
            <a:r>
              <a:rPr lang="en-US" b="1" dirty="0" smtClean="0">
                <a:latin typeface="+mj-lt"/>
              </a:rPr>
              <a:t>other party consents in writing</a:t>
            </a:r>
            <a:r>
              <a:rPr lang="en-US" dirty="0" smtClean="0">
                <a:latin typeface="+mj-lt"/>
              </a:rPr>
              <a:t> to the representation and </a:t>
            </a:r>
            <a:r>
              <a:rPr lang="en-US" b="1" dirty="0" smtClean="0">
                <a:latin typeface="+mj-lt"/>
              </a:rPr>
              <a:t>waives</a:t>
            </a:r>
            <a:r>
              <a:rPr lang="en-US" dirty="0" smtClean="0">
                <a:latin typeface="+mj-lt"/>
              </a:rPr>
              <a:t>:</a:t>
            </a:r>
          </a:p>
          <a:p>
            <a:pPr lvl="2">
              <a:buFont typeface="Arial" charset="0"/>
              <a:buChar char="•"/>
              <a:defRPr/>
            </a:pPr>
            <a:r>
              <a:rPr lang="en-US" dirty="0" smtClean="0">
                <a:latin typeface="+mj-lt"/>
              </a:rPr>
              <a:t>Any harm that might arise out of the use of information gained while the attorney was representing both spouses;</a:t>
            </a:r>
          </a:p>
          <a:p>
            <a:pPr lvl="2">
              <a:buFont typeface="Arial" charset="0"/>
              <a:buChar char="•"/>
              <a:defRPr/>
            </a:pPr>
            <a:r>
              <a:rPr lang="en-US" dirty="0" smtClean="0">
                <a:latin typeface="+mj-lt"/>
              </a:rPr>
              <a:t>Any conflict of interest that may follow; </a:t>
            </a:r>
            <a:r>
              <a:rPr lang="en-US" u="sng" dirty="0" smtClean="0">
                <a:latin typeface="+mj-lt"/>
              </a:rPr>
              <a:t>and</a:t>
            </a:r>
            <a:endParaRPr lang="en-US" dirty="0" smtClean="0">
              <a:latin typeface="+mj-lt"/>
            </a:endParaRPr>
          </a:p>
          <a:p>
            <a:pPr lvl="2">
              <a:buFont typeface="Arial" charset="0"/>
              <a:buChar char="•"/>
              <a:defRPr/>
            </a:pPr>
            <a:r>
              <a:rPr lang="en-US" dirty="0" smtClean="0">
                <a:latin typeface="+mj-lt"/>
              </a:rPr>
              <a:t>The rule prohibiting representation adverse to a client or former client</a:t>
            </a:r>
          </a:p>
          <a:p>
            <a:pPr lvl="1">
              <a:buFont typeface="Arial" charset="0"/>
              <a:buChar char="•"/>
              <a:defRPr/>
            </a:pPr>
            <a:r>
              <a:rPr lang="en-US" dirty="0" smtClean="0">
                <a:latin typeface="+mj-lt"/>
              </a:rPr>
              <a:t>Attorney must </a:t>
            </a:r>
            <a:r>
              <a:rPr lang="en-US" b="1" dirty="0" smtClean="0">
                <a:latin typeface="+mj-lt"/>
              </a:rPr>
              <a:t>clearly warn of all possible consequences</a:t>
            </a:r>
            <a:r>
              <a:rPr lang="en-US" dirty="0" smtClean="0">
                <a:latin typeface="+mj-lt"/>
              </a:rPr>
              <a:t> that might follow from representing other spouse.</a:t>
            </a:r>
          </a:p>
          <a:p>
            <a:pPr lvl="2">
              <a:buFont typeface="Arial" charset="0"/>
              <a:buChar char="•"/>
              <a:defRPr/>
            </a:pPr>
            <a:r>
              <a:rPr lang="en-US" dirty="0" smtClean="0">
                <a:latin typeface="+mj-lt"/>
              </a:rPr>
              <a:t>Waiver must fully disclose that the waiving party understands and knowingly waives the right.  </a:t>
            </a:r>
            <a:endParaRPr lang="en-US"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Conflict of Interests </a:t>
            </a:r>
            <a:br>
              <a:rPr lang="en-US" dirty="0" smtClean="0"/>
            </a:br>
            <a:r>
              <a:rPr lang="en-US" dirty="0" smtClean="0"/>
              <a:t>current clients</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err="1" smtClean="0">
                <a:solidFill>
                  <a:schemeClr val="accent2">
                    <a:lumMod val="50000"/>
                  </a:schemeClr>
                </a:solidFill>
              </a:rPr>
              <a:t>NonWaivable</a:t>
            </a:r>
            <a:r>
              <a:rPr lang="en-US" dirty="0" smtClean="0">
                <a:solidFill>
                  <a:schemeClr val="accent2">
                    <a:lumMod val="50000"/>
                  </a:schemeClr>
                </a:solidFill>
              </a:rPr>
              <a:t> Conflicts</a:t>
            </a:r>
          </a:p>
          <a:p>
            <a:pPr lvl="1">
              <a:buFont typeface="Arial" charset="0"/>
              <a:buChar char="•"/>
              <a:defRPr/>
            </a:pPr>
            <a:r>
              <a:rPr lang="en-US" dirty="0" smtClean="0"/>
              <a:t>The Official Comments state that conflicts cannot be waived if the position of the clients are “fundamentally antagonistic”</a:t>
            </a:r>
          </a:p>
          <a:p>
            <a:pPr lvl="2">
              <a:buFont typeface="Arial" charset="0"/>
              <a:buChar char="•"/>
              <a:defRPr/>
            </a:pPr>
            <a:r>
              <a:rPr lang="en-US" dirty="0" smtClean="0"/>
              <a:t>This term of art is not defined in the RPCs</a:t>
            </a:r>
          </a:p>
          <a:p>
            <a:pPr lvl="2">
              <a:buFont typeface="Arial" charset="0"/>
              <a:buChar char="•"/>
              <a:defRPr/>
            </a:pPr>
            <a:r>
              <a:rPr lang="en-US" dirty="0" smtClean="0"/>
              <a:t>Examples used to illustrate: “buyers and sellers” or “lender and borrower”</a:t>
            </a:r>
          </a:p>
          <a:p>
            <a:pPr>
              <a:buFont typeface="Arial" charset="0"/>
              <a:buChar char="•"/>
              <a:defRPr/>
            </a:pPr>
            <a:r>
              <a:rPr lang="en-US" dirty="0" smtClean="0">
                <a:solidFill>
                  <a:schemeClr val="accent2">
                    <a:lumMod val="50000"/>
                  </a:schemeClr>
                </a:solidFill>
              </a:rPr>
              <a:t>Advance Waivers</a:t>
            </a:r>
          </a:p>
          <a:p>
            <a:pPr lvl="1" algn="just">
              <a:buFont typeface="Arial" charset="0"/>
              <a:buChar char="•"/>
              <a:defRPr/>
            </a:pPr>
            <a:r>
              <a:rPr lang="en-US" dirty="0" smtClean="0"/>
              <a:t>A person giving advance consent will be adequately informed only when the type of matter covered by the advance waiver is identified with some specificity</a:t>
            </a:r>
          </a:p>
          <a:p>
            <a:pPr>
              <a:buFont typeface="Arial" charset="0"/>
              <a:buChar cha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Beauty contests and lawyer shopping</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RPC 1.7, RPC 1.9 and RPC 1.18</a:t>
            </a:r>
          </a:p>
          <a:p>
            <a:pPr lvl="1">
              <a:buFont typeface="Arial" charset="0"/>
              <a:buChar char="•"/>
              <a:defRPr/>
            </a:pPr>
            <a:r>
              <a:rPr lang="en-US" dirty="0" smtClean="0"/>
              <a:t>Substantive information discussed during an initial interview may be sufficient to create an attorney-client relationship for purposes of preventing representation of another client </a:t>
            </a:r>
          </a:p>
          <a:p>
            <a:pPr lvl="1">
              <a:buFont typeface="Arial" charset="0"/>
              <a:buChar char="•"/>
              <a:defRPr/>
            </a:pPr>
            <a:r>
              <a:rPr lang="en-US" dirty="0" smtClean="0"/>
              <a:t>A larger question comes with unsolicited emails from prospective clients – what is protected? </a:t>
            </a:r>
          </a:p>
          <a:p>
            <a:pPr>
              <a:buFont typeface="Arial" charset="0"/>
              <a:buChar char="•"/>
              <a:defRPr/>
            </a:pPr>
            <a:r>
              <a:rPr lang="en-US" dirty="0" smtClean="0"/>
              <a:t>Advance Waivers – </a:t>
            </a:r>
          </a:p>
          <a:p>
            <a:pPr lvl="2">
              <a:buFont typeface="Arial" charset="0"/>
              <a:buChar char="•"/>
              <a:defRPr/>
            </a:pPr>
            <a:r>
              <a:rPr lang="en-US" dirty="0" smtClean="0"/>
              <a:t>WSBA Informal Ethics Opinions 2025 (2003) and 2064 (2004) – authorizes the use of advance waivers under certain circumstances</a:t>
            </a:r>
          </a:p>
          <a:p>
            <a:pPr lvl="2">
              <a:buFont typeface="Arial" charset="0"/>
              <a:buChar char="•"/>
              <a:defRPr/>
            </a:pPr>
            <a:endParaRPr lang="en-US" dirty="0" smtClean="0"/>
          </a:p>
          <a:p>
            <a:pPr lvl="2">
              <a:buFont typeface="Arial" charset="0"/>
              <a:buChar char="•"/>
              <a:defRPr/>
            </a:pPr>
            <a:endParaRPr lang="en-US" dirty="0"/>
          </a:p>
          <a:p>
            <a:pPr lvl="2">
              <a:buFont typeface="Arial" charset="0"/>
              <a:buChar char="•"/>
              <a:defRPr/>
            </a:pPr>
            <a:endParaRPr lang="en-US" dirty="0" smtClean="0"/>
          </a:p>
          <a:p>
            <a:pPr lvl="2">
              <a:buFont typeface="Arial" charset="0"/>
              <a:buChar char="•"/>
              <a:defRPr/>
            </a:pPr>
            <a:endParaRPr lang="en-US" dirty="0"/>
          </a:p>
          <a:p>
            <a:pPr lvl="2">
              <a:buFont typeface="Arial" charset="0"/>
              <a:buChar char="•"/>
              <a:defRPr/>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Transactions with a client</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Lawyer is a fiduciary</a:t>
            </a:r>
          </a:p>
          <a:p>
            <a:pPr lvl="1" algn="just">
              <a:buFont typeface="Arial" charset="0"/>
              <a:buChar char="•"/>
              <a:defRPr/>
            </a:pPr>
            <a:r>
              <a:rPr lang="en-US" dirty="0" smtClean="0"/>
              <a:t>A lawyer is generally viewed as having a fiduciary relationship with his or her clients</a:t>
            </a:r>
          </a:p>
          <a:p>
            <a:pPr lvl="1" algn="just">
              <a:buFont typeface="Arial" charset="0"/>
              <a:buChar char="•"/>
              <a:defRPr/>
            </a:pPr>
            <a:r>
              <a:rPr lang="en-US" b="1" dirty="0" smtClean="0"/>
              <a:t>RPC 1.8 </a:t>
            </a:r>
            <a:r>
              <a:rPr lang="en-US" dirty="0" smtClean="0"/>
              <a:t>– an attorney may enter into a business transaction with a client, subject to the constraints that one would reasonably expect in a transaction between a fiduciary and his or her beneficiary</a:t>
            </a:r>
          </a:p>
          <a:p>
            <a:pPr lvl="3" algn="just">
              <a:buFont typeface="Arial" charset="0"/>
              <a:buChar char="•"/>
              <a:defRPr/>
            </a:pPr>
            <a:r>
              <a:rPr lang="en-US" dirty="0" smtClean="0"/>
              <a:t>Terms of the transaction must be </a:t>
            </a:r>
            <a:r>
              <a:rPr lang="en-US" u="sng" dirty="0" smtClean="0"/>
              <a:t>objectively</a:t>
            </a:r>
            <a:r>
              <a:rPr lang="en-US" dirty="0" smtClean="0"/>
              <a:t> fair and reasonable to the client;</a:t>
            </a:r>
          </a:p>
          <a:p>
            <a:pPr lvl="3" algn="just">
              <a:buFont typeface="Arial" charset="0"/>
              <a:buChar char="•"/>
              <a:defRPr/>
            </a:pPr>
            <a:r>
              <a:rPr lang="en-US" dirty="0" smtClean="0"/>
              <a:t>Client must be fully advised of, and </a:t>
            </a:r>
            <a:r>
              <a:rPr lang="en-US" u="sng" dirty="0" smtClean="0"/>
              <a:t>must understand</a:t>
            </a:r>
            <a:r>
              <a:rPr lang="en-US" dirty="0" smtClean="0"/>
              <a:t>, his or her rights and obligations with respect to the transaction;</a:t>
            </a:r>
          </a:p>
          <a:p>
            <a:pPr lvl="3" algn="just">
              <a:buFont typeface="Arial" charset="0"/>
              <a:buChar char="•"/>
              <a:defRPr/>
            </a:pPr>
            <a:r>
              <a:rPr lang="en-US" dirty="0" smtClean="0"/>
              <a:t>Disclosures should be put in </a:t>
            </a:r>
            <a:r>
              <a:rPr lang="en-US" u="sng" dirty="0" smtClean="0"/>
              <a:t>writing</a:t>
            </a:r>
          </a:p>
          <a:p>
            <a:pPr lvl="4" algn="just">
              <a:buFont typeface="Arial" charset="0"/>
              <a:buChar char="•"/>
              <a:defRPr/>
            </a:pPr>
            <a:r>
              <a:rPr lang="en-US" dirty="0" smtClean="0"/>
              <a:t>Including disclosure as to how the business relationship might color the lawyer’s professional judgment and advice</a:t>
            </a:r>
          </a:p>
          <a:p>
            <a:pPr lvl="4" algn="just">
              <a:buFont typeface="Arial" charset="0"/>
              <a:buChar char="•"/>
              <a:defRPr/>
            </a:pPr>
            <a:r>
              <a:rPr lang="en-US" dirty="0" smtClean="0"/>
              <a:t>Expressly encourage client to seek independent counsel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ETHICS IN ESTATE PLANNING </a:t>
            </a:r>
            <a:br>
              <a:rPr lang="en-US" dirty="0" smtClean="0"/>
            </a:br>
            <a:r>
              <a:rPr lang="en-US" dirty="0" smtClean="0"/>
              <a:t>AND PROBATE</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Duty of Care</a:t>
            </a:r>
          </a:p>
          <a:p>
            <a:pPr lvl="1" algn="just">
              <a:buFont typeface="Arial" charset="0"/>
              <a:buChar char="•"/>
              <a:defRPr/>
            </a:pPr>
            <a:r>
              <a:rPr lang="en-US" dirty="0" smtClean="0"/>
              <a:t>A lawyer owes his or her client that degree of care, skill, diligence, loyalty, and knowledge commonly possessed and exercised by a </a:t>
            </a:r>
            <a:r>
              <a:rPr lang="en-US" u="sng" dirty="0" smtClean="0">
                <a:solidFill>
                  <a:schemeClr val="accent2">
                    <a:lumMod val="50000"/>
                  </a:schemeClr>
                </a:solidFill>
              </a:rPr>
              <a:t>reasonable</a:t>
            </a:r>
            <a:r>
              <a:rPr lang="en-US" dirty="0" smtClean="0"/>
              <a:t>, </a:t>
            </a:r>
            <a:r>
              <a:rPr lang="en-US" u="sng" dirty="0" smtClean="0">
                <a:solidFill>
                  <a:schemeClr val="accent2">
                    <a:lumMod val="50000"/>
                  </a:schemeClr>
                </a:solidFill>
              </a:rPr>
              <a:t>careful</a:t>
            </a:r>
            <a:r>
              <a:rPr lang="en-US" dirty="0" smtClean="0"/>
              <a:t>, and </a:t>
            </a:r>
            <a:r>
              <a:rPr lang="en-US" u="sng" dirty="0" smtClean="0">
                <a:solidFill>
                  <a:schemeClr val="accent2">
                    <a:lumMod val="50000"/>
                  </a:schemeClr>
                </a:solidFill>
              </a:rPr>
              <a:t>prudent</a:t>
            </a:r>
            <a:r>
              <a:rPr lang="en-US" dirty="0" smtClean="0"/>
              <a:t> lawyer in the practice of law.</a:t>
            </a:r>
          </a:p>
          <a:p>
            <a:pPr lvl="2" algn="just">
              <a:buFont typeface="Arial" charset="0"/>
              <a:buChar char="•"/>
              <a:defRPr/>
            </a:pPr>
            <a:r>
              <a:rPr lang="en-US" dirty="0" smtClean="0"/>
              <a:t>State-wide standard</a:t>
            </a:r>
          </a:p>
          <a:p>
            <a:pPr lvl="1" algn="just">
              <a:buFont typeface="Arial" charset="0"/>
              <a:buChar char="•"/>
              <a:defRPr/>
            </a:pPr>
            <a:r>
              <a:rPr lang="en-US" dirty="0" smtClean="0"/>
              <a:t>If a lawyer holds himself out as an expert, the lawyer may be held to a standard of care and performance of those who hold themselves out as experts.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Drafting a lawyer into a will</a:t>
            </a:r>
            <a:endParaRPr lang="en-US" dirty="0"/>
          </a:p>
        </p:txBody>
      </p:sp>
      <p:sp>
        <p:nvSpPr>
          <p:cNvPr id="3" name="Content Placeholder 2"/>
          <p:cNvSpPr>
            <a:spLocks noGrp="1"/>
          </p:cNvSpPr>
          <p:nvPr>
            <p:ph idx="1"/>
          </p:nvPr>
        </p:nvSpPr>
        <p:spPr/>
        <p:txBody>
          <a:bodyPr/>
          <a:lstStyle/>
          <a:p>
            <a:r>
              <a:rPr lang="en-US" dirty="0" smtClean="0"/>
              <a:t>Naming oneself as a fiduciary:</a:t>
            </a:r>
          </a:p>
          <a:p>
            <a:pPr lvl="1"/>
            <a:r>
              <a:rPr lang="en-US" dirty="0" smtClean="0"/>
              <a:t>RPC 1.8 – Avoid appearance of impropriety</a:t>
            </a:r>
          </a:p>
          <a:p>
            <a:pPr lvl="1"/>
            <a:r>
              <a:rPr lang="en-US" dirty="0" smtClean="0"/>
              <a:t>RCW 1.7 – Conflict of Interest</a:t>
            </a:r>
          </a:p>
          <a:p>
            <a:pPr lvl="1"/>
            <a:r>
              <a:rPr lang="en-US" dirty="0" smtClean="0"/>
              <a:t>Is Independent Counsel Required?</a:t>
            </a:r>
          </a:p>
          <a:p>
            <a:pPr lvl="2"/>
            <a:r>
              <a:rPr lang="en-US" dirty="0" smtClean="0"/>
              <a:t>No, only that they are free to seek independent counsel</a:t>
            </a:r>
          </a:p>
          <a:p>
            <a:pPr lvl="1"/>
            <a:endParaRPr lang="en-US" dirty="0"/>
          </a:p>
        </p:txBody>
      </p:sp>
    </p:spTree>
    <p:extLst>
      <p:ext uri="{BB962C8B-B14F-4D97-AF65-F5344CB8AC3E}">
        <p14:creationId xmlns:p14="http://schemas.microsoft.com/office/powerpoint/2010/main" val="3214646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duty to client</a:t>
            </a:r>
            <a:endParaRPr lang="en-US" dirty="0"/>
          </a:p>
        </p:txBody>
      </p:sp>
      <p:sp>
        <p:nvSpPr>
          <p:cNvPr id="3" name="Content Placeholder 2"/>
          <p:cNvSpPr>
            <a:spLocks noGrp="1"/>
          </p:cNvSpPr>
          <p:nvPr>
            <p:ph idx="1"/>
          </p:nvPr>
        </p:nvSpPr>
        <p:spPr/>
        <p:txBody>
          <a:bodyPr/>
          <a:lstStyle/>
          <a:p>
            <a:r>
              <a:rPr lang="en-US" dirty="0" smtClean="0"/>
              <a:t>How Long Does the Duty to a Client Persist?</a:t>
            </a:r>
          </a:p>
          <a:p>
            <a:pPr lvl="1"/>
            <a:r>
              <a:rPr lang="en-US" i="1" dirty="0" err="1" smtClean="0"/>
              <a:t>Stranglund</a:t>
            </a:r>
            <a:r>
              <a:rPr lang="en-US" i="1" dirty="0" smtClean="0"/>
              <a:t> v. Brock</a:t>
            </a:r>
            <a:r>
              <a:rPr lang="en-US" dirty="0" smtClean="0"/>
              <a:t> – Attorney has no Duty to monitor testator’s situation to determine if Will was still valid</a:t>
            </a:r>
          </a:p>
          <a:p>
            <a:pPr lvl="1"/>
            <a:r>
              <a:rPr lang="en-US" dirty="0" smtClean="0"/>
              <a:t>ACTEC:</a:t>
            </a:r>
          </a:p>
          <a:p>
            <a:pPr lvl="2"/>
            <a:r>
              <a:rPr lang="en-US" b="1" dirty="0" smtClean="0"/>
              <a:t>Dormant Representation </a:t>
            </a:r>
          </a:p>
          <a:p>
            <a:pPr lvl="3"/>
            <a:r>
              <a:rPr lang="en-US" dirty="0" smtClean="0"/>
              <a:t>Continuing duty of confidentiality</a:t>
            </a:r>
          </a:p>
          <a:p>
            <a:pPr lvl="2"/>
            <a:r>
              <a:rPr lang="en-US" b="1" dirty="0" smtClean="0"/>
              <a:t>Active Representation</a:t>
            </a:r>
          </a:p>
          <a:p>
            <a:pPr lvl="3"/>
            <a:r>
              <a:rPr lang="en-US" dirty="0" smtClean="0"/>
              <a:t>Implicates all of the Rules of Professional Conduct</a:t>
            </a:r>
          </a:p>
        </p:txBody>
      </p:sp>
    </p:spTree>
    <p:extLst>
      <p:ext uri="{BB962C8B-B14F-4D97-AF65-F5344CB8AC3E}">
        <p14:creationId xmlns:p14="http://schemas.microsoft.com/office/powerpoint/2010/main" val="618688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chemeClr val="accent1">
                    <a:lumMod val="75000"/>
                  </a:schemeClr>
                </a:solidFill>
              </a:rPr>
              <a:t>Questions???</a:t>
            </a:r>
          </a:p>
        </p:txBody>
      </p:sp>
      <p:sp>
        <p:nvSpPr>
          <p:cNvPr id="26627" name="Content Placeholder 2"/>
          <p:cNvSpPr>
            <a:spLocks noGrp="1"/>
          </p:cNvSpPr>
          <p:nvPr>
            <p:ph idx="1"/>
          </p:nvPr>
        </p:nvSpPr>
        <p:spPr/>
        <p:txBody>
          <a:bodyPr/>
          <a:lstStyle/>
          <a:p>
            <a:pPr marL="344488" lvl="1" indent="0" algn="ctr" eaLnBrk="1" hangingPunct="1">
              <a:lnSpc>
                <a:spcPct val="80000"/>
              </a:lnSpc>
              <a:buFont typeface="Wingdings" panose="05000000000000000000" pitchFamily="2" charset="2"/>
              <a:buNone/>
            </a:pPr>
            <a:endParaRPr lang="en-US" altLang="en-US" sz="1900" b="1" smtClean="0">
              <a:latin typeface="Times New Roman" panose="02020603050405020304" pitchFamily="18" charset="0"/>
            </a:endParaRPr>
          </a:p>
          <a:p>
            <a:pPr marL="344488" lvl="1" indent="0" algn="ctr" eaLnBrk="1" hangingPunct="1">
              <a:lnSpc>
                <a:spcPct val="80000"/>
              </a:lnSpc>
              <a:buFont typeface="Wingdings" panose="05000000000000000000" pitchFamily="2" charset="2"/>
              <a:buNone/>
            </a:pPr>
            <a:endParaRPr lang="en-US" altLang="en-US" sz="1900" b="1" smtClean="0">
              <a:latin typeface="Times New Roman" panose="02020603050405020304" pitchFamily="18" charset="0"/>
            </a:endParaRPr>
          </a:p>
          <a:p>
            <a:pPr marL="344488" lvl="1" indent="0" algn="ctr" eaLnBrk="1" hangingPunct="1">
              <a:lnSpc>
                <a:spcPct val="80000"/>
              </a:lnSpc>
              <a:buFont typeface="Wingdings" panose="05000000000000000000" pitchFamily="2" charset="2"/>
              <a:buNone/>
            </a:pPr>
            <a:endParaRPr lang="en-US" altLang="en-US" sz="1900" b="1" smtClean="0">
              <a:latin typeface="Times New Roman" panose="02020603050405020304" pitchFamily="18" charset="0"/>
            </a:endParaRPr>
          </a:p>
          <a:p>
            <a:pPr marL="344488" lvl="1" indent="0" algn="ctr" eaLnBrk="1" hangingPunct="1">
              <a:lnSpc>
                <a:spcPct val="80000"/>
              </a:lnSpc>
              <a:buFont typeface="Wingdings" panose="05000000000000000000" pitchFamily="2" charset="2"/>
              <a:buNone/>
            </a:pPr>
            <a:r>
              <a:rPr lang="en-US" altLang="en-US" sz="1900" b="1" smtClean="0">
                <a:latin typeface="Times New Roman" panose="02020603050405020304" pitchFamily="18" charset="0"/>
              </a:rPr>
              <a:t>Stephanie R. Taylor</a:t>
            </a:r>
          </a:p>
          <a:p>
            <a:pPr marL="344488" lvl="1" indent="0" algn="ctr" eaLnBrk="1" hangingPunct="1">
              <a:lnSpc>
                <a:spcPct val="80000"/>
              </a:lnSpc>
              <a:buFont typeface="Wingdings" panose="05000000000000000000" pitchFamily="2" charset="2"/>
              <a:buNone/>
            </a:pPr>
            <a:r>
              <a:rPr lang="en-US" altLang="en-US" sz="1900" b="1" smtClean="0">
                <a:latin typeface="Times New Roman" panose="02020603050405020304" pitchFamily="18" charset="0"/>
              </a:rPr>
              <a:t>RANDALL|DANKSIN</a:t>
            </a:r>
          </a:p>
          <a:p>
            <a:pPr marL="344488" lvl="1" indent="0" algn="ctr" eaLnBrk="1" hangingPunct="1">
              <a:lnSpc>
                <a:spcPct val="80000"/>
              </a:lnSpc>
              <a:buFont typeface="Wingdings" panose="05000000000000000000" pitchFamily="2" charset="2"/>
              <a:buNone/>
            </a:pPr>
            <a:r>
              <a:rPr lang="en-US" altLang="en-US" sz="900" i="1" smtClean="0">
                <a:latin typeface="Times New Roman" panose="02020603050405020304" pitchFamily="18" charset="0"/>
              </a:rPr>
              <a:t>A Professional Service Corporation</a:t>
            </a:r>
          </a:p>
          <a:p>
            <a:pPr marL="344488" lvl="1" indent="0" algn="ctr" eaLnBrk="1" hangingPunct="1">
              <a:lnSpc>
                <a:spcPct val="80000"/>
              </a:lnSpc>
              <a:buFont typeface="Wingdings" panose="05000000000000000000" pitchFamily="2" charset="2"/>
              <a:buNone/>
            </a:pPr>
            <a:r>
              <a:rPr lang="en-US" altLang="en-US" sz="1500" smtClean="0">
                <a:latin typeface="Times New Roman" panose="02020603050405020304" pitchFamily="18" charset="0"/>
              </a:rPr>
              <a:t>601 W. Riverside Avenue, Suite 1500</a:t>
            </a:r>
          </a:p>
          <a:p>
            <a:pPr marL="344488" lvl="1" indent="0" algn="ctr" eaLnBrk="1" hangingPunct="1">
              <a:lnSpc>
                <a:spcPct val="80000"/>
              </a:lnSpc>
              <a:buFont typeface="Wingdings" panose="05000000000000000000" pitchFamily="2" charset="2"/>
              <a:buNone/>
            </a:pPr>
            <a:r>
              <a:rPr lang="en-US" altLang="en-US" sz="1500" smtClean="0">
                <a:latin typeface="Times New Roman" panose="02020603050405020304" pitchFamily="18" charset="0"/>
              </a:rPr>
              <a:t>Spokane, WA 99201</a:t>
            </a:r>
          </a:p>
          <a:p>
            <a:pPr marL="344488" lvl="1" indent="0" algn="ctr" eaLnBrk="1" hangingPunct="1">
              <a:lnSpc>
                <a:spcPct val="80000"/>
              </a:lnSpc>
              <a:buFont typeface="Wingdings" panose="05000000000000000000" pitchFamily="2" charset="2"/>
              <a:buNone/>
            </a:pPr>
            <a:r>
              <a:rPr lang="en-US" altLang="en-US" sz="1500" smtClean="0">
                <a:latin typeface="Times New Roman" panose="02020603050405020304" pitchFamily="18" charset="0"/>
              </a:rPr>
              <a:t>(509) 747-2052 – Fax: (509) 624-2528</a:t>
            </a:r>
          </a:p>
          <a:p>
            <a:pPr marL="344488" lvl="1" indent="0" algn="ctr" eaLnBrk="1" hangingPunct="1">
              <a:lnSpc>
                <a:spcPct val="80000"/>
              </a:lnSpc>
              <a:buFont typeface="Wingdings" panose="05000000000000000000" pitchFamily="2" charset="2"/>
              <a:buNone/>
            </a:pPr>
            <a:r>
              <a:rPr lang="en-US" altLang="en-US" sz="1500" smtClean="0">
                <a:latin typeface="Times New Roman" panose="02020603050405020304" pitchFamily="18" charset="0"/>
              </a:rPr>
              <a:t>srt@randalldanskin.com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ETHICS IN ESTATE PLANNING </a:t>
            </a:r>
            <a:br>
              <a:rPr lang="en-US" dirty="0" smtClean="0"/>
            </a:br>
            <a:r>
              <a:rPr lang="en-US" dirty="0" smtClean="0"/>
              <a:t>AND PROBATE</a:t>
            </a:r>
            <a:endParaRPr lang="en-US" dirty="0"/>
          </a:p>
        </p:txBody>
      </p:sp>
      <p:sp>
        <p:nvSpPr>
          <p:cNvPr id="3" name="Content Placeholder 2"/>
          <p:cNvSpPr>
            <a:spLocks noGrp="1"/>
          </p:cNvSpPr>
          <p:nvPr>
            <p:ph idx="1"/>
          </p:nvPr>
        </p:nvSpPr>
        <p:spPr/>
        <p:txBody>
          <a:bodyPr/>
          <a:lstStyle/>
          <a:p>
            <a:pPr marL="46037">
              <a:buFont typeface="Arial" charset="0"/>
              <a:buChar char="•"/>
              <a:defRPr/>
            </a:pPr>
            <a:r>
              <a:rPr lang="en-US" dirty="0" smtClean="0">
                <a:solidFill>
                  <a:schemeClr val="accent2">
                    <a:lumMod val="50000"/>
                  </a:schemeClr>
                </a:solidFill>
              </a:rPr>
              <a:t>Breach of Ethical Duty v. Malpractice</a:t>
            </a:r>
          </a:p>
          <a:p>
            <a:pPr marL="342900" lvl="1">
              <a:buClr>
                <a:schemeClr val="accent1"/>
              </a:buClr>
              <a:buFont typeface="Arial" charset="0"/>
              <a:buChar char="•"/>
              <a:defRPr/>
            </a:pPr>
            <a:r>
              <a:rPr lang="en-US" dirty="0" smtClean="0"/>
              <a:t>A breach of an ethical duty may be evidence of, but is not the same as, a breach of the duty of loyalty and care.</a:t>
            </a:r>
          </a:p>
          <a:p>
            <a:pPr marL="617537" lvl="2">
              <a:buClr>
                <a:schemeClr val="accent1"/>
              </a:buClr>
              <a:buFont typeface="Arial" charset="0"/>
              <a:buChar char="•"/>
              <a:defRPr/>
            </a:pPr>
            <a:r>
              <a:rPr lang="en-US" dirty="0"/>
              <a:t>A breach of an ethical duty, standing alone, is thus not prima facie </a:t>
            </a:r>
            <a:r>
              <a:rPr lang="en-US" dirty="0" smtClean="0"/>
              <a:t>malpractice.</a:t>
            </a:r>
          </a:p>
          <a:p>
            <a:pPr marL="617537" lvl="2">
              <a:buClr>
                <a:schemeClr val="accent1"/>
              </a:buClr>
              <a:buFont typeface="Arial" charset="0"/>
              <a:buChar char="•"/>
              <a:defRPr/>
            </a:pPr>
            <a:r>
              <a:rPr lang="en-US" dirty="0"/>
              <a:t>However, in </a:t>
            </a:r>
            <a:r>
              <a:rPr lang="en-US" i="1" dirty="0"/>
              <a:t>Eriks v. Denver</a:t>
            </a:r>
            <a:r>
              <a:rPr lang="en-US" dirty="0"/>
              <a:t>, 118 Wn.2d 451 (1992), the Court held that an attorney with an unwaived multiple client conflict thereby violated his duty of loyalty as well, thus establishing a direct link between a violation of the Rules of Professional Conduct and </a:t>
            </a:r>
            <a:r>
              <a:rPr lang="en-US" dirty="0" smtClean="0"/>
              <a:t>malpractice.</a:t>
            </a:r>
          </a:p>
          <a:p>
            <a:pPr marL="617537" lvl="2">
              <a:buClr>
                <a:schemeClr val="accent1"/>
              </a:buClr>
              <a:buFont typeface="Arial" charset="0"/>
              <a:buChar char="•"/>
              <a:defRPr/>
            </a:pPr>
            <a:endParaRPr lang="en-US" dirty="0" smtClean="0"/>
          </a:p>
          <a:p>
            <a:pPr lvl="1">
              <a:buFont typeface="Arial" charset="0"/>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Duty of care</a:t>
            </a:r>
            <a:endParaRPr lang="en-US" dirty="0"/>
          </a:p>
        </p:txBody>
      </p:sp>
      <p:sp>
        <p:nvSpPr>
          <p:cNvPr id="3" name="Content Placeholder 2"/>
          <p:cNvSpPr>
            <a:spLocks noGrp="1"/>
          </p:cNvSpPr>
          <p:nvPr>
            <p:ph idx="1"/>
          </p:nvPr>
        </p:nvSpPr>
        <p:spPr/>
        <p:txBody>
          <a:bodyPr/>
          <a:lstStyle/>
          <a:p>
            <a:pPr marL="114300" indent="0">
              <a:buFont typeface="Arial" charset="0"/>
              <a:buNone/>
              <a:defRPr/>
            </a:pPr>
            <a:endParaRPr lang="en-US" sz="1800" dirty="0" smtClean="0"/>
          </a:p>
          <a:p>
            <a:pPr algn="just">
              <a:buFont typeface="Arial" charset="0"/>
              <a:buChar char="•"/>
              <a:defRPr/>
            </a:pPr>
            <a:r>
              <a:rPr lang="en-US" dirty="0" smtClean="0">
                <a:solidFill>
                  <a:schemeClr val="accent2">
                    <a:lumMod val="50000"/>
                  </a:schemeClr>
                </a:solidFill>
              </a:rPr>
              <a:t>Duty to Implement “Best” Strategies</a:t>
            </a:r>
          </a:p>
          <a:p>
            <a:pPr lvl="1" algn="just">
              <a:buFont typeface="Arial" charset="0"/>
              <a:buChar char="•"/>
              <a:defRPr/>
            </a:pPr>
            <a:r>
              <a:rPr lang="en-US" sz="1800" dirty="0"/>
              <a:t>RPC 1.4(a)(1) and 1.4(b) provide that so long as the client is adequately informed, the choice of options rests with the client.  </a:t>
            </a:r>
            <a:endParaRPr lang="en-US" sz="1800" dirty="0" smtClean="0"/>
          </a:p>
          <a:p>
            <a:pPr lvl="1" algn="just">
              <a:buFont typeface="Arial" charset="0"/>
              <a:buChar char="•"/>
              <a:defRPr/>
            </a:pPr>
            <a:r>
              <a:rPr lang="en-US" sz="1800" dirty="0" smtClean="0"/>
              <a:t>The </a:t>
            </a:r>
            <a:r>
              <a:rPr lang="en-US" sz="1800" dirty="0"/>
              <a:t>attorney is thus permitted to implement the option chosen by the client, even though the attorney believes such option inferior to one or more other alternatives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Who is the client?</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Existence of Attorney-Client Relationship</a:t>
            </a:r>
          </a:p>
          <a:p>
            <a:pPr lvl="1" algn="just">
              <a:buFont typeface="Arial" charset="0"/>
              <a:buChar char="•"/>
              <a:defRPr/>
            </a:pPr>
            <a:r>
              <a:rPr lang="en-US" dirty="0" smtClean="0"/>
              <a:t>Client’s </a:t>
            </a:r>
            <a:r>
              <a:rPr lang="en-US" u="sng" dirty="0">
                <a:solidFill>
                  <a:schemeClr val="accent2">
                    <a:lumMod val="50000"/>
                  </a:schemeClr>
                </a:solidFill>
              </a:rPr>
              <a:t>subjective belief</a:t>
            </a:r>
            <a:r>
              <a:rPr lang="en-US" dirty="0">
                <a:solidFill>
                  <a:schemeClr val="accent2">
                    <a:lumMod val="50000"/>
                  </a:schemeClr>
                </a:solidFill>
              </a:rPr>
              <a:t> </a:t>
            </a:r>
            <a:r>
              <a:rPr lang="en-US" dirty="0"/>
              <a:t>that it exists,” regardless of whether or not a fee is paid.  </a:t>
            </a:r>
            <a:endParaRPr lang="en-US" dirty="0" smtClean="0"/>
          </a:p>
          <a:p>
            <a:pPr lvl="1" algn="just">
              <a:buFont typeface="Arial" charset="0"/>
              <a:buChar char="•"/>
              <a:defRPr/>
            </a:pPr>
            <a:r>
              <a:rPr lang="en-US" dirty="0" smtClean="0"/>
              <a:t>The </a:t>
            </a:r>
            <a:r>
              <a:rPr lang="en-US" dirty="0"/>
              <a:t>client’s subjective belief is controlling only if it “is </a:t>
            </a:r>
            <a:r>
              <a:rPr lang="en-US" u="sng" dirty="0">
                <a:solidFill>
                  <a:schemeClr val="accent2">
                    <a:lumMod val="50000"/>
                  </a:schemeClr>
                </a:solidFill>
              </a:rPr>
              <a:t>reasonably</a:t>
            </a:r>
            <a:r>
              <a:rPr lang="en-US" dirty="0">
                <a:solidFill>
                  <a:schemeClr val="accent2">
                    <a:lumMod val="50000"/>
                  </a:schemeClr>
                </a:solidFill>
              </a:rPr>
              <a:t> </a:t>
            </a:r>
            <a:r>
              <a:rPr lang="en-US" dirty="0"/>
              <a:t>formed based on the attending circumstances, including the attorney’s words or actions.” </a:t>
            </a:r>
            <a:endParaRPr lang="en-US" dirty="0" smtClean="0"/>
          </a:p>
          <a:p>
            <a:pPr lvl="2" algn="just">
              <a:buFont typeface="Arial" charset="0"/>
              <a:buChar char="•"/>
              <a:defRPr/>
            </a:pPr>
            <a:r>
              <a:rPr lang="en-US" dirty="0"/>
              <a:t>Malpractice awards have been based upon a “relationship” formed, </a:t>
            </a:r>
            <a:endParaRPr lang="en-US" dirty="0" smtClean="0"/>
          </a:p>
          <a:p>
            <a:pPr lvl="3" algn="just">
              <a:buFont typeface="Arial" charset="0"/>
              <a:buChar char="•"/>
              <a:defRPr/>
            </a:pPr>
            <a:r>
              <a:rPr lang="en-US" dirty="0" smtClean="0"/>
              <a:t>by </a:t>
            </a:r>
            <a:r>
              <a:rPr lang="en-US" dirty="0"/>
              <a:t>a lawyer’s substantive response to a non-lawyer’s question at a Seminar, </a:t>
            </a:r>
            <a:endParaRPr lang="en-US" dirty="0" smtClean="0"/>
          </a:p>
          <a:p>
            <a:pPr lvl="3" algn="just">
              <a:buFont typeface="Arial" charset="0"/>
              <a:buChar char="•"/>
              <a:defRPr/>
            </a:pPr>
            <a:r>
              <a:rPr lang="en-US" dirty="0" smtClean="0"/>
              <a:t>by </a:t>
            </a:r>
            <a:r>
              <a:rPr lang="en-US" dirty="0"/>
              <a:t>a casual (albeit apparently substantive, at least in the eyes of the “client”) response to a question while shopping at a grocery store, and </a:t>
            </a:r>
            <a:endParaRPr lang="en-US" dirty="0" smtClean="0"/>
          </a:p>
          <a:p>
            <a:pPr lvl="3" algn="just">
              <a:buFont typeface="Arial" charset="0"/>
              <a:buChar char="•"/>
              <a:defRPr/>
            </a:pPr>
            <a:r>
              <a:rPr lang="en-US" dirty="0" smtClean="0"/>
              <a:t>by </a:t>
            </a:r>
            <a:r>
              <a:rPr lang="en-US" dirty="0"/>
              <a:t>other seemingly inconsequential comments or conversations.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Conflict of interest</a:t>
            </a:r>
            <a:endParaRPr lang="en-US" dirty="0"/>
          </a:p>
        </p:txBody>
      </p:sp>
      <p:sp>
        <p:nvSpPr>
          <p:cNvPr id="3" name="Content Placeholder 2"/>
          <p:cNvSpPr>
            <a:spLocks noGrp="1"/>
          </p:cNvSpPr>
          <p:nvPr>
            <p:ph idx="1"/>
          </p:nvPr>
        </p:nvSpPr>
        <p:spPr/>
        <p:txBody>
          <a:bodyPr/>
          <a:lstStyle/>
          <a:p>
            <a:pPr>
              <a:buFont typeface="Arial" charset="0"/>
              <a:buChar char="•"/>
              <a:defRPr/>
            </a:pPr>
            <a:r>
              <a:rPr lang="en-US" b="1" dirty="0" smtClean="0">
                <a:solidFill>
                  <a:schemeClr val="accent2">
                    <a:lumMod val="50000"/>
                  </a:schemeClr>
                </a:solidFill>
                <a:latin typeface="+mj-lt"/>
              </a:rPr>
              <a:t>RPC 1.7 –Conflict of Interest: Current Clients</a:t>
            </a:r>
          </a:p>
          <a:p>
            <a:pPr lvl="1">
              <a:buFont typeface="Arial" charset="0"/>
              <a:buChar char="•"/>
              <a:defRPr/>
            </a:pPr>
            <a:r>
              <a:rPr lang="en-US" sz="2800" dirty="0" smtClean="0">
                <a:solidFill>
                  <a:schemeClr val="accent2">
                    <a:lumMod val="50000"/>
                  </a:schemeClr>
                </a:solidFill>
                <a:latin typeface="+mj-lt"/>
              </a:rPr>
              <a:t>Conflict exists if </a:t>
            </a:r>
          </a:p>
          <a:p>
            <a:pPr lvl="2" algn="just">
              <a:buFont typeface="Arial" charset="0"/>
              <a:buChar char="•"/>
              <a:defRPr/>
            </a:pPr>
            <a:r>
              <a:rPr lang="en-US" sz="2400" dirty="0" smtClean="0">
                <a:solidFill>
                  <a:schemeClr val="tx1"/>
                </a:solidFill>
                <a:latin typeface="+mj-lt"/>
              </a:rPr>
              <a:t>The representation of one client will be </a:t>
            </a:r>
            <a:r>
              <a:rPr lang="en-US" sz="2400" b="1" dirty="0" smtClean="0">
                <a:solidFill>
                  <a:schemeClr val="tx1"/>
                </a:solidFill>
                <a:latin typeface="+mj-lt"/>
              </a:rPr>
              <a:t>directly adverse </a:t>
            </a:r>
            <a:r>
              <a:rPr lang="en-US" sz="2400" dirty="0" smtClean="0">
                <a:solidFill>
                  <a:schemeClr val="tx1"/>
                </a:solidFill>
                <a:latin typeface="+mj-lt"/>
              </a:rPr>
              <a:t>to another client; or</a:t>
            </a:r>
          </a:p>
          <a:p>
            <a:pPr lvl="2" algn="just">
              <a:buFont typeface="Arial" charset="0"/>
              <a:buChar char="•"/>
              <a:defRPr/>
            </a:pPr>
            <a:r>
              <a:rPr lang="en-US" sz="2400" dirty="0" smtClean="0">
                <a:solidFill>
                  <a:schemeClr val="tx1"/>
                </a:solidFill>
                <a:latin typeface="+mj-lt"/>
              </a:rPr>
              <a:t>There is a </a:t>
            </a:r>
            <a:r>
              <a:rPr lang="en-US" sz="2400" b="1" dirty="0" smtClean="0">
                <a:solidFill>
                  <a:schemeClr val="tx1"/>
                </a:solidFill>
                <a:latin typeface="+mj-lt"/>
              </a:rPr>
              <a:t>significant risk </a:t>
            </a:r>
            <a:r>
              <a:rPr lang="en-US" sz="2400" dirty="0" smtClean="0">
                <a:solidFill>
                  <a:schemeClr val="tx1"/>
                </a:solidFill>
                <a:latin typeface="+mj-lt"/>
              </a:rPr>
              <a:t>that the representation of one or more clients will be materially limited by the lawyer’s responsibilities to another client, a former client or a third person or by a personal interest of the lawyer</a:t>
            </a:r>
          </a:p>
          <a:p>
            <a:pPr lvl="1">
              <a:buFont typeface="Arial" charset="0"/>
              <a:buChar char="•"/>
              <a:defRPr/>
            </a:pPr>
            <a:endParaRPr lang="en-US" dirty="0">
              <a:solidFill>
                <a:schemeClr val="accent1">
                  <a:lumMod val="50000"/>
                </a:schemeClr>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Estate or probate </a:t>
            </a:r>
            <a:br>
              <a:rPr lang="en-US" dirty="0" smtClean="0"/>
            </a:br>
            <a:r>
              <a:rPr lang="en-US" dirty="0" smtClean="0"/>
              <a:t>who is the client?</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If the Lawyer Represents a Fiduciary of an Estate or Trust, Who is the “Client”?</a:t>
            </a:r>
          </a:p>
          <a:p>
            <a:pPr lvl="1" algn="just">
              <a:buFont typeface="Arial" charset="0"/>
              <a:buChar char="•"/>
              <a:defRPr/>
            </a:pPr>
            <a:r>
              <a:rPr lang="en-US" dirty="0"/>
              <a:t>Comment 40 to </a:t>
            </a:r>
            <a:r>
              <a:rPr lang="en-US" dirty="0" smtClean="0"/>
              <a:t>Rule </a:t>
            </a:r>
            <a:r>
              <a:rPr lang="en-US" dirty="0"/>
              <a:t>1.7 states “under Washington case law, in estate administration matters, the client is the personal representative of the estate.” </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Estate or probate </a:t>
            </a:r>
            <a:br>
              <a:rPr lang="en-US" dirty="0" smtClean="0"/>
            </a:br>
            <a:r>
              <a:rPr lang="en-US" dirty="0" smtClean="0"/>
              <a:t>who is the client?</a:t>
            </a:r>
            <a:endParaRPr lang="en-US" dirty="0"/>
          </a:p>
        </p:txBody>
      </p:sp>
      <p:sp>
        <p:nvSpPr>
          <p:cNvPr id="3" name="Content Placeholder 2"/>
          <p:cNvSpPr>
            <a:spLocks noGrp="1"/>
          </p:cNvSpPr>
          <p:nvPr>
            <p:ph idx="1"/>
          </p:nvPr>
        </p:nvSpPr>
        <p:spPr/>
        <p:txBody>
          <a:bodyPr/>
          <a:lstStyle/>
          <a:p>
            <a:pPr algn="just">
              <a:buFont typeface="Arial" charset="0"/>
              <a:buChar char="•"/>
              <a:defRPr/>
            </a:pPr>
            <a:r>
              <a:rPr lang="en-US" dirty="0" smtClean="0">
                <a:solidFill>
                  <a:schemeClr val="accent2">
                    <a:lumMod val="50000"/>
                  </a:schemeClr>
                </a:solidFill>
              </a:rPr>
              <a:t>Washington Case law:</a:t>
            </a:r>
          </a:p>
          <a:p>
            <a:pPr lvl="1" algn="just">
              <a:buFont typeface="Arial" charset="0"/>
              <a:buChar char="•"/>
              <a:defRPr/>
            </a:pPr>
            <a:r>
              <a:rPr lang="en-US" i="1" dirty="0" smtClean="0"/>
              <a:t>In </a:t>
            </a:r>
            <a:r>
              <a:rPr lang="en-US" sz="1600" i="1" dirty="0" smtClean="0"/>
              <a:t>re Estate of Larson</a:t>
            </a:r>
            <a:r>
              <a:rPr lang="en-US" sz="1600" dirty="0" smtClean="0"/>
              <a:t>, 103 Wn.2d 517 (1985), the Court held that the fiduciary duty of the attorney ran not only to the personal representative but also to the heirs.  </a:t>
            </a:r>
          </a:p>
          <a:p>
            <a:pPr lvl="1" algn="just">
              <a:buFont typeface="Arial" charset="0"/>
              <a:buChar char="•"/>
              <a:defRPr/>
            </a:pPr>
            <a:r>
              <a:rPr lang="en-US" sz="1600" i="1" dirty="0" smtClean="0"/>
              <a:t>In re Vetter</a:t>
            </a:r>
            <a:r>
              <a:rPr lang="en-US" sz="1600" dirty="0" smtClean="0"/>
              <a:t>, 104 Wn.2d 779 (1985), on the other hand, the Court held that as attorney for the personal representative, Mr. Vetter represented not only the personal representative but also the estate. </a:t>
            </a:r>
          </a:p>
          <a:p>
            <a:pPr lvl="1" algn="just">
              <a:buFont typeface="Arial" charset="0"/>
              <a:buChar char="•"/>
              <a:defRPr/>
            </a:pPr>
            <a:r>
              <a:rPr lang="en-US" sz="1600" i="1" dirty="0" smtClean="0"/>
              <a:t>In Re Fraser</a:t>
            </a:r>
            <a:r>
              <a:rPr lang="en-US" sz="1600" dirty="0" smtClean="0"/>
              <a:t>, 83 Wn.2d 884 (1974), in the context of a disciplinary proceeding, the Court held that Mr. Fraser represented both the guardian and the ward. </a:t>
            </a:r>
          </a:p>
          <a:p>
            <a:pPr lvl="1" algn="just">
              <a:buFont typeface="Arial" charset="0"/>
              <a:buChar char="•"/>
              <a:defRPr/>
            </a:pPr>
            <a:r>
              <a:rPr lang="en-US" sz="1600" i="1" dirty="0" smtClean="0"/>
              <a:t>Trask v. Butler</a:t>
            </a:r>
            <a:r>
              <a:rPr lang="en-US" sz="1600" dirty="0" smtClean="0"/>
              <a:t>, 123 Wn.2d 835 (1994), the Washington Court introduced a "modified multifactor balancing test," and held that under that test, the primary inquiry is the degree to which the representation was "intended to benefit the plaintiff</a:t>
            </a:r>
            <a:r>
              <a:rPr lang="en-US" sz="1600" dirty="0" smtClean="0"/>
              <a:t>.“</a:t>
            </a:r>
          </a:p>
          <a:p>
            <a:pPr lvl="1" algn="just">
              <a:buFont typeface="Arial" charset="0"/>
              <a:buChar char="•"/>
              <a:defRPr/>
            </a:pPr>
            <a:r>
              <a:rPr lang="en-US" sz="1600" b="1" i="1" dirty="0" err="1" smtClean="0"/>
              <a:t>Linth</a:t>
            </a:r>
            <a:r>
              <a:rPr lang="en-US" sz="1600" b="1" i="1" dirty="0" smtClean="0"/>
              <a:t> v. Gay</a:t>
            </a:r>
            <a:r>
              <a:rPr lang="en-US" sz="1600" dirty="0" smtClean="0"/>
              <a:t>, 360 P.3d 944 (2015), the Washington Court held that a lawyer did not have a duty to a prospective beneficiary of the trust (either as the drafting attorney or as the attorney for the PR)</a:t>
            </a:r>
            <a:endParaRPr lang="en-US" sz="1600" i="1" dirty="0" smtClean="0"/>
          </a:p>
          <a:p>
            <a:pPr>
              <a:buFont typeface="Arial" charset="0"/>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Estate or probate </a:t>
            </a:r>
            <a:br>
              <a:rPr lang="en-US" dirty="0" smtClean="0"/>
            </a:br>
            <a:r>
              <a:rPr lang="en-US" dirty="0" smtClean="0"/>
              <a:t>who is the client?</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smtClean="0">
                <a:solidFill>
                  <a:schemeClr val="accent2">
                    <a:lumMod val="50000"/>
                  </a:schemeClr>
                </a:solidFill>
              </a:rPr>
              <a:t>ATEC Commentaries</a:t>
            </a:r>
          </a:p>
          <a:p>
            <a:pPr lvl="1" algn="just">
              <a:buFont typeface="Arial" charset="0"/>
              <a:buChar char="•"/>
              <a:defRPr/>
            </a:pPr>
            <a:r>
              <a:rPr lang="en-US" dirty="0"/>
              <a:t>The nature and extent of the lawyer's duties to the beneficiaries of the fiduciary estate may vary according to the circumstances, including the nature and extent of the representation and the terms of any understanding or agreement among the parties (the lawyer, the fiduciary, and the beneficiaries).  The lawyer for the fiduciary owes some duties to the beneficiaries of the fiduciary estate, although he or she does not represent them.</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4940</TotalTime>
  <Words>1946</Words>
  <Application>Microsoft Office PowerPoint</Application>
  <PresentationFormat>On-screen Show (4:3)</PresentationFormat>
  <Paragraphs>153</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Book Antiqua</vt:lpstr>
      <vt:lpstr>Calibri</vt:lpstr>
      <vt:lpstr>Century Gothic</vt:lpstr>
      <vt:lpstr>Times New Roman</vt:lpstr>
      <vt:lpstr>Wingdings</vt:lpstr>
      <vt:lpstr>Apothecary</vt:lpstr>
      <vt:lpstr>The Rules of Professional Conduct and THE ROLE OF THE TRUST AND ESTATE ATTORNEY</vt:lpstr>
      <vt:lpstr>ETHICS IN ESTATE PLANNING  AND PROBATE</vt:lpstr>
      <vt:lpstr>ETHICS IN ESTATE PLANNING  AND PROBATE</vt:lpstr>
      <vt:lpstr>Duty of care</vt:lpstr>
      <vt:lpstr>Who is the client?</vt:lpstr>
      <vt:lpstr>Conflict of interest</vt:lpstr>
      <vt:lpstr>Estate or probate  who is the client?</vt:lpstr>
      <vt:lpstr>Estate or probate  who is the client?</vt:lpstr>
      <vt:lpstr>Estate or probate  who is the client?</vt:lpstr>
      <vt:lpstr>ESTATE OR PROBATE DOES THE ATTORNEY OWE DUTIES TO OTHERS?</vt:lpstr>
      <vt:lpstr>ESTATE OR PROBATE DOES THE ATTORNEY OWE DUTIES TO OTHERS?</vt:lpstr>
      <vt:lpstr>ESTATE OR PROBATE DOES THE ATTORNEY OWE DUTIES TO OTHERS?</vt:lpstr>
      <vt:lpstr>Clients bearing multiple relationships to the Estate</vt:lpstr>
      <vt:lpstr>Conflict of Interests  current clients</vt:lpstr>
      <vt:lpstr>Conflict of interest</vt:lpstr>
      <vt:lpstr>Waiver of conflicts</vt:lpstr>
      <vt:lpstr>Conflict of Interests  current clients</vt:lpstr>
      <vt:lpstr>Beauty contests and lawyer shopping</vt:lpstr>
      <vt:lpstr>Transactions with a client</vt:lpstr>
      <vt:lpstr>Drafting a lawyer into a will</vt:lpstr>
      <vt:lpstr>Ongoing duty to client</vt:lpstr>
      <vt:lpstr>Questions???</vt:lpstr>
    </vt:vector>
  </TitlesOfParts>
  <Company>Randall | Danskin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Taylor</dc:creator>
  <cp:lastModifiedBy>Stephanie R. Taylor</cp:lastModifiedBy>
  <cp:revision>135</cp:revision>
  <cp:lastPrinted>2015-10-21T21:30:42Z</cp:lastPrinted>
  <dcterms:created xsi:type="dcterms:W3CDTF">2011-04-18T19:00:09Z</dcterms:created>
  <dcterms:modified xsi:type="dcterms:W3CDTF">2020-05-16T21:52:54Z</dcterms:modified>
</cp:coreProperties>
</file>