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6" r:id="rId1"/>
  </p:sldMasterIdLst>
  <p:notesMasterIdLst>
    <p:notesMasterId r:id="rId21"/>
  </p:notesMasterIdLst>
  <p:sldIdLst>
    <p:sldId id="2300" r:id="rId2"/>
    <p:sldId id="2455" r:id="rId3"/>
    <p:sldId id="2373" r:id="rId4"/>
    <p:sldId id="2439" r:id="rId5"/>
    <p:sldId id="2457" r:id="rId6"/>
    <p:sldId id="2442" r:id="rId7"/>
    <p:sldId id="2446" r:id="rId8"/>
    <p:sldId id="2452" r:id="rId9"/>
    <p:sldId id="2441" r:id="rId10"/>
    <p:sldId id="2431" r:id="rId11"/>
    <p:sldId id="2444" r:id="rId12"/>
    <p:sldId id="2445" r:id="rId13"/>
    <p:sldId id="2456" r:id="rId14"/>
    <p:sldId id="2454" r:id="rId15"/>
    <p:sldId id="2434" r:id="rId16"/>
    <p:sldId id="2435" r:id="rId17"/>
    <p:sldId id="2450" r:id="rId18"/>
    <p:sldId id="2458" r:id="rId19"/>
    <p:sldId id="2412" r:id="rId20"/>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56" userDrawn="1">
          <p15:clr>
            <a:srgbClr val="A4A3A4"/>
          </p15:clr>
        </p15:guide>
        <p15:guide id="2" orient="horz" pos="8184" userDrawn="1">
          <p15:clr>
            <a:srgbClr val="A4A3A4"/>
          </p15:clr>
        </p15:guide>
        <p15:guide id="3" pos="14254" userDrawn="1">
          <p15:clr>
            <a:srgbClr val="A4A3A4"/>
          </p15:clr>
        </p15:guide>
        <p15:guide id="5" pos="1126" userDrawn="1">
          <p15:clr>
            <a:srgbClr val="A4A3A4"/>
          </p15:clr>
        </p15:guide>
        <p15:guide id="7" pos="770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4949"/>
    <a:srgbClr val="1D447C"/>
    <a:srgbClr val="31A4D9"/>
    <a:srgbClr val="293039"/>
    <a:srgbClr val="FF5F90"/>
    <a:srgbClr val="E0517B"/>
    <a:srgbClr val="374A6A"/>
    <a:srgbClr val="FFC737"/>
    <a:srgbClr val="041B31"/>
    <a:srgbClr val="39BDF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08" autoAdjust="0"/>
    <p:restoredTop sz="99409" autoAdjust="0"/>
  </p:normalViewPr>
  <p:slideViewPr>
    <p:cSldViewPr snapToGrid="0" snapToObjects="1">
      <p:cViewPr varScale="1">
        <p:scale>
          <a:sx n="37" d="100"/>
          <a:sy n="37" d="100"/>
        </p:scale>
        <p:origin x="912" y="78"/>
      </p:cViewPr>
      <p:guideLst>
        <p:guide orient="horz" pos="456"/>
        <p:guide orient="horz" pos="8184"/>
        <p:guide pos="14254"/>
        <p:guide pos="1126"/>
        <p:guide pos="7702"/>
      </p:guideLst>
    </p:cSldViewPr>
  </p:slideViewPr>
  <p:notesTextViewPr>
    <p:cViewPr>
      <p:scale>
        <a:sx n="100" d="100"/>
        <a:sy n="100" d="100"/>
      </p:scale>
      <p:origin x="0" y="0"/>
    </p:cViewPr>
  </p:notesTextViewPr>
  <p:sorterViewPr>
    <p:cViewPr>
      <p:scale>
        <a:sx n="44" d="100"/>
        <a:sy n="44"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Source Sans Pro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Source Sans Pro Light" charset="0"/>
              </a:defRPr>
            </a:lvl1pPr>
          </a:lstStyle>
          <a:p>
            <a:fld id="{EFC10EE1-B198-C942-8235-326C972CBB30}" type="datetimeFigureOut">
              <a:rPr lang="en-US" smtClean="0"/>
              <a:pPr/>
              <a:t>6/2/2022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Source Sans Pro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Source Sans Pro Light"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Source Sans Pro Light" charset="0"/>
        <a:ea typeface="+mn-ea"/>
        <a:cs typeface="+mn-cs"/>
      </a:defRPr>
    </a:lvl1pPr>
    <a:lvl2pPr marL="914217" algn="l" defTabSz="914217" rtl="0" eaLnBrk="1" latinLnBrk="0" hangingPunct="1">
      <a:defRPr sz="2400" b="0" i="0" kern="1200">
        <a:solidFill>
          <a:schemeClr val="tx1"/>
        </a:solidFill>
        <a:latin typeface="Source Sans Pro Light" charset="0"/>
        <a:ea typeface="+mn-ea"/>
        <a:cs typeface="+mn-cs"/>
      </a:defRPr>
    </a:lvl2pPr>
    <a:lvl3pPr marL="1828434" algn="l" defTabSz="914217" rtl="0" eaLnBrk="1" latinLnBrk="0" hangingPunct="1">
      <a:defRPr sz="2400" b="0" i="0" kern="1200">
        <a:solidFill>
          <a:schemeClr val="tx1"/>
        </a:solidFill>
        <a:latin typeface="Source Sans Pro Light" charset="0"/>
        <a:ea typeface="+mn-ea"/>
        <a:cs typeface="+mn-cs"/>
      </a:defRPr>
    </a:lvl3pPr>
    <a:lvl4pPr marL="2742651" algn="l" defTabSz="914217" rtl="0" eaLnBrk="1" latinLnBrk="0" hangingPunct="1">
      <a:defRPr sz="2400" b="0" i="0" kern="1200">
        <a:solidFill>
          <a:schemeClr val="tx1"/>
        </a:solidFill>
        <a:latin typeface="Source Sans Pro Light" charset="0"/>
        <a:ea typeface="+mn-ea"/>
        <a:cs typeface="+mn-cs"/>
      </a:defRPr>
    </a:lvl4pPr>
    <a:lvl5pPr marL="3656868" algn="l" defTabSz="914217" rtl="0" eaLnBrk="1" latinLnBrk="0" hangingPunct="1">
      <a:defRPr sz="2400" b="0" i="0" kern="1200">
        <a:solidFill>
          <a:schemeClr val="tx1"/>
        </a:solidFill>
        <a:latin typeface="Source Sans Pro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Big Background with image">
    <p:spTree>
      <p:nvGrpSpPr>
        <p:cNvPr id="1" name=""/>
        <p:cNvGrpSpPr/>
        <p:nvPr/>
      </p:nvGrpSpPr>
      <p:grpSpPr>
        <a:xfrm>
          <a:off x="0" y="0"/>
          <a:ext cx="0" cy="0"/>
          <a:chOff x="0" y="0"/>
          <a:chExt cx="0" cy="0"/>
        </a:xfrm>
      </p:grpSpPr>
      <p:sp>
        <p:nvSpPr>
          <p:cNvPr id="7" name="Picture Placeholder 13"/>
          <p:cNvSpPr>
            <a:spLocks noGrp="1"/>
          </p:cNvSpPr>
          <p:nvPr>
            <p:ph type="pic" sz="quarter" idx="22"/>
          </p:nvPr>
        </p:nvSpPr>
        <p:spPr>
          <a:xfrm>
            <a:off x="0" y="0"/>
            <a:ext cx="24377650" cy="13716000"/>
          </a:xfrm>
          <a:effectLst/>
        </p:spPr>
        <p:txBody>
          <a:bodyPr>
            <a:normAutofit/>
          </a:bodyPr>
          <a:lstStyle>
            <a:lvl1pPr marL="0" indent="0">
              <a:buNone/>
              <a:defRPr sz="28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94197182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usiness Model">
    <p:spTree>
      <p:nvGrpSpPr>
        <p:cNvPr id="1" name=""/>
        <p:cNvGrpSpPr/>
        <p:nvPr/>
      </p:nvGrpSpPr>
      <p:grpSpPr>
        <a:xfrm>
          <a:off x="0" y="0"/>
          <a:ext cx="0" cy="0"/>
          <a:chOff x="0" y="0"/>
          <a:chExt cx="0" cy="0"/>
        </a:xfrm>
      </p:grpSpPr>
      <p:sp>
        <p:nvSpPr>
          <p:cNvPr id="17" name="Picture Placeholder 13"/>
          <p:cNvSpPr>
            <a:spLocks noGrp="1"/>
          </p:cNvSpPr>
          <p:nvPr>
            <p:ph type="pic" sz="quarter" idx="22"/>
          </p:nvPr>
        </p:nvSpPr>
        <p:spPr>
          <a:xfrm>
            <a:off x="1727123" y="3643756"/>
            <a:ext cx="20811894" cy="4973444"/>
          </a:xfrm>
          <a:effectLst/>
        </p:spPr>
        <p:txBody>
          <a:bodyPr>
            <a:normAutofit/>
          </a:bodyPr>
          <a:lstStyle>
            <a:lvl1pPr marL="0" indent="0">
              <a:buNone/>
              <a:defRPr sz="28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158748576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5" name="Picture Placeholder 13"/>
          <p:cNvSpPr>
            <a:spLocks noGrp="1"/>
          </p:cNvSpPr>
          <p:nvPr>
            <p:ph type="pic" sz="quarter" idx="22"/>
          </p:nvPr>
        </p:nvSpPr>
        <p:spPr>
          <a:xfrm>
            <a:off x="0" y="3969834"/>
            <a:ext cx="24377650" cy="6936059"/>
          </a:xfrm>
          <a:effectLst/>
        </p:spPr>
        <p:txBody>
          <a:bodyPr>
            <a:normAutofit/>
          </a:bodyPr>
          <a:lstStyle>
            <a:lvl1pPr marL="0" indent="0">
              <a:buNone/>
              <a:defRPr sz="28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450765669"/>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am Organization">
    <p:spTree>
      <p:nvGrpSpPr>
        <p:cNvPr id="1" name=""/>
        <p:cNvGrpSpPr/>
        <p:nvPr/>
      </p:nvGrpSpPr>
      <p:grpSpPr>
        <a:xfrm>
          <a:off x="0" y="0"/>
          <a:ext cx="0" cy="0"/>
          <a:chOff x="0" y="0"/>
          <a:chExt cx="0" cy="0"/>
        </a:xfrm>
      </p:grpSpPr>
      <p:sp>
        <p:nvSpPr>
          <p:cNvPr id="14" name="Picture Placeholder 13"/>
          <p:cNvSpPr>
            <a:spLocks noGrp="1"/>
          </p:cNvSpPr>
          <p:nvPr>
            <p:ph type="pic" sz="quarter" idx="13"/>
          </p:nvPr>
        </p:nvSpPr>
        <p:spPr>
          <a:xfrm>
            <a:off x="17944053" y="5276110"/>
            <a:ext cx="2539497" cy="2537886"/>
          </a:xfrm>
          <a:prstGeom prst="ellipse">
            <a:avLst/>
          </a:prstGeom>
          <a:effectLst/>
        </p:spPr>
        <p:txBody>
          <a:bodyPr>
            <a:normAutofit/>
          </a:bodyPr>
          <a:lstStyle>
            <a:lvl1pPr marL="0" indent="0">
              <a:buNone/>
              <a:defRPr sz="2300">
                <a:ln>
                  <a:noFill/>
                </a:ln>
                <a:solidFill>
                  <a:schemeClr val="bg1">
                    <a:lumMod val="85000"/>
                  </a:schemeClr>
                </a:solidFill>
                <a:latin typeface="Lato" charset="0"/>
                <a:ea typeface="Lato" charset="0"/>
                <a:cs typeface="Lato" charset="0"/>
              </a:defRPr>
            </a:lvl1pPr>
          </a:lstStyle>
          <a:p>
            <a:endParaRPr lang="en-US" dirty="0"/>
          </a:p>
        </p:txBody>
      </p:sp>
      <p:sp>
        <p:nvSpPr>
          <p:cNvPr id="15" name="Picture Placeholder 13"/>
          <p:cNvSpPr>
            <a:spLocks noGrp="1"/>
          </p:cNvSpPr>
          <p:nvPr>
            <p:ph type="pic" sz="quarter" idx="14"/>
          </p:nvPr>
        </p:nvSpPr>
        <p:spPr>
          <a:xfrm>
            <a:off x="12711273" y="1069071"/>
            <a:ext cx="2539497" cy="2537886"/>
          </a:xfrm>
          <a:prstGeom prst="ellipse">
            <a:avLst/>
          </a:prstGeom>
          <a:effectLst/>
        </p:spPr>
        <p:txBody>
          <a:bodyPr>
            <a:normAutofit/>
          </a:bodyPr>
          <a:lstStyle>
            <a:lvl1pPr marL="0" indent="0">
              <a:buNone/>
              <a:defRPr sz="2300">
                <a:ln>
                  <a:noFill/>
                </a:ln>
                <a:solidFill>
                  <a:schemeClr val="bg1">
                    <a:lumMod val="85000"/>
                  </a:schemeClr>
                </a:solidFill>
                <a:latin typeface="Lato" charset="0"/>
                <a:ea typeface="Lato" charset="0"/>
                <a:cs typeface="Lato" charset="0"/>
              </a:defRPr>
            </a:lvl1pPr>
          </a:lstStyle>
          <a:p>
            <a:endParaRPr lang="en-US" dirty="0"/>
          </a:p>
        </p:txBody>
      </p:sp>
      <p:sp>
        <p:nvSpPr>
          <p:cNvPr id="16" name="Picture Placeholder 13"/>
          <p:cNvSpPr>
            <a:spLocks noGrp="1"/>
          </p:cNvSpPr>
          <p:nvPr>
            <p:ph type="pic" sz="quarter" idx="15"/>
          </p:nvPr>
        </p:nvSpPr>
        <p:spPr>
          <a:xfrm>
            <a:off x="7475271" y="5276110"/>
            <a:ext cx="2539497" cy="2537886"/>
          </a:xfrm>
          <a:prstGeom prst="ellipse">
            <a:avLst/>
          </a:prstGeom>
          <a:effectLst/>
        </p:spPr>
        <p:txBody>
          <a:bodyPr>
            <a:normAutofit/>
          </a:bodyPr>
          <a:lstStyle>
            <a:lvl1pPr marL="0" indent="0">
              <a:buNone/>
              <a:defRPr sz="2300">
                <a:ln>
                  <a:noFill/>
                </a:ln>
                <a:solidFill>
                  <a:schemeClr val="bg1">
                    <a:lumMod val="85000"/>
                  </a:schemeClr>
                </a:solidFill>
                <a:latin typeface="Lato" charset="0"/>
                <a:ea typeface="Lato" charset="0"/>
                <a:cs typeface="Lato" charset="0"/>
              </a:defRPr>
            </a:lvl1pPr>
          </a:lstStyle>
          <a:p>
            <a:endParaRPr lang="en-US" dirty="0"/>
          </a:p>
        </p:txBody>
      </p:sp>
      <p:sp>
        <p:nvSpPr>
          <p:cNvPr id="17" name="Picture Placeholder 13"/>
          <p:cNvSpPr>
            <a:spLocks noGrp="1"/>
          </p:cNvSpPr>
          <p:nvPr>
            <p:ph type="pic" sz="quarter" idx="16"/>
          </p:nvPr>
        </p:nvSpPr>
        <p:spPr>
          <a:xfrm>
            <a:off x="10964865" y="9527832"/>
            <a:ext cx="2539497" cy="2537886"/>
          </a:xfrm>
          <a:prstGeom prst="ellipse">
            <a:avLst/>
          </a:prstGeom>
          <a:effectLst/>
        </p:spPr>
        <p:txBody>
          <a:bodyPr>
            <a:normAutofit/>
          </a:bodyPr>
          <a:lstStyle>
            <a:lvl1pPr marL="0" indent="0">
              <a:buNone/>
              <a:defRPr sz="2300">
                <a:ln>
                  <a:noFill/>
                </a:ln>
                <a:solidFill>
                  <a:schemeClr val="bg1">
                    <a:lumMod val="85000"/>
                  </a:schemeClr>
                </a:solidFill>
                <a:latin typeface="Lato" charset="0"/>
                <a:ea typeface="Lato" charset="0"/>
                <a:cs typeface="Lato" charset="0"/>
              </a:defRPr>
            </a:lvl1pPr>
          </a:lstStyle>
          <a:p>
            <a:endParaRPr lang="en-US" dirty="0"/>
          </a:p>
        </p:txBody>
      </p:sp>
      <p:sp>
        <p:nvSpPr>
          <p:cNvPr id="18" name="Picture Placeholder 13"/>
          <p:cNvSpPr>
            <a:spLocks noGrp="1"/>
          </p:cNvSpPr>
          <p:nvPr>
            <p:ph type="pic" sz="quarter" idx="17"/>
          </p:nvPr>
        </p:nvSpPr>
        <p:spPr>
          <a:xfrm>
            <a:off x="17944052" y="9527832"/>
            <a:ext cx="2539497" cy="2537886"/>
          </a:xfrm>
          <a:prstGeom prst="ellipse">
            <a:avLst/>
          </a:prstGeom>
          <a:effectLst/>
        </p:spPr>
        <p:txBody>
          <a:bodyPr>
            <a:normAutofit/>
          </a:bodyPr>
          <a:lstStyle>
            <a:lvl1pPr marL="0" indent="0">
              <a:buNone/>
              <a:defRPr sz="2300">
                <a:ln>
                  <a:noFill/>
                </a:ln>
                <a:solidFill>
                  <a:schemeClr val="bg1">
                    <a:lumMod val="85000"/>
                  </a:schemeClr>
                </a:solidFill>
                <a:latin typeface="Lato" charset="0"/>
                <a:ea typeface="Lato" charset="0"/>
                <a:cs typeface="Lato" charset="0"/>
              </a:defRPr>
            </a:lvl1pPr>
          </a:lstStyle>
          <a:p>
            <a:endParaRPr lang="en-US" dirty="0"/>
          </a:p>
        </p:txBody>
      </p:sp>
      <p:sp>
        <p:nvSpPr>
          <p:cNvPr id="19" name="Picture Placeholder 13"/>
          <p:cNvSpPr>
            <a:spLocks noGrp="1"/>
          </p:cNvSpPr>
          <p:nvPr>
            <p:ph type="pic" sz="quarter" idx="18"/>
          </p:nvPr>
        </p:nvSpPr>
        <p:spPr>
          <a:xfrm>
            <a:off x="3987289" y="9527832"/>
            <a:ext cx="2539497" cy="2537886"/>
          </a:xfrm>
          <a:prstGeom prst="ellipse">
            <a:avLst/>
          </a:prstGeom>
          <a:effectLst/>
        </p:spPr>
        <p:txBody>
          <a:bodyPr>
            <a:normAutofit/>
          </a:bodyPr>
          <a:lstStyle>
            <a:lvl1pPr marL="0" indent="0">
              <a:buNone/>
              <a:defRPr sz="2300">
                <a:ln>
                  <a:noFill/>
                </a:ln>
                <a:solidFill>
                  <a:schemeClr val="bg1">
                    <a:lumMod val="85000"/>
                  </a:schemeClr>
                </a:solidFill>
                <a:latin typeface="Lato" charset="0"/>
                <a:ea typeface="Lato" charset="0"/>
                <a:cs typeface="Lato" charset="0"/>
              </a:defRPr>
            </a:lvl1pPr>
          </a:lstStyle>
          <a:p>
            <a:endParaRPr lang="en-US" dirty="0"/>
          </a:p>
        </p:txBody>
      </p:sp>
    </p:spTree>
    <p:extLst>
      <p:ext uri="{BB962C8B-B14F-4D97-AF65-F5344CB8AC3E}">
        <p14:creationId xmlns:p14="http://schemas.microsoft.com/office/powerpoint/2010/main" val="155049405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eet_theceo">
    <p:spTree>
      <p:nvGrpSpPr>
        <p:cNvPr id="1" name=""/>
        <p:cNvGrpSpPr/>
        <p:nvPr/>
      </p:nvGrpSpPr>
      <p:grpSpPr>
        <a:xfrm>
          <a:off x="0" y="0"/>
          <a:ext cx="0" cy="0"/>
          <a:chOff x="0" y="0"/>
          <a:chExt cx="0" cy="0"/>
        </a:xfrm>
      </p:grpSpPr>
      <p:sp>
        <p:nvSpPr>
          <p:cNvPr id="10" name="Picture Placeholder 13"/>
          <p:cNvSpPr>
            <a:spLocks noGrp="1"/>
          </p:cNvSpPr>
          <p:nvPr>
            <p:ph type="pic" sz="quarter" idx="13"/>
          </p:nvPr>
        </p:nvSpPr>
        <p:spPr>
          <a:xfrm>
            <a:off x="2306982" y="4722122"/>
            <a:ext cx="4665817" cy="4665817"/>
          </a:xfrm>
          <a:effectLst/>
        </p:spPr>
        <p:txBody>
          <a:bodyPr>
            <a:normAutofit/>
          </a:bodyPr>
          <a:lstStyle>
            <a:lvl1pPr marL="0" indent="0">
              <a:buNone/>
              <a:defRPr sz="42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78066310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12" name="Picture Placeholder 13"/>
          <p:cNvSpPr>
            <a:spLocks noGrp="1"/>
          </p:cNvSpPr>
          <p:nvPr>
            <p:ph type="pic" sz="quarter" idx="13"/>
          </p:nvPr>
        </p:nvSpPr>
        <p:spPr>
          <a:xfrm>
            <a:off x="7957595" y="4523250"/>
            <a:ext cx="3461551" cy="3750596"/>
          </a:xfrm>
          <a:effectLst/>
        </p:spPr>
        <p:txBody>
          <a:bodyPr>
            <a:normAutofit/>
          </a:bodyPr>
          <a:lstStyle>
            <a:lvl1pPr marL="0" indent="0">
              <a:buNone/>
              <a:defRPr sz="2400">
                <a:ln>
                  <a:noFill/>
                </a:ln>
                <a:solidFill>
                  <a:schemeClr val="bg1">
                    <a:lumMod val="85000"/>
                  </a:schemeClr>
                </a:solidFill>
              </a:defRPr>
            </a:lvl1pPr>
          </a:lstStyle>
          <a:p>
            <a:endParaRPr lang="en-US" dirty="0"/>
          </a:p>
        </p:txBody>
      </p:sp>
      <p:sp>
        <p:nvSpPr>
          <p:cNvPr id="13" name="Picture Placeholder 13"/>
          <p:cNvSpPr>
            <a:spLocks noGrp="1"/>
          </p:cNvSpPr>
          <p:nvPr>
            <p:ph type="pic" sz="quarter" idx="14"/>
          </p:nvPr>
        </p:nvSpPr>
        <p:spPr>
          <a:xfrm>
            <a:off x="13038901" y="4523250"/>
            <a:ext cx="3461551" cy="3750596"/>
          </a:xfrm>
          <a:effectLst/>
        </p:spPr>
        <p:txBody>
          <a:bodyPr>
            <a:normAutofit/>
          </a:bodyPr>
          <a:lstStyle>
            <a:lvl1pPr marL="0" indent="0">
              <a:buNone/>
              <a:defRPr sz="2400">
                <a:ln>
                  <a:noFill/>
                </a:ln>
                <a:solidFill>
                  <a:schemeClr val="bg1">
                    <a:lumMod val="85000"/>
                  </a:schemeClr>
                </a:solidFill>
              </a:defRPr>
            </a:lvl1pPr>
          </a:lstStyle>
          <a:p>
            <a:endParaRPr lang="en-US" dirty="0"/>
          </a:p>
        </p:txBody>
      </p:sp>
      <p:sp>
        <p:nvSpPr>
          <p:cNvPr id="14" name="Picture Placeholder 13"/>
          <p:cNvSpPr>
            <a:spLocks noGrp="1"/>
          </p:cNvSpPr>
          <p:nvPr>
            <p:ph type="pic" sz="quarter" idx="15"/>
          </p:nvPr>
        </p:nvSpPr>
        <p:spPr>
          <a:xfrm>
            <a:off x="18252670" y="4523250"/>
            <a:ext cx="3461551" cy="3750596"/>
          </a:xfrm>
          <a:effectLst/>
        </p:spPr>
        <p:txBody>
          <a:bodyPr>
            <a:normAutofit/>
          </a:bodyPr>
          <a:lstStyle>
            <a:lvl1pPr marL="0" indent="0">
              <a:buNone/>
              <a:defRPr sz="2400">
                <a:ln>
                  <a:noFill/>
                </a:ln>
                <a:solidFill>
                  <a:schemeClr val="bg1">
                    <a:lumMod val="85000"/>
                  </a:schemeClr>
                </a:solidFill>
              </a:defRPr>
            </a:lvl1pPr>
          </a:lstStyle>
          <a:p>
            <a:endParaRPr lang="en-US" dirty="0"/>
          </a:p>
        </p:txBody>
      </p:sp>
      <p:sp>
        <p:nvSpPr>
          <p:cNvPr id="15" name="Picture Placeholder 13"/>
          <p:cNvSpPr>
            <a:spLocks noGrp="1"/>
          </p:cNvSpPr>
          <p:nvPr>
            <p:ph type="pic" sz="quarter" idx="16"/>
          </p:nvPr>
        </p:nvSpPr>
        <p:spPr>
          <a:xfrm>
            <a:off x="2743826" y="4523250"/>
            <a:ext cx="3461551" cy="3750596"/>
          </a:xfrm>
          <a:effectLst/>
        </p:spPr>
        <p:txBody>
          <a:bodyPr>
            <a:normAutofit/>
          </a:bodyPr>
          <a:lstStyle>
            <a:lvl1pPr marL="0" indent="0">
              <a:buNone/>
              <a:defRPr sz="24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208356027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Pad_features">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9846195" y="4469586"/>
            <a:ext cx="4739600" cy="6324794"/>
          </a:xfrm>
          <a:effectLst/>
        </p:spPr>
        <p:txBody>
          <a:bodyPr>
            <a:normAutofit/>
          </a:bodyPr>
          <a:lstStyle>
            <a:lvl1pPr marL="0" indent="0">
              <a:buNone/>
              <a:defRPr sz="42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1382020385"/>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ortfolio-3">
    <p:spTree>
      <p:nvGrpSpPr>
        <p:cNvPr id="1" name=""/>
        <p:cNvGrpSpPr/>
        <p:nvPr/>
      </p:nvGrpSpPr>
      <p:grpSpPr>
        <a:xfrm>
          <a:off x="0" y="0"/>
          <a:ext cx="0" cy="0"/>
          <a:chOff x="0" y="0"/>
          <a:chExt cx="0" cy="0"/>
        </a:xfrm>
      </p:grpSpPr>
      <p:sp>
        <p:nvSpPr>
          <p:cNvPr id="11" name="Picture Placeholder 13"/>
          <p:cNvSpPr>
            <a:spLocks noGrp="1"/>
          </p:cNvSpPr>
          <p:nvPr>
            <p:ph type="pic" sz="quarter" idx="11"/>
          </p:nvPr>
        </p:nvSpPr>
        <p:spPr>
          <a:xfrm>
            <a:off x="16829522" y="3204292"/>
            <a:ext cx="4626864" cy="4630586"/>
          </a:xfrm>
          <a:ln>
            <a:noFill/>
          </a:ln>
          <a:effectLst/>
        </p:spPr>
        <p:txBody>
          <a:bodyPr>
            <a:normAutofit/>
          </a:bodyPr>
          <a:lstStyle>
            <a:lvl1pPr marL="0" indent="0">
              <a:buNone/>
              <a:defRPr sz="2399" b="0" i="0">
                <a:ln>
                  <a:noFill/>
                </a:ln>
                <a:solidFill>
                  <a:schemeClr val="tx1"/>
                </a:solidFill>
                <a:latin typeface="Source Sans Pro Light" charset="0"/>
                <a:cs typeface="Source Sans Pro Light" charset="0"/>
              </a:defRPr>
            </a:lvl1pPr>
          </a:lstStyle>
          <a:p>
            <a:endParaRPr lang="en-US" dirty="0"/>
          </a:p>
        </p:txBody>
      </p:sp>
      <p:sp>
        <p:nvSpPr>
          <p:cNvPr id="12" name="Picture Placeholder 13"/>
          <p:cNvSpPr>
            <a:spLocks noGrp="1"/>
          </p:cNvSpPr>
          <p:nvPr>
            <p:ph type="pic" sz="quarter" idx="12"/>
          </p:nvPr>
        </p:nvSpPr>
        <p:spPr>
          <a:xfrm>
            <a:off x="12211127" y="7832165"/>
            <a:ext cx="4626864" cy="4630586"/>
          </a:xfrm>
          <a:ln>
            <a:noFill/>
          </a:ln>
          <a:effectLst/>
        </p:spPr>
        <p:txBody>
          <a:bodyPr>
            <a:normAutofit/>
          </a:bodyPr>
          <a:lstStyle>
            <a:lvl1pPr marL="0" indent="0">
              <a:buNone/>
              <a:defRPr sz="2399" b="0" i="0">
                <a:ln>
                  <a:noFill/>
                </a:ln>
                <a:solidFill>
                  <a:schemeClr val="tx1"/>
                </a:solidFill>
                <a:latin typeface="Source Sans Pro Light" charset="0"/>
                <a:cs typeface="Source Sans Pro Light" charset="0"/>
              </a:defRPr>
            </a:lvl1pPr>
          </a:lstStyle>
          <a:p>
            <a:endParaRPr lang="en-US" dirty="0"/>
          </a:p>
        </p:txBody>
      </p:sp>
      <p:sp>
        <p:nvSpPr>
          <p:cNvPr id="13" name="Picture Placeholder 13"/>
          <p:cNvSpPr>
            <a:spLocks noGrp="1"/>
          </p:cNvSpPr>
          <p:nvPr>
            <p:ph type="pic" sz="quarter" idx="13"/>
          </p:nvPr>
        </p:nvSpPr>
        <p:spPr>
          <a:xfrm>
            <a:off x="7586763" y="3204292"/>
            <a:ext cx="4626864" cy="4630586"/>
          </a:xfrm>
          <a:ln>
            <a:noFill/>
          </a:ln>
          <a:effectLst/>
        </p:spPr>
        <p:txBody>
          <a:bodyPr>
            <a:normAutofit/>
          </a:bodyPr>
          <a:lstStyle>
            <a:lvl1pPr marL="0" indent="0">
              <a:buNone/>
              <a:defRPr sz="2399" b="0" i="0">
                <a:ln>
                  <a:noFill/>
                </a:ln>
                <a:solidFill>
                  <a:schemeClr val="tx1"/>
                </a:solidFill>
                <a:latin typeface="Source Sans Pro Light" charset="0"/>
                <a:cs typeface="Source Sans Pro Light" charset="0"/>
              </a:defRPr>
            </a:lvl1pPr>
          </a:lstStyle>
          <a:p>
            <a:endParaRPr lang="en-US" dirty="0"/>
          </a:p>
        </p:txBody>
      </p:sp>
      <p:sp>
        <p:nvSpPr>
          <p:cNvPr id="15" name="Picture Placeholder 13"/>
          <p:cNvSpPr>
            <a:spLocks noGrp="1"/>
          </p:cNvSpPr>
          <p:nvPr>
            <p:ph type="pic" sz="quarter" idx="14"/>
          </p:nvPr>
        </p:nvSpPr>
        <p:spPr>
          <a:xfrm>
            <a:off x="2954535" y="7832165"/>
            <a:ext cx="4626864" cy="4630586"/>
          </a:xfrm>
          <a:ln>
            <a:noFill/>
          </a:ln>
          <a:effectLst/>
        </p:spPr>
        <p:txBody>
          <a:bodyPr>
            <a:normAutofit/>
          </a:bodyPr>
          <a:lstStyle>
            <a:lvl1pPr marL="0" indent="0">
              <a:buNone/>
              <a:defRPr sz="2399" b="0" i="0">
                <a:ln>
                  <a:noFill/>
                </a:ln>
                <a:solidFill>
                  <a:schemeClr val="tx1"/>
                </a:solidFill>
                <a:latin typeface="Source Sans Pro Light" charset="0"/>
                <a:cs typeface="Source Sans Pro Light" charset="0"/>
              </a:defRPr>
            </a:lvl1pPr>
          </a:lstStyle>
          <a:p>
            <a:endParaRPr lang="en-US" dirty="0"/>
          </a:p>
        </p:txBody>
      </p:sp>
      <p:sp>
        <p:nvSpPr>
          <p:cNvPr id="6" name="Picture Placeholder 13"/>
          <p:cNvSpPr>
            <a:spLocks noGrp="1"/>
          </p:cNvSpPr>
          <p:nvPr>
            <p:ph type="pic" sz="quarter" idx="15"/>
          </p:nvPr>
        </p:nvSpPr>
        <p:spPr>
          <a:xfrm>
            <a:off x="16829522" y="7832165"/>
            <a:ext cx="4626864" cy="4630586"/>
          </a:xfrm>
          <a:ln>
            <a:noFill/>
          </a:ln>
          <a:effectLst/>
        </p:spPr>
        <p:txBody>
          <a:bodyPr>
            <a:normAutofit/>
          </a:bodyPr>
          <a:lstStyle>
            <a:lvl1pPr marL="0" indent="0">
              <a:buNone/>
              <a:defRPr sz="2399" b="0" i="0">
                <a:ln>
                  <a:noFill/>
                </a:ln>
                <a:solidFill>
                  <a:schemeClr val="tx1"/>
                </a:solidFill>
                <a:latin typeface="Source Sans Pro Light" charset="0"/>
                <a:cs typeface="Source Sans Pro Light" charset="0"/>
              </a:defRPr>
            </a:lvl1pPr>
          </a:lstStyle>
          <a:p>
            <a:endParaRPr lang="en-US" dirty="0"/>
          </a:p>
        </p:txBody>
      </p:sp>
      <p:sp>
        <p:nvSpPr>
          <p:cNvPr id="7" name="Picture Placeholder 13"/>
          <p:cNvSpPr>
            <a:spLocks noGrp="1"/>
          </p:cNvSpPr>
          <p:nvPr>
            <p:ph type="pic" sz="quarter" idx="16"/>
          </p:nvPr>
        </p:nvSpPr>
        <p:spPr>
          <a:xfrm>
            <a:off x="7586763" y="7832165"/>
            <a:ext cx="4626864" cy="4630586"/>
          </a:xfrm>
          <a:ln>
            <a:noFill/>
          </a:ln>
          <a:effectLst/>
        </p:spPr>
        <p:txBody>
          <a:bodyPr>
            <a:normAutofit/>
          </a:bodyPr>
          <a:lstStyle>
            <a:lvl1pPr marL="0" indent="0">
              <a:buNone/>
              <a:defRPr sz="2399" b="0" i="0">
                <a:ln>
                  <a:noFill/>
                </a:ln>
                <a:solidFill>
                  <a:schemeClr val="tx1"/>
                </a:solidFill>
                <a:latin typeface="Source Sans Pro Light" charset="0"/>
                <a:cs typeface="Source Sans Pro Light" charset="0"/>
              </a:defRPr>
            </a:lvl1pPr>
          </a:lstStyle>
          <a:p>
            <a:endParaRPr lang="en-US" dirty="0"/>
          </a:p>
        </p:txBody>
      </p:sp>
      <p:sp>
        <p:nvSpPr>
          <p:cNvPr id="8" name="Picture Placeholder 13"/>
          <p:cNvSpPr>
            <a:spLocks noGrp="1"/>
          </p:cNvSpPr>
          <p:nvPr>
            <p:ph type="pic" sz="quarter" idx="17"/>
          </p:nvPr>
        </p:nvSpPr>
        <p:spPr>
          <a:xfrm>
            <a:off x="12211127" y="3204292"/>
            <a:ext cx="4626864" cy="4630586"/>
          </a:xfrm>
          <a:ln>
            <a:noFill/>
          </a:ln>
          <a:effectLst/>
        </p:spPr>
        <p:txBody>
          <a:bodyPr>
            <a:normAutofit/>
          </a:bodyPr>
          <a:lstStyle>
            <a:lvl1pPr marL="0" indent="0">
              <a:buNone/>
              <a:defRPr sz="2399" b="0" i="0">
                <a:ln>
                  <a:noFill/>
                </a:ln>
                <a:solidFill>
                  <a:schemeClr val="tx1"/>
                </a:solidFill>
                <a:latin typeface="Source Sans Pro Light" charset="0"/>
                <a:cs typeface="Source Sans Pro Light" charset="0"/>
              </a:defRPr>
            </a:lvl1pPr>
          </a:lstStyle>
          <a:p>
            <a:endParaRPr lang="en-US" dirty="0"/>
          </a:p>
        </p:txBody>
      </p:sp>
      <p:sp>
        <p:nvSpPr>
          <p:cNvPr id="9" name="Picture Placeholder 13"/>
          <p:cNvSpPr>
            <a:spLocks noGrp="1"/>
          </p:cNvSpPr>
          <p:nvPr>
            <p:ph type="pic" sz="quarter" idx="18"/>
          </p:nvPr>
        </p:nvSpPr>
        <p:spPr>
          <a:xfrm>
            <a:off x="2954535" y="3204292"/>
            <a:ext cx="4626864" cy="4630586"/>
          </a:xfrm>
          <a:ln>
            <a:noFill/>
          </a:ln>
          <a:effectLst/>
        </p:spPr>
        <p:txBody>
          <a:bodyPr>
            <a:normAutofit/>
          </a:bodyPr>
          <a:lstStyle>
            <a:lvl1pPr marL="0" indent="0">
              <a:buNone/>
              <a:defRPr sz="2399" b="0" i="0">
                <a:ln>
                  <a:noFill/>
                </a:ln>
                <a:solidFill>
                  <a:schemeClr val="tx1"/>
                </a:solidFill>
                <a:latin typeface="Source Sans Pro Light" charset="0"/>
                <a:cs typeface="Source Sans Pro Light" charset="0"/>
              </a:defRPr>
            </a:lvl1pPr>
          </a:lstStyle>
          <a:p>
            <a:endParaRPr lang="en-US" dirty="0"/>
          </a:p>
        </p:txBody>
      </p:sp>
    </p:spTree>
    <p:extLst>
      <p:ext uri="{BB962C8B-B14F-4D97-AF65-F5344CB8AC3E}">
        <p14:creationId xmlns:p14="http://schemas.microsoft.com/office/powerpoint/2010/main" val="1742966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obile_devices">
    <p:spTree>
      <p:nvGrpSpPr>
        <p:cNvPr id="1" name=""/>
        <p:cNvGrpSpPr/>
        <p:nvPr/>
      </p:nvGrpSpPr>
      <p:grpSpPr>
        <a:xfrm>
          <a:off x="0" y="0"/>
          <a:ext cx="0" cy="0"/>
          <a:chOff x="0" y="0"/>
          <a:chExt cx="0" cy="0"/>
        </a:xfrm>
      </p:grpSpPr>
      <p:sp>
        <p:nvSpPr>
          <p:cNvPr id="10" name="Picture Placeholder 2"/>
          <p:cNvSpPr>
            <a:spLocks noGrp="1" noChangeAspect="1"/>
          </p:cNvSpPr>
          <p:nvPr>
            <p:ph type="pic" sz="quarter" idx="25"/>
          </p:nvPr>
        </p:nvSpPr>
        <p:spPr>
          <a:xfrm>
            <a:off x="10690548" y="3742461"/>
            <a:ext cx="3010509" cy="5334632"/>
          </a:xfrm>
        </p:spPr>
        <p:txBody>
          <a:bodyPr anchor="t">
            <a:normAutofit/>
          </a:bodyPr>
          <a:lstStyle>
            <a:lvl1pPr marL="0" indent="0" algn="ctr">
              <a:buNone/>
              <a:defRPr sz="2199">
                <a:latin typeface="Lato" charset="0"/>
                <a:ea typeface="Lato" charset="0"/>
                <a:cs typeface="Lato" charset="0"/>
              </a:defRPr>
            </a:lvl1pPr>
          </a:lstStyle>
          <a:p>
            <a:endParaRPr lang="id-ID" dirty="0"/>
          </a:p>
        </p:txBody>
      </p:sp>
      <p:sp>
        <p:nvSpPr>
          <p:cNvPr id="11" name="Picture Placeholder 2"/>
          <p:cNvSpPr>
            <a:spLocks noGrp="1" noChangeAspect="1"/>
          </p:cNvSpPr>
          <p:nvPr>
            <p:ph type="pic" sz="quarter" idx="26"/>
          </p:nvPr>
        </p:nvSpPr>
        <p:spPr>
          <a:xfrm>
            <a:off x="17048552" y="3742461"/>
            <a:ext cx="3010509" cy="5334632"/>
          </a:xfrm>
        </p:spPr>
        <p:txBody>
          <a:bodyPr anchor="t">
            <a:normAutofit/>
          </a:bodyPr>
          <a:lstStyle>
            <a:lvl1pPr marL="0" indent="0" algn="ctr">
              <a:buNone/>
              <a:defRPr sz="2199">
                <a:latin typeface="Lato" charset="0"/>
                <a:ea typeface="Lato" charset="0"/>
                <a:cs typeface="Lato" charset="0"/>
              </a:defRPr>
            </a:lvl1pPr>
          </a:lstStyle>
          <a:p>
            <a:endParaRPr lang="id-ID" dirty="0"/>
          </a:p>
        </p:txBody>
      </p:sp>
      <p:sp>
        <p:nvSpPr>
          <p:cNvPr id="12" name="Picture Placeholder 2"/>
          <p:cNvSpPr>
            <a:spLocks noGrp="1" noChangeAspect="1"/>
          </p:cNvSpPr>
          <p:nvPr>
            <p:ph type="pic" sz="quarter" idx="27"/>
          </p:nvPr>
        </p:nvSpPr>
        <p:spPr>
          <a:xfrm>
            <a:off x="4304691" y="3742461"/>
            <a:ext cx="3010509" cy="5334632"/>
          </a:xfrm>
        </p:spPr>
        <p:txBody>
          <a:bodyPr anchor="t">
            <a:normAutofit/>
          </a:bodyPr>
          <a:lstStyle>
            <a:lvl1pPr marL="0" indent="0" algn="ctr">
              <a:buNone/>
              <a:defRPr sz="2199">
                <a:latin typeface="Lato" charset="0"/>
                <a:ea typeface="Lato" charset="0"/>
                <a:cs typeface="Lato" charset="0"/>
              </a:defRPr>
            </a:lvl1pPr>
          </a:lstStyle>
          <a:p>
            <a:endParaRPr lang="id-ID" dirty="0"/>
          </a:p>
        </p:txBody>
      </p:sp>
    </p:spTree>
    <p:extLst>
      <p:ext uri="{BB962C8B-B14F-4D97-AF65-F5344CB8AC3E}">
        <p14:creationId xmlns:p14="http://schemas.microsoft.com/office/powerpoint/2010/main" val="24742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Mobile_devices">
    <p:spTree>
      <p:nvGrpSpPr>
        <p:cNvPr id="1" name=""/>
        <p:cNvGrpSpPr/>
        <p:nvPr/>
      </p:nvGrpSpPr>
      <p:grpSpPr>
        <a:xfrm>
          <a:off x="0" y="0"/>
          <a:ext cx="0" cy="0"/>
          <a:chOff x="0" y="0"/>
          <a:chExt cx="0" cy="0"/>
        </a:xfrm>
      </p:grpSpPr>
      <p:sp>
        <p:nvSpPr>
          <p:cNvPr id="7" name="Picture Placeholder 2"/>
          <p:cNvSpPr>
            <a:spLocks noGrp="1" noChangeAspect="1"/>
          </p:cNvSpPr>
          <p:nvPr>
            <p:ph type="pic" sz="quarter" idx="26"/>
          </p:nvPr>
        </p:nvSpPr>
        <p:spPr>
          <a:xfrm>
            <a:off x="12590551" y="4478441"/>
            <a:ext cx="3425086" cy="6069264"/>
          </a:xfrm>
        </p:spPr>
        <p:txBody>
          <a:bodyPr anchor="t">
            <a:normAutofit/>
          </a:bodyPr>
          <a:lstStyle>
            <a:lvl1pPr marL="0" indent="0" algn="ctr">
              <a:buNone/>
              <a:defRPr sz="2199">
                <a:latin typeface="Lato" charset="0"/>
                <a:ea typeface="Lato" charset="0"/>
                <a:cs typeface="Lato" charset="0"/>
              </a:defRPr>
            </a:lvl1pPr>
          </a:lstStyle>
          <a:p>
            <a:endParaRPr lang="id-ID" dirty="0"/>
          </a:p>
        </p:txBody>
      </p:sp>
      <p:sp>
        <p:nvSpPr>
          <p:cNvPr id="8" name="Picture Placeholder 2"/>
          <p:cNvSpPr>
            <a:spLocks noGrp="1" noChangeAspect="1"/>
          </p:cNvSpPr>
          <p:nvPr>
            <p:ph type="pic" sz="quarter" idx="27"/>
          </p:nvPr>
        </p:nvSpPr>
        <p:spPr>
          <a:xfrm>
            <a:off x="8328299" y="4478441"/>
            <a:ext cx="3425086" cy="6069264"/>
          </a:xfrm>
        </p:spPr>
        <p:txBody>
          <a:bodyPr anchor="t">
            <a:normAutofit/>
          </a:bodyPr>
          <a:lstStyle>
            <a:lvl1pPr marL="0" indent="0" algn="ctr">
              <a:buNone/>
              <a:defRPr sz="2199">
                <a:latin typeface="Lato" charset="0"/>
                <a:ea typeface="Lato" charset="0"/>
                <a:cs typeface="Lato" charset="0"/>
              </a:defRPr>
            </a:lvl1pPr>
          </a:lstStyle>
          <a:p>
            <a:endParaRPr lang="id-ID" dirty="0"/>
          </a:p>
        </p:txBody>
      </p:sp>
    </p:spTree>
    <p:extLst>
      <p:ext uri="{BB962C8B-B14F-4D97-AF65-F5344CB8AC3E}">
        <p14:creationId xmlns:p14="http://schemas.microsoft.com/office/powerpoint/2010/main" val="827550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75964" y="12712701"/>
            <a:ext cx="5484971" cy="730250"/>
          </a:xfrm>
          <a:prstGeom prst="rect">
            <a:avLst/>
          </a:prstGeom>
        </p:spPr>
        <p:txBody>
          <a:bodyPr vert="horz" lIns="91440" tIns="45720" rIns="91440" bIns="45720" rtlCol="0" anchor="ctr"/>
          <a:lstStyle>
            <a:lvl1pPr algn="l">
              <a:defRPr sz="2399" b="0" i="0">
                <a:solidFill>
                  <a:schemeClr val="tx1">
                    <a:tint val="75000"/>
                  </a:schemeClr>
                </a:solidFill>
                <a:latin typeface="Source Sans Pro Regular" charset="0"/>
              </a:defRPr>
            </a:lvl1pPr>
          </a:lstStyle>
          <a:p>
            <a:fld id="{C764DE79-268F-4C1A-8933-263129D2AF90}" type="datetimeFigureOut">
              <a:rPr lang="en-US" smtClean="0"/>
              <a:pPr/>
              <a:t>6/2/2022</a:t>
            </a:fld>
            <a:endParaRPr lang="en-US" dirty="0"/>
          </a:p>
        </p:txBody>
      </p:sp>
      <p:sp>
        <p:nvSpPr>
          <p:cNvPr id="5" name="Footer Placeholder 4"/>
          <p:cNvSpPr>
            <a:spLocks noGrp="1"/>
          </p:cNvSpPr>
          <p:nvPr>
            <p:ph type="ftr" sz="quarter" idx="3"/>
          </p:nvPr>
        </p:nvSpPr>
        <p:spPr>
          <a:xfrm>
            <a:off x="8075097" y="12712701"/>
            <a:ext cx="8227457" cy="730250"/>
          </a:xfrm>
          <a:prstGeom prst="rect">
            <a:avLst/>
          </a:prstGeom>
        </p:spPr>
        <p:txBody>
          <a:bodyPr vert="horz" lIns="91440" tIns="45720" rIns="91440" bIns="45720" rtlCol="0" anchor="ctr"/>
          <a:lstStyle>
            <a:lvl1pPr algn="ctr">
              <a:defRPr sz="2399" b="0" i="0">
                <a:solidFill>
                  <a:schemeClr val="tx1">
                    <a:tint val="75000"/>
                  </a:schemeClr>
                </a:solidFill>
                <a:latin typeface="Source Sans Pro Regular" charset="0"/>
              </a:defRPr>
            </a:lvl1pPr>
          </a:lstStyle>
          <a:p>
            <a:endParaRPr lang="en-US" dirty="0"/>
          </a:p>
        </p:txBody>
      </p:sp>
      <p:sp>
        <p:nvSpPr>
          <p:cNvPr id="6" name="Slide Number Placeholder 5"/>
          <p:cNvSpPr>
            <a:spLocks noGrp="1"/>
          </p:cNvSpPr>
          <p:nvPr>
            <p:ph type="sldNum" sz="quarter" idx="4"/>
          </p:nvPr>
        </p:nvSpPr>
        <p:spPr>
          <a:xfrm>
            <a:off x="17216715" y="12712701"/>
            <a:ext cx="5484971" cy="730250"/>
          </a:xfrm>
          <a:prstGeom prst="rect">
            <a:avLst/>
          </a:prstGeom>
        </p:spPr>
        <p:txBody>
          <a:bodyPr vert="horz" lIns="91440" tIns="45720" rIns="91440" bIns="45720" rtlCol="0" anchor="ctr"/>
          <a:lstStyle>
            <a:lvl1pPr algn="r">
              <a:defRPr sz="2399" b="0" i="0">
                <a:solidFill>
                  <a:schemeClr val="tx1">
                    <a:tint val="75000"/>
                  </a:schemeClr>
                </a:solidFill>
                <a:latin typeface="Source Sans Pro Regular" charset="0"/>
              </a:defRPr>
            </a:lvl1pPr>
          </a:lstStyle>
          <a:p>
            <a:fld id="{48F63A3B-78C7-47BE-AE5E-E10140E04643}" type="slidenum">
              <a:rPr lang="en-US" smtClean="0"/>
              <a:pPr/>
              <a:t>‹#›</a:t>
            </a:fld>
            <a:endParaRPr lang="en-US" dirty="0"/>
          </a:p>
        </p:txBody>
      </p:sp>
      <p:sp>
        <p:nvSpPr>
          <p:cNvPr id="10" name="Rectangle 1"/>
          <p:cNvSpPr>
            <a:spLocks/>
          </p:cNvSpPr>
          <p:nvPr userDrawn="1"/>
        </p:nvSpPr>
        <p:spPr bwMode="auto">
          <a:xfrm>
            <a:off x="1675964" y="12893160"/>
            <a:ext cx="5232202"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pPr algn="l"/>
            <a:r>
              <a:rPr lang="en-US" sz="2400" b="1" spc="150" dirty="0">
                <a:solidFill>
                  <a:schemeClr val="bg1">
                    <a:lumMod val="75000"/>
                  </a:schemeClr>
                </a:solidFill>
                <a:latin typeface="Source Sans Pro"/>
                <a:ea typeface="ＭＳ Ｐゴシック" charset="0"/>
                <a:cs typeface="Source Sans Pro"/>
                <a:sym typeface="Bebas Neue" charset="0"/>
              </a:rPr>
              <a:t>Foundational </a:t>
            </a:r>
            <a:r>
              <a:rPr lang="en-US" sz="2400" b="0" i="0" spc="150" dirty="0">
                <a:solidFill>
                  <a:schemeClr val="bg1">
                    <a:lumMod val="75000"/>
                  </a:schemeClr>
                </a:solidFill>
                <a:latin typeface="Source Sans Pro Light" charset="0"/>
                <a:ea typeface="Source Sans Pro Light" charset="0"/>
                <a:cs typeface="Source Sans Pro Light" charset="0"/>
                <a:sym typeface="Bebas Neue" charset="0"/>
              </a:rPr>
              <a:t>Estate Planning Tools</a:t>
            </a:r>
          </a:p>
        </p:txBody>
      </p:sp>
    </p:spTree>
    <p:extLst>
      <p:ext uri="{BB962C8B-B14F-4D97-AF65-F5344CB8AC3E}">
        <p14:creationId xmlns:p14="http://schemas.microsoft.com/office/powerpoint/2010/main" val="984762260"/>
      </p:ext>
    </p:extLst>
  </p:cSld>
  <p:clrMap bg1="lt1" tx1="dk1" bg2="lt2" tx2="dk2" accent1="accent1" accent2="accent2" accent3="accent3" accent4="accent4" accent5="accent5" accent6="accent6" hlink="hlink" folHlink="folHlink"/>
  <p:sldLayoutIdLst>
    <p:sldLayoutId id="2147483978" r:id="rId1"/>
    <p:sldLayoutId id="2147484016" r:id="rId2"/>
    <p:sldLayoutId id="2147484012" r:id="rId3"/>
    <p:sldLayoutId id="2147484014" r:id="rId4"/>
    <p:sldLayoutId id="2147484015" r:id="rId5"/>
    <p:sldLayoutId id="2147484010" r:id="rId6"/>
    <p:sldLayoutId id="2147484022" r:id="rId7"/>
    <p:sldLayoutId id="2147484024" r:id="rId8"/>
    <p:sldLayoutId id="2147484027" r:id="rId9"/>
    <p:sldLayoutId id="2147484030" r:id="rId10"/>
  </p:sldLayoutIdLst>
  <p:hf hdr="0" ftr="0" dt="0"/>
  <p:txStyles>
    <p:titleStyle>
      <a:lvl1pPr algn="l" defTabSz="1828343" rtl="0" eaLnBrk="1" latinLnBrk="0" hangingPunct="1">
        <a:lnSpc>
          <a:spcPct val="90000"/>
        </a:lnSpc>
        <a:spcBef>
          <a:spcPct val="0"/>
        </a:spcBef>
        <a:buNone/>
        <a:defRPr sz="8798" b="0" i="0" kern="1200">
          <a:solidFill>
            <a:schemeClr val="tx1"/>
          </a:solidFill>
          <a:latin typeface="Lato Light" charset="0"/>
          <a:ea typeface="Lato Light" charset="0"/>
          <a:cs typeface="Lato Light" charset="0"/>
        </a:defRPr>
      </a:lvl1pPr>
    </p:titleStyle>
    <p:bodyStyle>
      <a:lvl1pPr marL="457086" indent="-457086" algn="l" defTabSz="1828343" rtl="0" eaLnBrk="1" latinLnBrk="0" hangingPunct="1">
        <a:lnSpc>
          <a:spcPct val="90000"/>
        </a:lnSpc>
        <a:spcBef>
          <a:spcPts val="2000"/>
        </a:spcBef>
        <a:buFont typeface="Arial" panose="020B0604020202020204" pitchFamily="34" charset="0"/>
        <a:buChar char="•"/>
        <a:defRPr sz="5599" b="0" i="0" kern="1200">
          <a:solidFill>
            <a:schemeClr val="tx1"/>
          </a:solidFill>
          <a:latin typeface="Lato Light" charset="0"/>
          <a:ea typeface="Lato Light" charset="0"/>
          <a:cs typeface="Lato Light" charset="0"/>
        </a:defRPr>
      </a:lvl1pPr>
      <a:lvl2pPr marL="1371257" indent="-457086" algn="l" defTabSz="1828343" rtl="0" eaLnBrk="1" latinLnBrk="0" hangingPunct="1">
        <a:lnSpc>
          <a:spcPct val="90000"/>
        </a:lnSpc>
        <a:spcBef>
          <a:spcPts val="1000"/>
        </a:spcBef>
        <a:buFont typeface="Arial" panose="020B0604020202020204" pitchFamily="34" charset="0"/>
        <a:buChar char="•"/>
        <a:defRPr sz="4799" b="0" i="0" kern="1200">
          <a:solidFill>
            <a:schemeClr val="tx1"/>
          </a:solidFill>
          <a:latin typeface="Lato Light" charset="0"/>
          <a:ea typeface="Lato Light" charset="0"/>
          <a:cs typeface="Lato Light" charset="0"/>
        </a:defRPr>
      </a:lvl2pPr>
      <a:lvl3pPr marL="2285429" indent="-457086" algn="l" defTabSz="1828343" rtl="0" eaLnBrk="1" latinLnBrk="0" hangingPunct="1">
        <a:lnSpc>
          <a:spcPct val="90000"/>
        </a:lnSpc>
        <a:spcBef>
          <a:spcPts val="1000"/>
        </a:spcBef>
        <a:buFont typeface="Arial" panose="020B0604020202020204" pitchFamily="34" charset="0"/>
        <a:buChar char="•"/>
        <a:defRPr sz="3999" b="0" i="0" kern="1200">
          <a:solidFill>
            <a:schemeClr val="tx1"/>
          </a:solidFill>
          <a:latin typeface="Lato Light" charset="0"/>
          <a:ea typeface="Lato Light" charset="0"/>
          <a:cs typeface="Lato Light" charset="0"/>
        </a:defRPr>
      </a:lvl3pPr>
      <a:lvl4pPr marL="3199600" indent="-457086" algn="l" defTabSz="1828343" rtl="0" eaLnBrk="1" latinLnBrk="0" hangingPunct="1">
        <a:lnSpc>
          <a:spcPct val="90000"/>
        </a:lnSpc>
        <a:spcBef>
          <a:spcPts val="1000"/>
        </a:spcBef>
        <a:buFont typeface="Arial" panose="020B0604020202020204" pitchFamily="34" charset="0"/>
        <a:buChar char="•"/>
        <a:defRPr sz="3599" b="0" i="0" kern="1200">
          <a:solidFill>
            <a:schemeClr val="tx1"/>
          </a:solidFill>
          <a:latin typeface="Lato Light" charset="0"/>
          <a:ea typeface="Lato Light" charset="0"/>
          <a:cs typeface="Lato Light" charset="0"/>
        </a:defRPr>
      </a:lvl4pPr>
      <a:lvl5pPr marL="4113771" indent="-457086" algn="l" defTabSz="1828343" rtl="0" eaLnBrk="1" latinLnBrk="0" hangingPunct="1">
        <a:lnSpc>
          <a:spcPct val="90000"/>
        </a:lnSpc>
        <a:spcBef>
          <a:spcPts val="1000"/>
        </a:spcBef>
        <a:buFont typeface="Arial" panose="020B0604020202020204" pitchFamily="34" charset="0"/>
        <a:buChar char="•"/>
        <a:defRPr sz="3599" b="0" i="0" kern="1200">
          <a:solidFill>
            <a:schemeClr val="tx1"/>
          </a:solidFill>
          <a:latin typeface="Lato Light" charset="0"/>
          <a:ea typeface="Lato Light" charset="0"/>
          <a:cs typeface="Lato Light" charset="0"/>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WMP-HBnqIXc?feature=oembed"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3.xml"/><Relationship Id="rId1" Type="http://schemas.openxmlformats.org/officeDocument/2006/relationships/video" Target="https://www.youtube.com/embed/Xs-UEqJ85KE?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4377650" cy="13716000"/>
          </a:xfrm>
          <a:prstGeom prst="rect">
            <a:avLst/>
          </a:prstGeom>
          <a:gradFill>
            <a:gsLst>
              <a:gs pos="0">
                <a:srgbClr val="1D447C"/>
              </a:gs>
              <a:gs pos="100000">
                <a:srgbClr val="041B31">
                  <a:alpha val="68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Regular" charset="0"/>
            </a:endParaRPr>
          </a:p>
        </p:txBody>
      </p:sp>
      <p:sp>
        <p:nvSpPr>
          <p:cNvPr id="92" name="Rectangle 1"/>
          <p:cNvSpPr>
            <a:spLocks/>
          </p:cNvSpPr>
          <p:nvPr/>
        </p:nvSpPr>
        <p:spPr bwMode="auto">
          <a:xfrm>
            <a:off x="11085347" y="11398846"/>
            <a:ext cx="2249718"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US" sz="2000" spc="150" dirty="0">
                <a:solidFill>
                  <a:schemeClr val="bg1"/>
                </a:solidFill>
                <a:latin typeface="Lato" charset="0"/>
                <a:ea typeface="Lato" charset="0"/>
                <a:cs typeface="Lato" charset="0"/>
                <a:sym typeface="Bebas Neue" charset="0"/>
              </a:rPr>
              <a:t>Tiffany R. Gorton</a:t>
            </a:r>
            <a:endParaRPr lang="en-US" sz="3200" spc="150" dirty="0">
              <a:solidFill>
                <a:schemeClr val="bg1"/>
              </a:solidFill>
              <a:latin typeface="Lato" charset="0"/>
              <a:ea typeface="Lato" charset="0"/>
              <a:cs typeface="Lato" charset="0"/>
              <a:sym typeface="Bebas Neue" charset="0"/>
            </a:endParaRPr>
          </a:p>
        </p:txBody>
      </p:sp>
      <p:grpSp>
        <p:nvGrpSpPr>
          <p:cNvPr id="2" name="Group 1"/>
          <p:cNvGrpSpPr/>
          <p:nvPr/>
        </p:nvGrpSpPr>
        <p:grpSpPr>
          <a:xfrm>
            <a:off x="661448" y="3794102"/>
            <a:ext cx="23415243" cy="7509462"/>
            <a:chOff x="661450" y="4024719"/>
            <a:chExt cx="23415243" cy="7509462"/>
          </a:xfrm>
        </p:grpSpPr>
        <p:sp>
          <p:nvSpPr>
            <p:cNvPr id="91" name="Rectangle 1"/>
            <p:cNvSpPr>
              <a:spLocks/>
            </p:cNvSpPr>
            <p:nvPr/>
          </p:nvSpPr>
          <p:spPr bwMode="auto">
            <a:xfrm>
              <a:off x="661450" y="4024719"/>
              <a:ext cx="23415243" cy="51616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pPr algn="ctr">
                <a:lnSpc>
                  <a:spcPts val="13500"/>
                </a:lnSpc>
              </a:pPr>
              <a:r>
                <a:rPr lang="en-US" sz="10000" spc="600" dirty="0">
                  <a:solidFill>
                    <a:schemeClr val="bg1"/>
                  </a:solidFill>
                  <a:latin typeface="Source Sans Pro Light" panose="020B0403030403020204" pitchFamily="34" charset="0"/>
                  <a:ea typeface="Source Sans Pro Light" panose="020B0403030403020204" pitchFamily="34" charset="0"/>
                  <a:cs typeface="Source Sans Pro"/>
                  <a:sym typeface="Bebas Neue" charset="0"/>
                </a:rPr>
                <a:t>ETHICS POWER HOUR:</a:t>
              </a:r>
            </a:p>
            <a:p>
              <a:pPr algn="ctr">
                <a:lnSpc>
                  <a:spcPts val="13500"/>
                </a:lnSpc>
              </a:pPr>
              <a:r>
                <a:rPr lang="en-US" sz="10000" spc="600" dirty="0">
                  <a:solidFill>
                    <a:schemeClr val="bg1"/>
                  </a:solidFill>
                  <a:latin typeface="Source Sans Pro Light" panose="020B0403030403020204" pitchFamily="34" charset="0"/>
                  <a:ea typeface="Source Sans Pro Light" panose="020B0403030403020204" pitchFamily="34" charset="0"/>
                  <a:cs typeface="Source Sans Pro"/>
                  <a:sym typeface="Bebas Neue" charset="0"/>
                </a:rPr>
                <a:t>TAKING CARE OF YOURSELF TO TAKE CARE OF YOUR CLIENTS</a:t>
              </a:r>
            </a:p>
          </p:txBody>
        </p:sp>
        <p:sp>
          <p:nvSpPr>
            <p:cNvPr id="8" name="Rectangle 1"/>
            <p:cNvSpPr>
              <a:spLocks/>
            </p:cNvSpPr>
            <p:nvPr/>
          </p:nvSpPr>
          <p:spPr bwMode="auto">
            <a:xfrm>
              <a:off x="11781954" y="11103294"/>
              <a:ext cx="856505"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US" sz="2800" spc="150" dirty="0">
                  <a:solidFill>
                    <a:schemeClr val="bg1"/>
                  </a:solidFill>
                  <a:latin typeface="Lato Light" charset="0"/>
                  <a:ea typeface="Lato Light" charset="0"/>
                  <a:cs typeface="Lato Light" charset="0"/>
                  <a:sym typeface="Bebas Neue" charset="0"/>
                </a:rPr>
                <a:t>2022</a:t>
              </a:r>
              <a:endParaRPr lang="en-US" sz="4000" spc="150" dirty="0">
                <a:solidFill>
                  <a:schemeClr val="bg1"/>
                </a:solidFill>
                <a:latin typeface="Lato Light" charset="0"/>
                <a:ea typeface="Lato Light" charset="0"/>
                <a:cs typeface="Lato Light" charset="0"/>
                <a:sym typeface="Bebas Neue" charset="0"/>
              </a:endParaRPr>
            </a:p>
          </p:txBody>
        </p:sp>
      </p:grpSp>
      <p:pic>
        <p:nvPicPr>
          <p:cNvPr id="6" name="Picture 5" descr="A picture containing drawing, plate&#10;&#10;Description automatically generated">
            <a:extLst>
              <a:ext uri="{FF2B5EF4-FFF2-40B4-BE49-F238E27FC236}">
                <a16:creationId xmlns:a16="http://schemas.microsoft.com/office/drawing/2014/main" id="{89032E86-C174-4745-A163-72585B7F5E9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1026486" y="11906655"/>
            <a:ext cx="2524833" cy="1349053"/>
          </a:xfrm>
          <a:prstGeom prst="rect">
            <a:avLst/>
          </a:prstGeom>
        </p:spPr>
      </p:pic>
    </p:spTree>
    <p:extLst>
      <p:ext uri="{BB962C8B-B14F-4D97-AF65-F5344CB8AC3E}">
        <p14:creationId xmlns:p14="http://schemas.microsoft.com/office/powerpoint/2010/main" val="154676393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 y="-335566"/>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rgbClr val="FFFFFF"/>
              </a:solidFill>
              <a:latin typeface="Lato" charset="0"/>
              <a:ea typeface="Lato" charset="0"/>
              <a:cs typeface="Lato" charset="0"/>
            </a:endParaRPr>
          </a:p>
        </p:txBody>
      </p:sp>
      <p:sp>
        <p:nvSpPr>
          <p:cNvPr id="32" name="Rectangle 31"/>
          <p:cNvSpPr>
            <a:spLocks/>
          </p:cNvSpPr>
          <p:nvPr/>
        </p:nvSpPr>
        <p:spPr bwMode="auto">
          <a:xfrm>
            <a:off x="1" y="3044009"/>
            <a:ext cx="8944362" cy="3323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r>
              <a:rPr lang="en-US" sz="7200" b="1" dirty="0">
                <a:solidFill>
                  <a:schemeClr val="bg1"/>
                </a:solidFill>
                <a:latin typeface="Source Sans Pro" panose="020B0503030403020204" pitchFamily="34" charset="0"/>
                <a:ea typeface="Source Sans Pro" panose="020B0503030403020204" pitchFamily="34" charset="0"/>
              </a:rPr>
              <a:t>RPC 1.4</a:t>
            </a:r>
          </a:p>
          <a:p>
            <a:r>
              <a:rPr lang="en-US" sz="7200" b="1" dirty="0">
                <a:solidFill>
                  <a:schemeClr val="bg1"/>
                </a:solidFill>
                <a:latin typeface="Source Sans Pro" panose="020B0503030403020204" pitchFamily="34" charset="0"/>
                <a:ea typeface="Source Sans Pro" panose="020B0503030403020204" pitchFamily="34" charset="0"/>
              </a:rPr>
              <a:t>COMMUNICATION, CONT.</a:t>
            </a:r>
          </a:p>
        </p:txBody>
      </p:sp>
      <p:sp>
        <p:nvSpPr>
          <p:cNvPr id="34" name="Subtitle 2"/>
          <p:cNvSpPr txBox="1">
            <a:spLocks/>
          </p:cNvSpPr>
          <p:nvPr/>
        </p:nvSpPr>
        <p:spPr>
          <a:xfrm>
            <a:off x="9715789" y="1868123"/>
            <a:ext cx="12355647" cy="857061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000" b="1" dirty="0">
                <a:solidFill>
                  <a:schemeClr val="accent4"/>
                </a:solidFill>
                <a:latin typeface="Source Sans Pro" panose="020B0503030403020204" pitchFamily="34" charset="0"/>
                <a:ea typeface="Source Sans Pro" panose="020B0503030403020204" pitchFamily="34" charset="0"/>
              </a:rPr>
              <a:t>	(4) promptly comply with reasonable requests for information; and </a:t>
            </a:r>
          </a:p>
          <a:p>
            <a:pPr algn="l"/>
            <a:r>
              <a:rPr lang="en-US" sz="4000" b="1" dirty="0">
                <a:solidFill>
                  <a:schemeClr val="accent4"/>
                </a:solidFill>
                <a:latin typeface="Source Sans Pro" panose="020B0503030403020204" pitchFamily="34" charset="0"/>
                <a:ea typeface="Source Sans Pro" panose="020B0503030403020204" pitchFamily="34" charset="0"/>
              </a:rPr>
              <a:t>	(5) consult with the client about any relevant limitation on the lawyer’s conduct when the lawyer knows that the client expects assistance not permitted by the Rules of Professional Conduct or other law.</a:t>
            </a:r>
          </a:p>
          <a:p>
            <a:pPr algn="l"/>
            <a:r>
              <a:rPr lang="en-US" sz="4000" b="1" dirty="0">
                <a:solidFill>
                  <a:schemeClr val="accent4"/>
                </a:solidFill>
                <a:latin typeface="Source Sans Pro" panose="020B0503030403020204" pitchFamily="34" charset="0"/>
                <a:ea typeface="Source Sans Pro" panose="020B0503030403020204" pitchFamily="34" charset="0"/>
              </a:rPr>
              <a:t>(b) A lawyer shall explain a matter to the extent reasonably necessary to permit the client to make informed decisions regarding the representation.</a:t>
            </a:r>
            <a:endParaRPr lang="en-US" sz="4000" b="1" dirty="0">
              <a:solidFill>
                <a:srgbClr val="041B31"/>
              </a:solidFill>
              <a:latin typeface="Source Sans Pro" panose="020B0503030403020204" pitchFamily="34" charset="0"/>
              <a:ea typeface="Source Sans Pro" panose="020B0503030403020204" pitchFamily="34" charset="0"/>
            </a:endParaRP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16675940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rgbClr val="FFFFFF"/>
              </a:solidFill>
              <a:latin typeface="Lato" charset="0"/>
              <a:ea typeface="Lato" charset="0"/>
              <a:cs typeface="Lato" charset="0"/>
            </a:endParaRPr>
          </a:p>
        </p:txBody>
      </p:sp>
      <p:sp>
        <p:nvSpPr>
          <p:cNvPr id="32" name="Rectangle 31"/>
          <p:cNvSpPr>
            <a:spLocks/>
          </p:cNvSpPr>
          <p:nvPr/>
        </p:nvSpPr>
        <p:spPr bwMode="auto">
          <a:xfrm>
            <a:off x="202035" y="1012684"/>
            <a:ext cx="8742327" cy="7386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r>
              <a:rPr lang="en-US" sz="8000" b="1" dirty="0">
                <a:solidFill>
                  <a:schemeClr val="bg1"/>
                </a:solidFill>
                <a:latin typeface="Source Sans Pro" panose="020B0503030403020204" pitchFamily="34" charset="0"/>
                <a:ea typeface="Source Sans Pro" panose="020B0503030403020204" pitchFamily="34" charset="0"/>
              </a:rPr>
              <a:t>RPC 5.1</a:t>
            </a:r>
          </a:p>
          <a:p>
            <a:r>
              <a:rPr lang="en-US" sz="8000" b="1" dirty="0">
                <a:solidFill>
                  <a:schemeClr val="bg1"/>
                </a:solidFill>
                <a:latin typeface="Source Sans Pro" panose="020B0503030403020204" pitchFamily="34" charset="0"/>
                <a:ea typeface="Source Sans Pro" panose="020B0503030403020204" pitchFamily="34" charset="0"/>
              </a:rPr>
              <a:t>RESPONSIBILITIES OF PARTNERS, MANAGERS AND SUPERVISORY LAWYERS</a:t>
            </a:r>
          </a:p>
        </p:txBody>
      </p:sp>
      <p:sp>
        <p:nvSpPr>
          <p:cNvPr id="34" name="Subtitle 2"/>
          <p:cNvSpPr txBox="1">
            <a:spLocks/>
          </p:cNvSpPr>
          <p:nvPr/>
        </p:nvSpPr>
        <p:spPr>
          <a:xfrm>
            <a:off x="9715789" y="1868123"/>
            <a:ext cx="12355647" cy="939302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0" marR="0" algn="l">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(a) A partner in a law firm, and a lawyer who individually or together with other lawyers</a:t>
            </a:r>
          </a:p>
          <a:p>
            <a:pPr marL="0" marR="0" algn="l">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possesses comparable managerial authority in a law firm, shall make reasonable efforts to ensure</a:t>
            </a:r>
          </a:p>
          <a:p>
            <a:pPr marL="0" marR="0" algn="l">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that the firm has in effect measures giving reasonable assurance that all lawyers in the firm</a:t>
            </a:r>
          </a:p>
          <a:p>
            <a:pPr marL="0" marR="0" algn="l">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conform to the Rules of Professional Conduct.</a:t>
            </a:r>
          </a:p>
          <a:p>
            <a:pPr marL="0" marR="0" algn="l">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 </a:t>
            </a:r>
          </a:p>
          <a:p>
            <a:pPr marL="0" marR="0" algn="l">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(b) A lawyer having direct supervisory authority over another lawyer shall make reasonable</a:t>
            </a:r>
          </a:p>
          <a:p>
            <a:pPr marL="0" marR="0" algn="l">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efforts to ensure that the other lawyer conforms to the Rules of Professional Conduct.</a:t>
            </a:r>
          </a:p>
          <a:p>
            <a:pPr marL="0" marR="0">
              <a:spcBef>
                <a:spcPts val="0"/>
              </a:spcBef>
              <a:spcAft>
                <a:spcPts val="0"/>
              </a:spcAft>
            </a:pPr>
            <a:r>
              <a:rPr lang="en-US" sz="1800" dirty="0">
                <a:effectLst/>
                <a:latin typeface="Source Sans Pro" panose="020B0503030403020204" pitchFamily="34" charset="0"/>
                <a:ea typeface="Source Sans Pro" panose="020B0503030403020204" pitchFamily="34" charset="0"/>
                <a:cs typeface="Times New Roman" panose="02020603050405020304" pitchFamily="18" charset="0"/>
              </a:rPr>
              <a:t> </a:t>
            </a: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365674548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rgbClr val="FFFFFF"/>
              </a:solidFill>
              <a:latin typeface="Lato" charset="0"/>
              <a:ea typeface="Lato" charset="0"/>
              <a:cs typeface="Lato" charset="0"/>
            </a:endParaRPr>
          </a:p>
        </p:txBody>
      </p:sp>
      <p:sp>
        <p:nvSpPr>
          <p:cNvPr id="32" name="Rectangle 31"/>
          <p:cNvSpPr>
            <a:spLocks/>
          </p:cNvSpPr>
          <p:nvPr/>
        </p:nvSpPr>
        <p:spPr bwMode="auto">
          <a:xfrm>
            <a:off x="1" y="1997570"/>
            <a:ext cx="8944362" cy="54168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endParaRPr lang="en-US" sz="9600" b="1" dirty="0">
              <a:solidFill>
                <a:schemeClr val="bg1"/>
              </a:solidFill>
              <a:latin typeface="Source Sans Pro" panose="020B0503030403020204" pitchFamily="34" charset="0"/>
              <a:ea typeface="Source Sans Pro" panose="020B0503030403020204" pitchFamily="34" charset="0"/>
            </a:endParaRPr>
          </a:p>
          <a:p>
            <a:endParaRPr lang="en-US" sz="9600" b="1" dirty="0">
              <a:solidFill>
                <a:schemeClr val="bg1"/>
              </a:solidFill>
              <a:latin typeface="Source Sans Pro" panose="020B0503030403020204" pitchFamily="34" charset="0"/>
              <a:ea typeface="Source Sans Pro" panose="020B0503030403020204" pitchFamily="34" charset="0"/>
            </a:endParaRPr>
          </a:p>
          <a:p>
            <a:r>
              <a:rPr lang="en-US" sz="8000" b="1" dirty="0">
                <a:solidFill>
                  <a:schemeClr val="bg1"/>
                </a:solidFill>
                <a:latin typeface="Source Sans Pro" panose="020B0503030403020204" pitchFamily="34" charset="0"/>
                <a:ea typeface="Source Sans Pro" panose="020B0503030403020204" pitchFamily="34" charset="0"/>
              </a:rPr>
              <a:t>RPC 5.1 CONT.</a:t>
            </a:r>
          </a:p>
          <a:p>
            <a:r>
              <a:rPr lang="en-US" sz="8000" b="1" dirty="0">
                <a:solidFill>
                  <a:schemeClr val="bg1"/>
                </a:solidFill>
                <a:latin typeface="Source Sans Pro" panose="020B0503030403020204" pitchFamily="34" charset="0"/>
                <a:ea typeface="Source Sans Pro" panose="020B0503030403020204" pitchFamily="34" charset="0"/>
              </a:rPr>
              <a:t> </a:t>
            </a: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
        <p:nvSpPr>
          <p:cNvPr id="2" name="Rectangle 1"/>
          <p:cNvSpPr/>
          <p:nvPr/>
        </p:nvSpPr>
        <p:spPr>
          <a:xfrm>
            <a:off x="10332631" y="1774265"/>
            <a:ext cx="13192388" cy="10556736"/>
          </a:xfrm>
          <a:prstGeom prst="rect">
            <a:avLst/>
          </a:prstGeom>
        </p:spPr>
        <p:txBody>
          <a:bodyPr wrap="square">
            <a:spAutoFit/>
          </a:bodyPr>
          <a:lstStyle/>
          <a:p>
            <a:pPr marL="0" marR="0">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(c) A lawyer shall be responsible for another lawyer's violation of the Rules of Professional</a:t>
            </a:r>
          </a:p>
          <a:p>
            <a:pPr marL="0" marR="0">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Conduct if:</a:t>
            </a:r>
          </a:p>
          <a:p>
            <a:pPr marL="0" marR="0">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 </a:t>
            </a:r>
          </a:p>
          <a:p>
            <a:pPr marL="0" marR="0">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(1) the lawyer orders or, with knowledge of the specific conduct, ratifies the conduct</a:t>
            </a:r>
          </a:p>
          <a:p>
            <a:pPr marL="0" marR="0">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involved; or</a:t>
            </a:r>
          </a:p>
          <a:p>
            <a:pPr marL="0" marR="0">
              <a:spcBef>
                <a:spcPts val="0"/>
              </a:spcBef>
              <a:spcAft>
                <a:spcPts val="0"/>
              </a:spcAft>
            </a:pPr>
            <a:endPar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endParaRPr>
          </a:p>
          <a:p>
            <a:pPr marL="0" marR="0">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(2) the lawyer is a partner or has comparable managerial authority in the law firm in which</a:t>
            </a:r>
          </a:p>
          <a:p>
            <a:pPr marL="0" marR="0">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the other lawyer practices, or has direct supervisory authority over the other lawyer, and knows of</a:t>
            </a:r>
          </a:p>
          <a:p>
            <a:pPr marL="0" marR="0">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the conduct at a time when its consequences can be avoided or mitigated but fails to take</a:t>
            </a:r>
          </a:p>
          <a:p>
            <a:pPr marL="0" marR="0">
              <a:spcBef>
                <a:spcPts val="0"/>
              </a:spcBef>
              <a:spcAft>
                <a:spcPts val="0"/>
              </a:spcAft>
            </a:pPr>
            <a:r>
              <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rPr>
              <a:t>reasonable remedial action.</a:t>
            </a:r>
          </a:p>
          <a:p>
            <a:pPr marL="0" marR="0">
              <a:spcBef>
                <a:spcPts val="0"/>
              </a:spcBef>
              <a:spcAft>
                <a:spcPts val="0"/>
              </a:spcAft>
            </a:pPr>
            <a:endParaRPr lang="en-US" sz="4000" b="1" dirty="0">
              <a:solidFill>
                <a:schemeClr val="accent4"/>
              </a:solidFill>
              <a:effectLst/>
              <a:latin typeface="Source Sans Pro" panose="020B0503030403020204" pitchFamily="34" charset="0"/>
              <a:ea typeface="Source Sans Pro" panose="020B0503030403020204" pitchFamily="34" charset="0"/>
              <a:cs typeface="Times New Roman" panose="02020603050405020304" pitchFamily="18" charset="0"/>
            </a:endParaRPr>
          </a:p>
          <a:p>
            <a:pPr marL="0" marR="0">
              <a:spcBef>
                <a:spcPts val="0"/>
              </a:spcBef>
              <a:spcAft>
                <a:spcPts val="0"/>
              </a:spcAft>
            </a:pPr>
            <a:r>
              <a:rPr lang="en-US" sz="4000" dirty="0">
                <a:effectLst/>
                <a:latin typeface="Source Sans Pro" panose="020B0503030403020204" pitchFamily="34" charset="0"/>
                <a:ea typeface="Source Sans Pro" panose="020B0503030403020204" pitchFamily="34" charset="0"/>
                <a:cs typeface="Times New Roman" panose="02020603050405020304" pitchFamily="18" charset="0"/>
              </a:rPr>
              <a:t> </a:t>
            </a:r>
          </a:p>
        </p:txBody>
      </p:sp>
    </p:spTree>
    <p:extLst>
      <p:ext uri="{BB962C8B-B14F-4D97-AF65-F5344CB8AC3E}">
        <p14:creationId xmlns:p14="http://schemas.microsoft.com/office/powerpoint/2010/main" val="24014864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chemeClr val="accent4"/>
              </a:solidFill>
              <a:latin typeface="Lato" charset="0"/>
              <a:ea typeface="Lato" charset="0"/>
              <a:cs typeface="Lato" charset="0"/>
            </a:endParaRPr>
          </a:p>
        </p:txBody>
      </p:sp>
      <p:sp>
        <p:nvSpPr>
          <p:cNvPr id="32" name="Rectangle 31"/>
          <p:cNvSpPr>
            <a:spLocks/>
          </p:cNvSpPr>
          <p:nvPr/>
        </p:nvSpPr>
        <p:spPr bwMode="auto">
          <a:xfrm>
            <a:off x="230897" y="587374"/>
            <a:ext cx="8713465" cy="88639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square" lIns="0" tIns="0" rIns="0" bIns="0" anchor="ctr">
            <a:spAutoFit/>
          </a:bodyPr>
          <a:lstStyle/>
          <a:p>
            <a:r>
              <a:rPr lang="en-US" sz="9600" b="1" dirty="0">
                <a:solidFill>
                  <a:schemeClr val="bg1"/>
                </a:solidFill>
                <a:latin typeface="Source Sans Pro" panose="020B0503030403020204" pitchFamily="34" charset="0"/>
                <a:ea typeface="Source Sans Pro" panose="020B0503030403020204" pitchFamily="34" charset="0"/>
              </a:rPr>
              <a:t>How can we fulfill our duty to manage stress and achieve wellbeing?</a:t>
            </a:r>
          </a:p>
        </p:txBody>
      </p:sp>
      <p:sp>
        <p:nvSpPr>
          <p:cNvPr id="34" name="Subtitle 2"/>
          <p:cNvSpPr txBox="1">
            <a:spLocks/>
          </p:cNvSpPr>
          <p:nvPr/>
        </p:nvSpPr>
        <p:spPr>
          <a:xfrm>
            <a:off x="9715789" y="2711030"/>
            <a:ext cx="12355647" cy="26613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000" b="1" dirty="0">
                <a:solidFill>
                  <a:schemeClr val="accent4"/>
                </a:solidFill>
                <a:latin typeface="Source Sans Pro" panose="020B0503030403020204" pitchFamily="34" charset="0"/>
                <a:ea typeface="Source Sans Pro" panose="020B0503030403020204" pitchFamily="34" charset="0"/>
              </a:rPr>
              <a:t>Wellbeing</a:t>
            </a:r>
          </a:p>
          <a:p>
            <a:pPr algn="l"/>
            <a:r>
              <a:rPr lang="en-US" sz="4000" b="1" i="1" dirty="0">
                <a:solidFill>
                  <a:schemeClr val="accent4"/>
                </a:solidFill>
                <a:latin typeface="Source Sans Pro" panose="020B0503030403020204" pitchFamily="34" charset="0"/>
                <a:ea typeface="Source Sans Pro" panose="020B0503030403020204" pitchFamily="34" charset="0"/>
              </a:rPr>
              <a:t>noun</a:t>
            </a:r>
          </a:p>
          <a:p>
            <a:pPr algn="l"/>
            <a:r>
              <a:rPr lang="en-US" sz="4000" dirty="0">
                <a:latin typeface="Source Sans Pro" panose="020B0503030403020204" pitchFamily="34" charset="0"/>
                <a:ea typeface="Source Sans Pro" panose="020B0503030403020204" pitchFamily="34" charset="0"/>
              </a:rPr>
              <a:t>the state of being comfortable, healthy or happy</a:t>
            </a: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2912166821"/>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80"/>
          <p:cNvSpPr>
            <a:spLocks/>
          </p:cNvSpPr>
          <p:nvPr/>
        </p:nvSpPr>
        <p:spPr bwMode="auto">
          <a:xfrm>
            <a:off x="1749425" y="1249130"/>
            <a:ext cx="12859690" cy="9848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r>
              <a:rPr lang="en-US" sz="6400" b="1" dirty="0">
                <a:solidFill>
                  <a:schemeClr val="tx2"/>
                </a:solidFill>
                <a:latin typeface="Lato" charset="0"/>
                <a:ea typeface="Lato" charset="0"/>
                <a:cs typeface="Lato" charset="0"/>
                <a:sym typeface="Bebas Neue" charset="0"/>
              </a:rPr>
              <a:t>WAYS TO IMPROVE WELLBEING </a:t>
            </a:r>
          </a:p>
        </p:txBody>
      </p:sp>
      <p:sp>
        <p:nvSpPr>
          <p:cNvPr id="90" name="Rectangle 89"/>
          <p:cNvSpPr/>
          <p:nvPr/>
        </p:nvSpPr>
        <p:spPr>
          <a:xfrm>
            <a:off x="1749425" y="2530773"/>
            <a:ext cx="100584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Regular" charset="0"/>
            </a:endParaRPr>
          </a:p>
        </p:txBody>
      </p:sp>
      <p:sp>
        <p:nvSpPr>
          <p:cNvPr id="27" name="Rectangle 26">
            <a:extLst>
              <a:ext uri="{FF2B5EF4-FFF2-40B4-BE49-F238E27FC236}">
                <a16:creationId xmlns:a16="http://schemas.microsoft.com/office/drawing/2014/main" id="{093691AC-A5E0-A54D-84CC-C5A73FE0867D}"/>
              </a:ext>
            </a:extLst>
          </p:cNvPr>
          <p:cNvSpPr/>
          <p:nvPr/>
        </p:nvSpPr>
        <p:spPr>
          <a:xfrm>
            <a:off x="1400783" y="12874005"/>
            <a:ext cx="5661498" cy="58907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749425" y="2880795"/>
            <a:ext cx="17260808" cy="11726286"/>
          </a:xfrm>
          <a:prstGeom prst="rect">
            <a:avLst/>
          </a:prstGeom>
        </p:spPr>
        <p:txBody>
          <a:bodyPr wrap="square">
            <a:spAutoFit/>
          </a:bodyPr>
          <a:lstStyle/>
          <a:p>
            <a:endParaRPr lang="en-US" sz="4800" b="1" dirty="0">
              <a:solidFill>
                <a:schemeClr val="accent4"/>
              </a:solidFill>
              <a:latin typeface="Source Sans Pro" panose="020B0503030403020204" pitchFamily="34" charset="0"/>
              <a:ea typeface="Source Sans Pro" panose="020B0503030403020204" pitchFamily="34" charset="0"/>
            </a:endParaRP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Practice Gratitude</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Practice Mindfulness/Meditation/Breath Work</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Volunteer to Help Others</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Practice Self Compassion</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Humor </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Physical Activity</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Sleep</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Healthy Diet</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Intentional/Positive Thinking </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Connect </a:t>
            </a:r>
          </a:p>
          <a:p>
            <a:pPr marL="571500" indent="-571500">
              <a:buFont typeface="Arial"/>
              <a:buChar char="•"/>
            </a:pPr>
            <a:r>
              <a:rPr lang="en-US" sz="4800" b="1" dirty="0">
                <a:solidFill>
                  <a:schemeClr val="accent4"/>
                </a:solidFill>
                <a:latin typeface="Source Sans Pro" panose="020B0503030403020204" pitchFamily="34" charset="0"/>
                <a:ea typeface="Source Sans Pro" panose="020B0503030403020204" pitchFamily="34" charset="0"/>
              </a:rPr>
              <a:t>Disconnect </a:t>
            </a:r>
          </a:p>
          <a:p>
            <a:pPr marL="571500" indent="-571500">
              <a:buFont typeface="Arial"/>
              <a:buChar char="•"/>
            </a:pPr>
            <a:endParaRPr lang="en-US" sz="4800" b="1" dirty="0">
              <a:solidFill>
                <a:schemeClr val="accent4"/>
              </a:solidFill>
              <a:latin typeface="Source Sans Pro" panose="020B0503030403020204" pitchFamily="34" charset="0"/>
              <a:ea typeface="Source Sans Pro" panose="020B0503030403020204" pitchFamily="34" charset="0"/>
            </a:endParaRPr>
          </a:p>
          <a:p>
            <a:pPr marL="571500" indent="-571500">
              <a:buFont typeface="Arial"/>
              <a:buChar char="•"/>
            </a:pPr>
            <a:endParaRPr lang="en-US" sz="4800" b="1" dirty="0">
              <a:solidFill>
                <a:schemeClr val="accent4"/>
              </a:solidFill>
              <a:latin typeface="Source Sans Pro" panose="020B0503030403020204" pitchFamily="34" charset="0"/>
              <a:ea typeface="Source Sans Pro" panose="020B0503030403020204" pitchFamily="34" charset="0"/>
            </a:endParaRPr>
          </a:p>
          <a:p>
            <a:pPr marL="571500" indent="-571500">
              <a:buFont typeface="Arial"/>
              <a:buChar char="•"/>
            </a:pPr>
            <a:endParaRPr lang="en-US" sz="4800" b="1" dirty="0">
              <a:solidFill>
                <a:schemeClr val="accent4"/>
              </a:solidFill>
              <a:latin typeface="Source Sans Pro" panose="020B0503030403020204" pitchFamily="34" charset="0"/>
              <a:ea typeface="Source Sans Pro" panose="020B0503030403020204" pitchFamily="34" charset="0"/>
            </a:endParaRPr>
          </a:p>
          <a:p>
            <a:pPr marL="571500" indent="-571500">
              <a:buFont typeface="Arial"/>
              <a:buChar char="•"/>
            </a:pPr>
            <a:endParaRPr lang="en-US" dirty="0">
              <a:solidFill>
                <a:schemeClr val="tx2"/>
              </a:solidFill>
              <a:latin typeface="Source Sans Pro" panose="020B0503030403020204" pitchFamily="34" charset="0"/>
              <a:ea typeface="Source Sans Pro" panose="020B0503030403020204" pitchFamily="34" charset="0"/>
            </a:endParaRPr>
          </a:p>
        </p:txBody>
      </p:sp>
      <p:pic>
        <p:nvPicPr>
          <p:cNvPr id="3" name="Picture 2"/>
          <p:cNvPicPr>
            <a:picLocks noChangeAspect="1"/>
          </p:cNvPicPr>
          <p:nvPr/>
        </p:nvPicPr>
        <p:blipFill>
          <a:blip r:embed="rId2"/>
          <a:stretch>
            <a:fillRect/>
          </a:stretch>
        </p:blipFill>
        <p:spPr>
          <a:xfrm>
            <a:off x="10918322" y="6960681"/>
            <a:ext cx="13004800" cy="6502400"/>
          </a:xfrm>
          <a:prstGeom prst="rect">
            <a:avLst/>
          </a:prstGeom>
        </p:spPr>
      </p:pic>
    </p:spTree>
    <p:extLst>
      <p:ext uri="{BB962C8B-B14F-4D97-AF65-F5344CB8AC3E}">
        <p14:creationId xmlns:p14="http://schemas.microsoft.com/office/powerpoint/2010/main" val="100850860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rgbClr val="FFFFFF"/>
              </a:solidFill>
              <a:latin typeface="Lato" charset="0"/>
              <a:ea typeface="Lato" charset="0"/>
              <a:cs typeface="Lato" charset="0"/>
            </a:endParaRPr>
          </a:p>
        </p:txBody>
      </p:sp>
      <p:sp>
        <p:nvSpPr>
          <p:cNvPr id="34" name="Subtitle 2"/>
          <p:cNvSpPr txBox="1">
            <a:spLocks/>
          </p:cNvSpPr>
          <p:nvPr/>
        </p:nvSpPr>
        <p:spPr>
          <a:xfrm>
            <a:off x="9715789" y="3357360"/>
            <a:ext cx="12355647" cy="964988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800" b="1" dirty="0">
                <a:solidFill>
                  <a:schemeClr val="accent4"/>
                </a:solidFill>
                <a:latin typeface="Source Sans Pro" panose="020B0503030403020204" pitchFamily="34" charset="0"/>
                <a:ea typeface="Source Sans Pro" panose="020B0503030403020204" pitchFamily="34" charset="0"/>
              </a:rPr>
              <a:t>“Until you make the unconscious conscious, it will direct your life and you will call it fate.” </a:t>
            </a:r>
          </a:p>
          <a:p>
            <a:pPr algn="l"/>
            <a:r>
              <a:rPr lang="en-US" sz="4800" b="1" dirty="0">
                <a:solidFill>
                  <a:schemeClr val="accent4"/>
                </a:solidFill>
                <a:latin typeface="Source Sans Pro" panose="020B0503030403020204" pitchFamily="34" charset="0"/>
                <a:ea typeface="Source Sans Pro" panose="020B0503030403020204" pitchFamily="34" charset="0"/>
              </a:rPr>
              <a:t>-Carl Jung</a:t>
            </a:r>
          </a:p>
          <a:p>
            <a:pPr algn="l"/>
            <a:endParaRPr lang="en-US" sz="4800" b="1" dirty="0">
              <a:solidFill>
                <a:schemeClr val="accent4"/>
              </a:solidFill>
              <a:latin typeface="Source Sans Pro" panose="020B0503030403020204" pitchFamily="34" charset="0"/>
              <a:ea typeface="Source Sans Pro" panose="020B0503030403020204" pitchFamily="34" charset="0"/>
            </a:endParaRPr>
          </a:p>
          <a:p>
            <a:pPr algn="l"/>
            <a:r>
              <a:rPr lang="en-US" sz="4800" b="1" dirty="0">
                <a:solidFill>
                  <a:schemeClr val="accent4"/>
                </a:solidFill>
                <a:latin typeface="Source Sans Pro" panose="020B0503030403020204" pitchFamily="34" charset="0"/>
                <a:ea typeface="Source Sans Pro" panose="020B0503030403020204" pitchFamily="34" charset="0"/>
              </a:rPr>
              <a:t>“Therefore I say unto you, what things </a:t>
            </a:r>
            <a:r>
              <a:rPr lang="en-US" sz="4800" b="1" dirty="0" err="1">
                <a:solidFill>
                  <a:schemeClr val="accent4"/>
                </a:solidFill>
                <a:latin typeface="Source Sans Pro" panose="020B0503030403020204" pitchFamily="34" charset="0"/>
                <a:ea typeface="Source Sans Pro" panose="020B0503030403020204" pitchFamily="34" charset="0"/>
              </a:rPr>
              <a:t>soever</a:t>
            </a:r>
            <a:r>
              <a:rPr lang="en-US" sz="4800" b="1" dirty="0">
                <a:solidFill>
                  <a:schemeClr val="accent4"/>
                </a:solidFill>
                <a:latin typeface="Source Sans Pro" panose="020B0503030403020204" pitchFamily="34" charset="0"/>
                <a:ea typeface="Source Sans Pro" panose="020B0503030403020204" pitchFamily="34" charset="0"/>
              </a:rPr>
              <a:t> ye desire, when ye pray, believe that ye receive them, and ye shall have them.”</a:t>
            </a:r>
          </a:p>
          <a:p>
            <a:pPr algn="l"/>
            <a:r>
              <a:rPr lang="en-US" sz="4800" b="1" dirty="0">
                <a:solidFill>
                  <a:schemeClr val="accent4"/>
                </a:solidFill>
                <a:latin typeface="Source Sans Pro" panose="020B0503030403020204" pitchFamily="34" charset="0"/>
                <a:ea typeface="Source Sans Pro" panose="020B0503030403020204" pitchFamily="34" charset="0"/>
              </a:rPr>
              <a:t>-Mark 11:24 KJV</a:t>
            </a:r>
            <a:endParaRPr lang="en-US" sz="4800" dirty="0">
              <a:latin typeface="Source Sans Pro" panose="020B0503030403020204" pitchFamily="34" charset="0"/>
              <a:ea typeface="Source Sans Pro" panose="020B0503030403020204" pitchFamily="34" charset="0"/>
            </a:endParaRP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5771044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rgbClr val="FFFFFF"/>
              </a:solidFill>
              <a:latin typeface="Lato" charset="0"/>
              <a:ea typeface="Lato" charset="0"/>
              <a:cs typeface="Lato" charset="0"/>
            </a:endParaRPr>
          </a:p>
        </p:txBody>
      </p:sp>
      <p:sp>
        <p:nvSpPr>
          <p:cNvPr id="34" name="Subtitle 2"/>
          <p:cNvSpPr txBox="1">
            <a:spLocks/>
          </p:cNvSpPr>
          <p:nvPr/>
        </p:nvSpPr>
        <p:spPr>
          <a:xfrm>
            <a:off x="9715789" y="3666906"/>
            <a:ext cx="12355647" cy="787709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800" b="1" dirty="0">
                <a:solidFill>
                  <a:schemeClr val="accent4"/>
                </a:solidFill>
                <a:latin typeface="Source Sans Pro" panose="020B0503030403020204" pitchFamily="34" charset="0"/>
                <a:ea typeface="Source Sans Pro" panose="020B0503030403020204" pitchFamily="34" charset="0"/>
              </a:rPr>
              <a:t>“We become what we think about all day long.” </a:t>
            </a:r>
          </a:p>
          <a:p>
            <a:pPr algn="l"/>
            <a:r>
              <a:rPr lang="en-US" sz="4800" b="1" dirty="0">
                <a:solidFill>
                  <a:schemeClr val="accent4"/>
                </a:solidFill>
                <a:latin typeface="Source Sans Pro" panose="020B0503030403020204" pitchFamily="34" charset="0"/>
                <a:ea typeface="Source Sans Pro" panose="020B0503030403020204" pitchFamily="34" charset="0"/>
              </a:rPr>
              <a:t>-Ralph Waldo Emerson</a:t>
            </a:r>
          </a:p>
          <a:p>
            <a:pPr algn="l"/>
            <a:endParaRPr lang="en-US" sz="4800" b="1" dirty="0">
              <a:solidFill>
                <a:schemeClr val="accent4"/>
              </a:solidFill>
              <a:latin typeface="Source Sans Pro" panose="020B0503030403020204" pitchFamily="34" charset="0"/>
              <a:ea typeface="Source Sans Pro" panose="020B0503030403020204" pitchFamily="34" charset="0"/>
            </a:endParaRPr>
          </a:p>
          <a:p>
            <a:pPr algn="l"/>
            <a:r>
              <a:rPr lang="en-US" sz="4800" b="1" dirty="0">
                <a:solidFill>
                  <a:schemeClr val="accent4"/>
                </a:solidFill>
                <a:latin typeface="Source Sans Pro" panose="020B0503030403020204" pitchFamily="34" charset="0"/>
                <a:ea typeface="Source Sans Pro" panose="020B0503030403020204" pitchFamily="34" charset="0"/>
              </a:rPr>
              <a:t>“All that we are is the result of what we have thought.  The mind is everything.  What we think, we shall become.”</a:t>
            </a:r>
          </a:p>
          <a:p>
            <a:pPr algn="l"/>
            <a:r>
              <a:rPr lang="en-US" sz="4800" b="1" dirty="0">
                <a:solidFill>
                  <a:schemeClr val="accent4"/>
                </a:solidFill>
                <a:latin typeface="Source Sans Pro" panose="020B0503030403020204" pitchFamily="34" charset="0"/>
                <a:ea typeface="Source Sans Pro" panose="020B0503030403020204" pitchFamily="34" charset="0"/>
              </a:rPr>
              <a:t>-Buddha</a:t>
            </a:r>
            <a:endParaRPr lang="en-US" sz="4800" dirty="0">
              <a:latin typeface="Source Sans Pro" panose="020B0503030403020204" pitchFamily="34" charset="0"/>
              <a:ea typeface="Source Sans Pro" panose="020B0503030403020204" pitchFamily="34" charset="0"/>
            </a:endParaRP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120262318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chemeClr val="accent4"/>
              </a:solidFill>
              <a:latin typeface="Lato" charset="0"/>
              <a:ea typeface="Lato" charset="0"/>
              <a:cs typeface="Lato" charset="0"/>
            </a:endParaRPr>
          </a:p>
        </p:txBody>
      </p:sp>
      <p:sp>
        <p:nvSpPr>
          <p:cNvPr id="34" name="Subtitle 2"/>
          <p:cNvSpPr txBox="1">
            <a:spLocks/>
          </p:cNvSpPr>
          <p:nvPr/>
        </p:nvSpPr>
        <p:spPr>
          <a:xfrm>
            <a:off x="9715789" y="2711030"/>
            <a:ext cx="12355647" cy="699069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800" b="1" dirty="0">
                <a:solidFill>
                  <a:schemeClr val="accent4"/>
                </a:solidFill>
                <a:latin typeface="Source Sans Pro" panose="020B0503030403020204" pitchFamily="34" charset="0"/>
                <a:ea typeface="Source Sans Pro" panose="020B0503030403020204" pitchFamily="34" charset="0"/>
              </a:rPr>
              <a:t>“The empires of the future are the empires of the mind.” </a:t>
            </a:r>
          </a:p>
          <a:p>
            <a:pPr algn="l"/>
            <a:r>
              <a:rPr lang="en-US" sz="4800" b="1" dirty="0">
                <a:solidFill>
                  <a:schemeClr val="accent4"/>
                </a:solidFill>
                <a:latin typeface="Source Sans Pro" panose="020B0503030403020204" pitchFamily="34" charset="0"/>
                <a:ea typeface="Source Sans Pro" panose="020B0503030403020204" pitchFamily="34" charset="0"/>
              </a:rPr>
              <a:t>-Winston Churchill</a:t>
            </a:r>
          </a:p>
          <a:p>
            <a:pPr algn="l"/>
            <a:endParaRPr lang="en-US" sz="4800" b="1" dirty="0">
              <a:solidFill>
                <a:schemeClr val="accent4"/>
              </a:solidFill>
              <a:latin typeface="Source Sans Pro" panose="020B0503030403020204" pitchFamily="34" charset="0"/>
              <a:ea typeface="Source Sans Pro" panose="020B0503030403020204" pitchFamily="34" charset="0"/>
            </a:endParaRPr>
          </a:p>
          <a:p>
            <a:pPr algn="l"/>
            <a:r>
              <a:rPr lang="en-US" sz="4800" b="1" dirty="0">
                <a:solidFill>
                  <a:schemeClr val="accent4"/>
                </a:solidFill>
                <a:latin typeface="Source Sans Pro" panose="020B0503030403020204" pitchFamily="34" charset="0"/>
                <a:ea typeface="Source Sans Pro" panose="020B0503030403020204" pitchFamily="34" charset="0"/>
              </a:rPr>
              <a:t>“A man is the product of his thoughts.  What he thinks, he becomes.”</a:t>
            </a:r>
          </a:p>
          <a:p>
            <a:pPr algn="l"/>
            <a:r>
              <a:rPr lang="en-US" sz="4800" b="1" dirty="0">
                <a:solidFill>
                  <a:schemeClr val="accent4"/>
                </a:solidFill>
                <a:latin typeface="Source Sans Pro" panose="020B0503030403020204" pitchFamily="34" charset="0"/>
                <a:ea typeface="Source Sans Pro" panose="020B0503030403020204" pitchFamily="34" charset="0"/>
              </a:rPr>
              <a:t>-Gandhi</a:t>
            </a:r>
            <a:endParaRPr lang="en-US" sz="4800" dirty="0">
              <a:latin typeface="Source Sans Pro" panose="020B0503030403020204" pitchFamily="34" charset="0"/>
              <a:ea typeface="Source Sans Pro" panose="020B0503030403020204" pitchFamily="34" charset="0"/>
            </a:endParaRP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42202552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8E9CED8C-F05A-3BC7-0E22-83E84C3D8951}"/>
              </a:ext>
            </a:extLst>
          </p:cNvPr>
          <p:cNvSpPr>
            <a:spLocks noGrp="1"/>
          </p:cNvSpPr>
          <p:nvPr>
            <p:ph type="pic" sz="quarter" idx="22"/>
          </p:nvPr>
        </p:nvSpPr>
        <p:spPr/>
      </p:sp>
      <p:pic>
        <p:nvPicPr>
          <p:cNvPr id="3" name="Online Media 2" title="Lorde - Royals [Legal Parody] &quot;Lawyers&quot;">
            <a:hlinkClick r:id="" action="ppaction://media"/>
            <a:extLst>
              <a:ext uri="{FF2B5EF4-FFF2-40B4-BE49-F238E27FC236}">
                <a16:creationId xmlns:a16="http://schemas.microsoft.com/office/drawing/2014/main" id="{1DFCA748-2FE6-138C-9C40-45C6A4A2EB9F}"/>
              </a:ext>
            </a:extLst>
          </p:cNvPr>
          <p:cNvPicPr>
            <a:picLocks noRot="1" noChangeAspect="1"/>
          </p:cNvPicPr>
          <p:nvPr>
            <a:videoFile r:link="rId1"/>
          </p:nvPr>
        </p:nvPicPr>
        <p:blipFill>
          <a:blip r:embed="rId3"/>
          <a:stretch>
            <a:fillRect/>
          </a:stretch>
        </p:blipFill>
        <p:spPr>
          <a:xfrm>
            <a:off x="182880" y="74641"/>
            <a:ext cx="23905029" cy="13506342"/>
          </a:xfrm>
          <a:prstGeom prst="rect">
            <a:avLst/>
          </a:prstGeom>
        </p:spPr>
      </p:pic>
    </p:spTree>
    <p:extLst>
      <p:ext uri="{BB962C8B-B14F-4D97-AF65-F5344CB8AC3E}">
        <p14:creationId xmlns:p14="http://schemas.microsoft.com/office/powerpoint/2010/main" val="2858209014"/>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A picture containing drawing, plate&#10;&#10;Description automatically generated">
            <a:extLst>
              <a:ext uri="{FF2B5EF4-FFF2-40B4-BE49-F238E27FC236}">
                <a16:creationId xmlns:a16="http://schemas.microsoft.com/office/drawing/2014/main" id="{2E5445FA-0459-464F-8E96-7729851093E2}"/>
              </a:ext>
            </a:extLst>
          </p:cNvPr>
          <p:cNvPicPr>
            <a:picLocks noGrp="1" noChangeAspect="1"/>
          </p:cNvPicPr>
          <p:nvPr>
            <p:ph type="pic" sz="quarter" idx="22"/>
          </p:nvPr>
        </p:nvPicPr>
        <p:blipFill>
          <a:blip r:embed="rId2">
            <a:extLst>
              <a:ext uri="{28A0092B-C50C-407E-A947-70E740481C1C}">
                <a14:useLocalDpi xmlns:a14="http://schemas.microsoft.com/office/drawing/2010/main" val="0"/>
              </a:ext>
            </a:extLst>
          </a:blip>
          <a:srcRect l="2518" r="2518"/>
          <a:stretch>
            <a:fillRect/>
          </a:stretch>
        </p:blipFill>
        <p:spPr/>
      </p:pic>
      <p:sp>
        <p:nvSpPr>
          <p:cNvPr id="6" name="Rectangle 5"/>
          <p:cNvSpPr/>
          <p:nvPr/>
        </p:nvSpPr>
        <p:spPr>
          <a:xfrm>
            <a:off x="0" y="0"/>
            <a:ext cx="24377650" cy="13716000"/>
          </a:xfrm>
          <a:prstGeom prst="rect">
            <a:avLst/>
          </a:prstGeom>
          <a:solidFill>
            <a:srgbClr val="1D44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Regular" charset="0"/>
            </a:endParaRPr>
          </a:p>
        </p:txBody>
      </p:sp>
      <p:sp>
        <p:nvSpPr>
          <p:cNvPr id="43" name="TextBox 42"/>
          <p:cNvSpPr txBox="1"/>
          <p:nvPr/>
        </p:nvSpPr>
        <p:spPr>
          <a:xfrm>
            <a:off x="17562331" y="6820446"/>
            <a:ext cx="5065894" cy="560603"/>
          </a:xfrm>
          <a:prstGeom prst="rect">
            <a:avLst/>
          </a:prstGeom>
          <a:noFill/>
        </p:spPr>
        <p:txBody>
          <a:bodyPr wrap="square" rtlCol="0">
            <a:spAutoFit/>
          </a:bodyPr>
          <a:lstStyle/>
          <a:p>
            <a:pPr>
              <a:lnSpc>
                <a:spcPts val="4033"/>
              </a:lnSpc>
            </a:pPr>
            <a:r>
              <a:rPr lang="en-US" sz="2500" dirty="0" err="1">
                <a:solidFill>
                  <a:schemeClr val="bg1"/>
                </a:solidFill>
                <a:latin typeface="Source Sans Pro Regular" charset="0"/>
                <a:ea typeface="Source Sans Pro Regular" charset="0"/>
                <a:cs typeface="Source Sans Pro Regular" charset="0"/>
              </a:rPr>
              <a:t>khbblaw.com</a:t>
            </a:r>
            <a:endParaRPr lang="en-US" sz="2500" dirty="0">
              <a:solidFill>
                <a:schemeClr val="bg1"/>
              </a:solidFill>
              <a:latin typeface="Source Sans Pro Regular" charset="0"/>
              <a:ea typeface="Source Sans Pro Regular" charset="0"/>
              <a:cs typeface="Source Sans Pro Regular" charset="0"/>
            </a:endParaRPr>
          </a:p>
        </p:txBody>
      </p:sp>
      <p:sp>
        <p:nvSpPr>
          <p:cNvPr id="44" name="Rectangle 43"/>
          <p:cNvSpPr/>
          <p:nvPr/>
        </p:nvSpPr>
        <p:spPr>
          <a:xfrm>
            <a:off x="17550897" y="6280705"/>
            <a:ext cx="1485791" cy="507831"/>
          </a:xfrm>
          <a:prstGeom prst="rect">
            <a:avLst/>
          </a:prstGeom>
        </p:spPr>
        <p:txBody>
          <a:bodyPr wrap="none">
            <a:spAutoFit/>
          </a:bodyPr>
          <a:lstStyle/>
          <a:p>
            <a:r>
              <a:rPr lang="en-US" sz="2700" b="1" dirty="0">
                <a:solidFill>
                  <a:schemeClr val="bg1"/>
                </a:solidFill>
                <a:latin typeface="Lato Regular"/>
                <a:cs typeface="Lato Regular"/>
              </a:rPr>
              <a:t>Website</a:t>
            </a:r>
          </a:p>
        </p:txBody>
      </p:sp>
      <p:sp>
        <p:nvSpPr>
          <p:cNvPr id="45" name="TextBox 44"/>
          <p:cNvSpPr txBox="1"/>
          <p:nvPr/>
        </p:nvSpPr>
        <p:spPr>
          <a:xfrm>
            <a:off x="3221740" y="6784498"/>
            <a:ext cx="5065894" cy="1621833"/>
          </a:xfrm>
          <a:prstGeom prst="rect">
            <a:avLst/>
          </a:prstGeom>
          <a:noFill/>
        </p:spPr>
        <p:txBody>
          <a:bodyPr wrap="square" rtlCol="0">
            <a:spAutoFit/>
          </a:bodyPr>
          <a:lstStyle/>
          <a:p>
            <a:pPr>
              <a:lnSpc>
                <a:spcPts val="4033"/>
              </a:lnSpc>
            </a:pPr>
            <a:r>
              <a:rPr lang="en-US" sz="2500" dirty="0">
                <a:solidFill>
                  <a:schemeClr val="bg1"/>
                </a:solidFill>
                <a:latin typeface="Source Sans Pro Light" charset="0"/>
                <a:ea typeface="Source Sans Pro Light" charset="0"/>
                <a:cs typeface="Source Sans Pro Light" charset="0"/>
              </a:rPr>
              <a:t>Email: </a:t>
            </a:r>
            <a:r>
              <a:rPr lang="en-US" sz="2500" dirty="0" err="1">
                <a:solidFill>
                  <a:schemeClr val="bg1"/>
                </a:solidFill>
                <a:latin typeface="Source Sans Pro Light" charset="0"/>
                <a:ea typeface="Source Sans Pro Light" charset="0"/>
                <a:cs typeface="Source Sans Pro Light" charset="0"/>
              </a:rPr>
              <a:t>tgorton@khbblaw.com</a:t>
            </a:r>
            <a:endParaRPr lang="en-US" sz="2500" dirty="0">
              <a:solidFill>
                <a:schemeClr val="bg1"/>
              </a:solidFill>
              <a:latin typeface="Source Sans Pro Light" charset="0"/>
              <a:ea typeface="Source Sans Pro Light" charset="0"/>
              <a:cs typeface="Source Sans Pro Light" charset="0"/>
            </a:endParaRPr>
          </a:p>
          <a:p>
            <a:pPr>
              <a:lnSpc>
                <a:spcPts val="4033"/>
              </a:lnSpc>
            </a:pPr>
            <a:r>
              <a:rPr lang="en-US" sz="2500" dirty="0">
                <a:solidFill>
                  <a:schemeClr val="bg1"/>
                </a:solidFill>
                <a:latin typeface="Source Sans Pro Light" charset="0"/>
                <a:ea typeface="Source Sans Pro Light" charset="0"/>
                <a:cs typeface="Source Sans Pro Light" charset="0"/>
              </a:rPr>
              <a:t>Phone: 206-382-4414 Ext 241</a:t>
            </a:r>
            <a:br>
              <a:rPr lang="en-US" sz="2500" dirty="0">
                <a:solidFill>
                  <a:schemeClr val="bg1"/>
                </a:solidFill>
                <a:latin typeface="Source Sans Pro Light" charset="0"/>
                <a:ea typeface="Source Sans Pro Light" charset="0"/>
                <a:cs typeface="Source Sans Pro Light" charset="0"/>
              </a:rPr>
            </a:br>
            <a:r>
              <a:rPr lang="en-US" sz="2500" dirty="0">
                <a:solidFill>
                  <a:schemeClr val="bg1"/>
                </a:solidFill>
                <a:latin typeface="Source Sans Pro Light" charset="0"/>
                <a:ea typeface="Source Sans Pro Light" charset="0"/>
                <a:cs typeface="Source Sans Pro Light" charset="0"/>
              </a:rPr>
              <a:t>​Fax: 206-382-4412</a:t>
            </a:r>
            <a:endParaRPr lang="en-US" sz="2500" dirty="0">
              <a:solidFill>
                <a:schemeClr val="bg1"/>
              </a:solidFill>
              <a:latin typeface="Source Sans Pro Regular" charset="0"/>
              <a:ea typeface="Source Sans Pro Regular" charset="0"/>
              <a:cs typeface="Source Sans Pro Regular" charset="0"/>
            </a:endParaRPr>
          </a:p>
        </p:txBody>
      </p:sp>
      <p:sp>
        <p:nvSpPr>
          <p:cNvPr id="46" name="Rectangle 45"/>
          <p:cNvSpPr/>
          <p:nvPr/>
        </p:nvSpPr>
        <p:spPr>
          <a:xfrm>
            <a:off x="3210306" y="6244757"/>
            <a:ext cx="1479892" cy="507831"/>
          </a:xfrm>
          <a:prstGeom prst="rect">
            <a:avLst/>
          </a:prstGeom>
        </p:spPr>
        <p:txBody>
          <a:bodyPr wrap="none">
            <a:spAutoFit/>
          </a:bodyPr>
          <a:lstStyle/>
          <a:p>
            <a:r>
              <a:rPr lang="en-US" sz="2700" b="1" dirty="0">
                <a:solidFill>
                  <a:schemeClr val="bg1"/>
                </a:solidFill>
                <a:latin typeface="Lato Regular"/>
                <a:cs typeface="Lato Regular"/>
              </a:rPr>
              <a:t>Contact</a:t>
            </a:r>
          </a:p>
        </p:txBody>
      </p:sp>
      <p:sp>
        <p:nvSpPr>
          <p:cNvPr id="47" name="TextBox 46"/>
          <p:cNvSpPr txBox="1"/>
          <p:nvPr/>
        </p:nvSpPr>
        <p:spPr>
          <a:xfrm>
            <a:off x="11195767" y="6784498"/>
            <a:ext cx="5065894" cy="1586525"/>
          </a:xfrm>
          <a:prstGeom prst="rect">
            <a:avLst/>
          </a:prstGeom>
          <a:noFill/>
        </p:spPr>
        <p:txBody>
          <a:bodyPr wrap="square" rtlCol="0">
            <a:spAutoFit/>
          </a:bodyPr>
          <a:lstStyle/>
          <a:p>
            <a:pPr>
              <a:lnSpc>
                <a:spcPts val="4033"/>
              </a:lnSpc>
            </a:pPr>
            <a:r>
              <a:rPr lang="en-US" sz="2500" dirty="0" err="1">
                <a:solidFill>
                  <a:schemeClr val="bg1"/>
                </a:solidFill>
                <a:latin typeface="Source Sans Pro Light" charset="0"/>
                <a:ea typeface="Source Sans Pro Light" charset="0"/>
                <a:cs typeface="Source Sans Pro Light" charset="0"/>
              </a:rPr>
              <a:t>Hoge</a:t>
            </a:r>
            <a:r>
              <a:rPr lang="en-US" sz="2500" dirty="0">
                <a:solidFill>
                  <a:schemeClr val="bg1"/>
                </a:solidFill>
                <a:latin typeface="Source Sans Pro Light" charset="0"/>
                <a:ea typeface="Source Sans Pro Light" charset="0"/>
                <a:cs typeface="Source Sans Pro Light" charset="0"/>
              </a:rPr>
              <a:t> Building</a:t>
            </a:r>
            <a:br>
              <a:rPr lang="en-US" sz="2500" dirty="0">
                <a:solidFill>
                  <a:schemeClr val="bg1"/>
                </a:solidFill>
                <a:latin typeface="Source Sans Pro Light" charset="0"/>
                <a:ea typeface="Source Sans Pro Light" charset="0"/>
                <a:cs typeface="Source Sans Pro Light" charset="0"/>
              </a:rPr>
            </a:br>
            <a:r>
              <a:rPr lang="en-US" sz="2500" dirty="0">
                <a:solidFill>
                  <a:schemeClr val="bg1"/>
                </a:solidFill>
                <a:latin typeface="Source Sans Pro Light" charset="0"/>
                <a:ea typeface="Source Sans Pro Light" charset="0"/>
                <a:cs typeface="Source Sans Pro Light" charset="0"/>
              </a:rPr>
              <a:t>Suite 800 705 Second Avenue </a:t>
            </a:r>
            <a:br>
              <a:rPr lang="en-US" sz="2500" dirty="0">
                <a:solidFill>
                  <a:schemeClr val="bg1"/>
                </a:solidFill>
                <a:latin typeface="Source Sans Pro Light" charset="0"/>
                <a:ea typeface="Source Sans Pro Light" charset="0"/>
                <a:cs typeface="Source Sans Pro Light" charset="0"/>
              </a:rPr>
            </a:br>
            <a:r>
              <a:rPr lang="en-US" sz="2500" dirty="0">
                <a:solidFill>
                  <a:schemeClr val="bg1"/>
                </a:solidFill>
                <a:latin typeface="Source Sans Pro Light" charset="0"/>
                <a:ea typeface="Source Sans Pro Light" charset="0"/>
                <a:cs typeface="Source Sans Pro Light" charset="0"/>
              </a:rPr>
              <a:t>Seattle, Washington 98104</a:t>
            </a:r>
            <a:endParaRPr lang="en-US" sz="2500" dirty="0">
              <a:solidFill>
                <a:schemeClr val="bg1"/>
              </a:solidFill>
              <a:latin typeface="Source Sans Pro Regular" charset="0"/>
              <a:ea typeface="Source Sans Pro Regular" charset="0"/>
              <a:cs typeface="Source Sans Pro Regular" charset="0"/>
            </a:endParaRPr>
          </a:p>
        </p:txBody>
      </p:sp>
      <p:sp>
        <p:nvSpPr>
          <p:cNvPr id="48" name="Rectangle 47"/>
          <p:cNvSpPr/>
          <p:nvPr/>
        </p:nvSpPr>
        <p:spPr>
          <a:xfrm>
            <a:off x="11184333" y="6244757"/>
            <a:ext cx="1524585" cy="507831"/>
          </a:xfrm>
          <a:prstGeom prst="rect">
            <a:avLst/>
          </a:prstGeom>
        </p:spPr>
        <p:txBody>
          <a:bodyPr wrap="none">
            <a:spAutoFit/>
          </a:bodyPr>
          <a:lstStyle/>
          <a:p>
            <a:r>
              <a:rPr lang="en-US" sz="2700" b="1" dirty="0">
                <a:solidFill>
                  <a:schemeClr val="bg1"/>
                </a:solidFill>
                <a:latin typeface="Lato Regular"/>
                <a:cs typeface="Lato Regular"/>
              </a:rPr>
              <a:t>Location</a:t>
            </a:r>
          </a:p>
        </p:txBody>
      </p:sp>
      <p:sp>
        <p:nvSpPr>
          <p:cNvPr id="49" name="Shape 2643"/>
          <p:cNvSpPr/>
          <p:nvPr/>
        </p:nvSpPr>
        <p:spPr>
          <a:xfrm>
            <a:off x="2289933" y="6282285"/>
            <a:ext cx="449628" cy="824316"/>
          </a:xfrm>
          <a:custGeom>
            <a:avLst/>
            <a:gdLst/>
            <a:ahLst/>
            <a:cxnLst>
              <a:cxn ang="0">
                <a:pos x="wd2" y="hd2"/>
              </a:cxn>
              <a:cxn ang="5400000">
                <a:pos x="wd2" y="hd2"/>
              </a:cxn>
              <a:cxn ang="10800000">
                <a:pos x="wd2" y="hd2"/>
              </a:cxn>
              <a:cxn ang="16200000">
                <a:pos x="wd2" y="hd2"/>
              </a:cxn>
            </a:cxnLst>
            <a:rect l="0" t="0" r="r" b="b"/>
            <a:pathLst>
              <a:path w="21600" h="21600" extrusionOk="0">
                <a:moveTo>
                  <a:pt x="11700" y="1473"/>
                </a:moveTo>
                <a:lnTo>
                  <a:pt x="9900" y="1473"/>
                </a:lnTo>
                <a:cubicBezTo>
                  <a:pt x="9403" y="1473"/>
                  <a:pt x="9000" y="1692"/>
                  <a:pt x="9000" y="1964"/>
                </a:cubicBezTo>
                <a:cubicBezTo>
                  <a:pt x="9000" y="2235"/>
                  <a:pt x="9403" y="2455"/>
                  <a:pt x="9900" y="2455"/>
                </a:cubicBezTo>
                <a:lnTo>
                  <a:pt x="11700" y="2455"/>
                </a:lnTo>
                <a:cubicBezTo>
                  <a:pt x="12197" y="2455"/>
                  <a:pt x="12600" y="2235"/>
                  <a:pt x="12600" y="1964"/>
                </a:cubicBezTo>
                <a:cubicBezTo>
                  <a:pt x="12600" y="1692"/>
                  <a:pt x="12197" y="1473"/>
                  <a:pt x="11700" y="1473"/>
                </a:cubicBezTo>
                <a:moveTo>
                  <a:pt x="19800" y="2945"/>
                </a:moveTo>
                <a:lnTo>
                  <a:pt x="1800" y="2945"/>
                </a:lnTo>
                <a:lnTo>
                  <a:pt x="1800" y="1964"/>
                </a:lnTo>
                <a:cubicBezTo>
                  <a:pt x="1800" y="1422"/>
                  <a:pt x="2605" y="982"/>
                  <a:pt x="3600" y="982"/>
                </a:cubicBezTo>
                <a:lnTo>
                  <a:pt x="18000" y="982"/>
                </a:lnTo>
                <a:cubicBezTo>
                  <a:pt x="18993" y="982"/>
                  <a:pt x="19800" y="1422"/>
                  <a:pt x="19800" y="1964"/>
                </a:cubicBezTo>
                <a:cubicBezTo>
                  <a:pt x="19800" y="1964"/>
                  <a:pt x="19800" y="2945"/>
                  <a:pt x="19800" y="2945"/>
                </a:cubicBezTo>
                <a:close/>
                <a:moveTo>
                  <a:pt x="19800" y="17673"/>
                </a:moveTo>
                <a:lnTo>
                  <a:pt x="1800" y="17673"/>
                </a:lnTo>
                <a:lnTo>
                  <a:pt x="1800" y="3927"/>
                </a:lnTo>
                <a:lnTo>
                  <a:pt x="19800" y="3927"/>
                </a:lnTo>
                <a:cubicBezTo>
                  <a:pt x="19800" y="3927"/>
                  <a:pt x="19800" y="17673"/>
                  <a:pt x="19800" y="17673"/>
                </a:cubicBezTo>
                <a:close/>
                <a:moveTo>
                  <a:pt x="19800" y="19636"/>
                </a:moveTo>
                <a:cubicBezTo>
                  <a:pt x="19800" y="20179"/>
                  <a:pt x="18993" y="20618"/>
                  <a:pt x="18000" y="20618"/>
                </a:cubicBezTo>
                <a:lnTo>
                  <a:pt x="3600" y="20618"/>
                </a:lnTo>
                <a:cubicBezTo>
                  <a:pt x="2605" y="20618"/>
                  <a:pt x="1800" y="20179"/>
                  <a:pt x="1800" y="19636"/>
                </a:cubicBezTo>
                <a:lnTo>
                  <a:pt x="1800" y="18655"/>
                </a:lnTo>
                <a:lnTo>
                  <a:pt x="19800" y="18655"/>
                </a:lnTo>
                <a:cubicBezTo>
                  <a:pt x="19800" y="18655"/>
                  <a:pt x="19800" y="19636"/>
                  <a:pt x="19800" y="19636"/>
                </a:cubicBezTo>
                <a:close/>
                <a:moveTo>
                  <a:pt x="18000" y="0"/>
                </a:moveTo>
                <a:lnTo>
                  <a:pt x="3600" y="0"/>
                </a:lnTo>
                <a:cubicBezTo>
                  <a:pt x="1612" y="0"/>
                  <a:pt x="0" y="879"/>
                  <a:pt x="0" y="1964"/>
                </a:cubicBezTo>
                <a:lnTo>
                  <a:pt x="0" y="19636"/>
                </a:lnTo>
                <a:cubicBezTo>
                  <a:pt x="0" y="20721"/>
                  <a:pt x="1612" y="21600"/>
                  <a:pt x="3600" y="21600"/>
                </a:cubicBezTo>
                <a:lnTo>
                  <a:pt x="18000" y="21600"/>
                </a:lnTo>
                <a:cubicBezTo>
                  <a:pt x="19988" y="21600"/>
                  <a:pt x="21600" y="20721"/>
                  <a:pt x="21600" y="19636"/>
                </a:cubicBezTo>
                <a:lnTo>
                  <a:pt x="21600" y="1964"/>
                </a:lnTo>
                <a:cubicBezTo>
                  <a:pt x="21600" y="879"/>
                  <a:pt x="19988" y="0"/>
                  <a:pt x="18000" y="0"/>
                </a:cubicBezTo>
                <a:moveTo>
                  <a:pt x="10800" y="20127"/>
                </a:moveTo>
                <a:cubicBezTo>
                  <a:pt x="11297" y="20127"/>
                  <a:pt x="11700" y="19908"/>
                  <a:pt x="11700" y="19636"/>
                </a:cubicBezTo>
                <a:cubicBezTo>
                  <a:pt x="11700" y="19366"/>
                  <a:pt x="11297" y="19145"/>
                  <a:pt x="10800" y="19145"/>
                </a:cubicBezTo>
                <a:cubicBezTo>
                  <a:pt x="10303" y="19145"/>
                  <a:pt x="9900" y="19366"/>
                  <a:pt x="9900" y="19636"/>
                </a:cubicBezTo>
                <a:cubicBezTo>
                  <a:pt x="9900" y="19908"/>
                  <a:pt x="10303" y="20127"/>
                  <a:pt x="10800" y="20127"/>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solidFill>
                <a:schemeClr val="bg1"/>
              </a:solidFill>
            </a:endParaRPr>
          </a:p>
        </p:txBody>
      </p:sp>
      <p:sp>
        <p:nvSpPr>
          <p:cNvPr id="50" name="Shape 2934"/>
          <p:cNvSpPr/>
          <p:nvPr/>
        </p:nvSpPr>
        <p:spPr>
          <a:xfrm>
            <a:off x="10156719" y="6239202"/>
            <a:ext cx="662170" cy="910482"/>
          </a:xfrm>
          <a:custGeom>
            <a:avLst/>
            <a:gdLst/>
            <a:ahLst/>
            <a:cxnLst>
              <a:cxn ang="0">
                <a:pos x="wd2" y="hd2"/>
              </a:cxn>
              <a:cxn ang="5400000">
                <a:pos x="wd2" y="hd2"/>
              </a:cxn>
              <a:cxn ang="10800000">
                <a:pos x="wd2" y="hd2"/>
              </a:cxn>
              <a:cxn ang="16200000">
                <a:pos x="wd2" y="hd2"/>
              </a:cxn>
            </a:cxnLst>
            <a:rect l="0" t="0" r="r" b="b"/>
            <a:pathLst>
              <a:path w="21600" h="21600" extrusionOk="0">
                <a:moveTo>
                  <a:pt x="10800" y="10800"/>
                </a:moveTo>
                <a:cubicBezTo>
                  <a:pt x="8563" y="10800"/>
                  <a:pt x="6750" y="9481"/>
                  <a:pt x="6750" y="7855"/>
                </a:cubicBezTo>
                <a:cubicBezTo>
                  <a:pt x="6750" y="6228"/>
                  <a:pt x="8563" y="4909"/>
                  <a:pt x="10800" y="4909"/>
                </a:cubicBezTo>
                <a:cubicBezTo>
                  <a:pt x="13037" y="4909"/>
                  <a:pt x="14850" y="6228"/>
                  <a:pt x="14850" y="7855"/>
                </a:cubicBezTo>
                <a:cubicBezTo>
                  <a:pt x="14850" y="9481"/>
                  <a:pt x="13037" y="10800"/>
                  <a:pt x="10800" y="10800"/>
                </a:cubicBezTo>
                <a:moveTo>
                  <a:pt x="10800" y="3927"/>
                </a:moveTo>
                <a:cubicBezTo>
                  <a:pt x="7817" y="3927"/>
                  <a:pt x="5400" y="5686"/>
                  <a:pt x="5400" y="7855"/>
                </a:cubicBezTo>
                <a:cubicBezTo>
                  <a:pt x="5400" y="10023"/>
                  <a:pt x="7817" y="11782"/>
                  <a:pt x="10800" y="11782"/>
                </a:cubicBezTo>
                <a:cubicBezTo>
                  <a:pt x="13783" y="11782"/>
                  <a:pt x="16200" y="10023"/>
                  <a:pt x="16200" y="7855"/>
                </a:cubicBezTo>
                <a:cubicBezTo>
                  <a:pt x="16200" y="5686"/>
                  <a:pt x="13783" y="3927"/>
                  <a:pt x="10800" y="3927"/>
                </a:cubicBezTo>
                <a:moveTo>
                  <a:pt x="10800" y="20127"/>
                </a:moveTo>
                <a:cubicBezTo>
                  <a:pt x="10800" y="20127"/>
                  <a:pt x="1350" y="13745"/>
                  <a:pt x="1350" y="7855"/>
                </a:cubicBezTo>
                <a:cubicBezTo>
                  <a:pt x="1350" y="4059"/>
                  <a:pt x="5581" y="982"/>
                  <a:pt x="10800" y="982"/>
                </a:cubicBezTo>
                <a:cubicBezTo>
                  <a:pt x="16019" y="982"/>
                  <a:pt x="20250" y="4059"/>
                  <a:pt x="20250" y="7855"/>
                </a:cubicBezTo>
                <a:cubicBezTo>
                  <a:pt x="20250" y="13745"/>
                  <a:pt x="10800" y="20127"/>
                  <a:pt x="10800" y="20127"/>
                </a:cubicBezTo>
                <a:moveTo>
                  <a:pt x="10800" y="0"/>
                </a:moveTo>
                <a:cubicBezTo>
                  <a:pt x="4836" y="0"/>
                  <a:pt x="0" y="3517"/>
                  <a:pt x="0" y="7855"/>
                </a:cubicBezTo>
                <a:cubicBezTo>
                  <a:pt x="0" y="14236"/>
                  <a:pt x="10800" y="21600"/>
                  <a:pt x="10800" y="21600"/>
                </a:cubicBezTo>
                <a:cubicBezTo>
                  <a:pt x="10800" y="21600"/>
                  <a:pt x="21600" y="14236"/>
                  <a:pt x="21600" y="7855"/>
                </a:cubicBezTo>
                <a:cubicBezTo>
                  <a:pt x="21600" y="3517"/>
                  <a:pt x="16764" y="0"/>
                  <a:pt x="10800"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solidFill>
                <a:schemeClr val="bg1"/>
              </a:solidFill>
            </a:endParaRPr>
          </a:p>
        </p:txBody>
      </p:sp>
      <p:sp>
        <p:nvSpPr>
          <p:cNvPr id="51" name="Shape 2944"/>
          <p:cNvSpPr/>
          <p:nvPr/>
        </p:nvSpPr>
        <p:spPr>
          <a:xfrm>
            <a:off x="16391641" y="6365995"/>
            <a:ext cx="776556" cy="776554"/>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solidFill>
                <a:schemeClr val="bg1"/>
              </a:solidFill>
            </a:endParaRPr>
          </a:p>
        </p:txBody>
      </p:sp>
      <p:sp>
        <p:nvSpPr>
          <p:cNvPr id="55" name="Rectangle 54"/>
          <p:cNvSpPr>
            <a:spLocks/>
          </p:cNvSpPr>
          <p:nvPr/>
        </p:nvSpPr>
        <p:spPr bwMode="auto">
          <a:xfrm>
            <a:off x="10284898" y="1249129"/>
            <a:ext cx="3866508" cy="9848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US" sz="6400" b="1" dirty="0">
                <a:solidFill>
                  <a:schemeClr val="bg1"/>
                </a:solidFill>
                <a:latin typeface="Lato" charset="0"/>
                <a:ea typeface="Lato" charset="0"/>
                <a:cs typeface="Lato" charset="0"/>
                <a:sym typeface="Bebas Neue" charset="0"/>
              </a:rPr>
              <a:t>Thank You</a:t>
            </a:r>
          </a:p>
        </p:txBody>
      </p:sp>
      <p:sp>
        <p:nvSpPr>
          <p:cNvPr id="57" name="Rectangle 56"/>
          <p:cNvSpPr/>
          <p:nvPr/>
        </p:nvSpPr>
        <p:spPr>
          <a:xfrm>
            <a:off x="11715185" y="2514410"/>
            <a:ext cx="1005840"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Regular" charset="0"/>
            </a:endParaRPr>
          </a:p>
        </p:txBody>
      </p:sp>
      <p:pic>
        <p:nvPicPr>
          <p:cNvPr id="7" name="Picture 6" descr="A picture containing drawing, plate&#10;&#10;Description automatically generated">
            <a:extLst>
              <a:ext uri="{FF2B5EF4-FFF2-40B4-BE49-F238E27FC236}">
                <a16:creationId xmlns:a16="http://schemas.microsoft.com/office/drawing/2014/main" id="{612E89CC-24E8-1D44-99A8-66A9EFDA263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662366" y="11504259"/>
            <a:ext cx="3052918" cy="1631216"/>
          </a:xfrm>
          <a:prstGeom prst="rect">
            <a:avLst/>
          </a:prstGeom>
        </p:spPr>
      </p:pic>
    </p:spTree>
    <p:extLst>
      <p:ext uri="{BB962C8B-B14F-4D97-AF65-F5344CB8AC3E}">
        <p14:creationId xmlns:p14="http://schemas.microsoft.com/office/powerpoint/2010/main" val="5363884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093691AC-A5E0-A54D-84CC-C5A73FE0867D}"/>
              </a:ext>
            </a:extLst>
          </p:cNvPr>
          <p:cNvSpPr/>
          <p:nvPr/>
        </p:nvSpPr>
        <p:spPr>
          <a:xfrm>
            <a:off x="1400783" y="12874005"/>
            <a:ext cx="5661498" cy="58907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749425" y="2880795"/>
            <a:ext cx="17260808" cy="2123658"/>
          </a:xfrm>
          <a:prstGeom prst="rect">
            <a:avLst/>
          </a:prstGeom>
        </p:spPr>
        <p:txBody>
          <a:bodyPr wrap="square">
            <a:spAutoFit/>
          </a:bodyPr>
          <a:lstStyle/>
          <a:p>
            <a:endParaRPr lang="en-US" sz="4800" b="1" dirty="0">
              <a:solidFill>
                <a:schemeClr val="accent4"/>
              </a:solidFill>
              <a:latin typeface="Source Sans Pro" panose="020B0503030403020204" pitchFamily="34" charset="0"/>
              <a:ea typeface="Source Sans Pro" panose="020B0503030403020204" pitchFamily="34" charset="0"/>
            </a:endParaRPr>
          </a:p>
          <a:p>
            <a:pPr marL="571500" indent="-571500">
              <a:buFont typeface="Arial"/>
              <a:buChar char="•"/>
            </a:pPr>
            <a:endParaRPr lang="en-US" sz="4800" b="1" dirty="0">
              <a:solidFill>
                <a:schemeClr val="accent4"/>
              </a:solidFill>
              <a:latin typeface="Source Sans Pro" panose="020B0503030403020204" pitchFamily="34" charset="0"/>
              <a:ea typeface="Source Sans Pro" panose="020B0503030403020204" pitchFamily="34" charset="0"/>
            </a:endParaRPr>
          </a:p>
          <a:p>
            <a:pPr marL="571500" indent="-571500">
              <a:buFont typeface="Arial"/>
              <a:buChar char="•"/>
            </a:pPr>
            <a:endParaRPr lang="en-US" dirty="0">
              <a:solidFill>
                <a:schemeClr val="tx2"/>
              </a:solidFill>
              <a:latin typeface="Source Sans Pro" panose="020B0503030403020204" pitchFamily="34" charset="0"/>
              <a:ea typeface="Source Sans Pro" panose="020B0503030403020204" pitchFamily="34" charset="0"/>
            </a:endParaRPr>
          </a:p>
        </p:txBody>
      </p:sp>
      <p:pic>
        <p:nvPicPr>
          <p:cNvPr id="3" name="Online Media 2" descr="Don't Be A Lawyer - feat. Burl Moseley - &quot;Crazy Ex-Girlfriend&quot;">
            <a:hlinkClick r:id="" action="ppaction://media"/>
            <a:extLst>
              <a:ext uri="{FF2B5EF4-FFF2-40B4-BE49-F238E27FC236}">
                <a16:creationId xmlns:a16="http://schemas.microsoft.com/office/drawing/2014/main" id="{66B1A60D-79BC-294A-5968-0C13CBFA3D76}"/>
              </a:ext>
            </a:extLst>
          </p:cNvPr>
          <p:cNvPicPr>
            <a:picLocks noRot="1" noChangeAspect="1"/>
          </p:cNvPicPr>
          <p:nvPr>
            <a:videoFile r:link="rId1"/>
          </p:nvPr>
        </p:nvPicPr>
        <p:blipFill>
          <a:blip r:embed="rId3"/>
          <a:stretch>
            <a:fillRect/>
          </a:stretch>
        </p:blipFill>
        <p:spPr>
          <a:xfrm>
            <a:off x="0" y="-28686"/>
            <a:ext cx="24326879" cy="13744686"/>
          </a:xfrm>
          <a:prstGeom prst="rect">
            <a:avLst/>
          </a:prstGeom>
        </p:spPr>
      </p:pic>
    </p:spTree>
    <p:extLst>
      <p:ext uri="{BB962C8B-B14F-4D97-AF65-F5344CB8AC3E}">
        <p14:creationId xmlns:p14="http://schemas.microsoft.com/office/powerpoint/2010/main" val="397680584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80"/>
          <p:cNvSpPr>
            <a:spLocks/>
          </p:cNvSpPr>
          <p:nvPr/>
        </p:nvSpPr>
        <p:spPr bwMode="auto">
          <a:xfrm>
            <a:off x="1749425" y="264245"/>
            <a:ext cx="15305873" cy="29546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r>
              <a:rPr lang="en-US" sz="6400" b="1" dirty="0">
                <a:solidFill>
                  <a:schemeClr val="tx2"/>
                </a:solidFill>
                <a:latin typeface="Lato" charset="0"/>
                <a:ea typeface="Lato" charset="0"/>
                <a:cs typeface="Lato" charset="0"/>
                <a:sym typeface="Bebas Neue" charset="0"/>
              </a:rPr>
              <a:t>ABA/ HAZELDEN BETTY FORD STUDY, </a:t>
            </a:r>
          </a:p>
          <a:p>
            <a:r>
              <a:rPr lang="en-US" sz="6400" b="1" dirty="0">
                <a:solidFill>
                  <a:schemeClr val="tx2"/>
                </a:solidFill>
                <a:latin typeface="Lato" charset="0"/>
                <a:ea typeface="Lato" charset="0"/>
                <a:cs typeface="Lato" charset="0"/>
                <a:sym typeface="Bebas Neue" charset="0"/>
              </a:rPr>
              <a:t>PUBLISHED FEBRUARY 2016 </a:t>
            </a:r>
          </a:p>
          <a:p>
            <a:r>
              <a:rPr lang="en-US" sz="6400" b="1" dirty="0">
                <a:solidFill>
                  <a:schemeClr val="tx2"/>
                </a:solidFill>
                <a:latin typeface="Lato" charset="0"/>
                <a:ea typeface="Lato" charset="0"/>
                <a:cs typeface="Lato" charset="0"/>
                <a:sym typeface="Bebas Neue" charset="0"/>
              </a:rPr>
              <a:t>JOURAL OF ADDICTION MEDICINE  </a:t>
            </a:r>
          </a:p>
        </p:txBody>
      </p:sp>
      <p:sp>
        <p:nvSpPr>
          <p:cNvPr id="90" name="Rectangle 89"/>
          <p:cNvSpPr/>
          <p:nvPr/>
        </p:nvSpPr>
        <p:spPr>
          <a:xfrm>
            <a:off x="1951460" y="3437949"/>
            <a:ext cx="1005840"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Regular" charset="0"/>
            </a:endParaRPr>
          </a:p>
        </p:txBody>
      </p:sp>
      <p:sp>
        <p:nvSpPr>
          <p:cNvPr id="27" name="Rectangle 26">
            <a:extLst>
              <a:ext uri="{FF2B5EF4-FFF2-40B4-BE49-F238E27FC236}">
                <a16:creationId xmlns:a16="http://schemas.microsoft.com/office/drawing/2014/main" id="{093691AC-A5E0-A54D-84CC-C5A73FE0867D}"/>
              </a:ext>
            </a:extLst>
          </p:cNvPr>
          <p:cNvSpPr/>
          <p:nvPr/>
        </p:nvSpPr>
        <p:spPr>
          <a:xfrm>
            <a:off x="1400783" y="12874005"/>
            <a:ext cx="5661498" cy="58907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749425" y="4473393"/>
            <a:ext cx="17761354" cy="5078314"/>
          </a:xfrm>
          <a:prstGeom prst="rect">
            <a:avLst/>
          </a:prstGeom>
        </p:spPr>
        <p:txBody>
          <a:bodyPr wrap="square">
            <a:spAutoFit/>
          </a:bodyPr>
          <a:lstStyle/>
          <a:p>
            <a:r>
              <a:rPr lang="en-US" b="1" dirty="0">
                <a:solidFill>
                  <a:schemeClr val="accent4"/>
                </a:solidFill>
                <a:latin typeface="Source Sans Pro" panose="020B0503030403020204" pitchFamily="34" charset="0"/>
                <a:ea typeface="Source Sans Pro" panose="020B0503030403020204" pitchFamily="34" charset="0"/>
              </a:rPr>
              <a:t>DEPRESSION, ANXIETY AND ALCOHOL DEPENDENCY AMONG ATTORNEYS </a:t>
            </a:r>
          </a:p>
          <a:p>
            <a:endParaRPr lang="en-US" b="1" dirty="0">
              <a:solidFill>
                <a:schemeClr val="accent4"/>
              </a:solidFill>
              <a:latin typeface="Source Sans Pro" panose="020B0503030403020204" pitchFamily="34" charset="0"/>
              <a:ea typeface="Source Sans Pro" panose="020B0503030403020204" pitchFamily="34" charset="0"/>
            </a:endParaRPr>
          </a:p>
          <a:p>
            <a:pPr marL="571500" indent="-571500">
              <a:buFont typeface="Arial"/>
              <a:buChar char="•"/>
            </a:pPr>
            <a:r>
              <a:rPr lang="en-US" b="1" dirty="0">
                <a:solidFill>
                  <a:schemeClr val="accent4"/>
                </a:solidFill>
                <a:latin typeface="Source Sans Pro" panose="020B0503030403020204" pitchFamily="34" charset="0"/>
                <a:ea typeface="Source Sans Pro" panose="020B0503030403020204" pitchFamily="34" charset="0"/>
              </a:rPr>
              <a:t>28% of licensed, employed attorneys suffer from depression</a:t>
            </a:r>
          </a:p>
          <a:p>
            <a:pPr marL="571500" indent="-571500">
              <a:buFont typeface="Arial"/>
              <a:buChar char="•"/>
            </a:pPr>
            <a:endParaRPr lang="en-US" b="1" dirty="0">
              <a:solidFill>
                <a:schemeClr val="accent4"/>
              </a:solidFill>
              <a:latin typeface="Source Sans Pro" panose="020B0503030403020204" pitchFamily="34" charset="0"/>
              <a:ea typeface="Source Sans Pro" panose="020B0503030403020204" pitchFamily="34" charset="0"/>
            </a:endParaRPr>
          </a:p>
          <a:p>
            <a:pPr marL="571500" indent="-571500">
              <a:buFont typeface="Arial"/>
              <a:buChar char="•"/>
            </a:pPr>
            <a:r>
              <a:rPr lang="en-US" b="1" dirty="0">
                <a:solidFill>
                  <a:schemeClr val="accent4"/>
                </a:solidFill>
                <a:latin typeface="Source Sans Pro" panose="020B0503030403020204" pitchFamily="34" charset="0"/>
                <a:ea typeface="Source Sans Pro" panose="020B0503030403020204" pitchFamily="34" charset="0"/>
              </a:rPr>
              <a:t>19% have symptoms of anxiety</a:t>
            </a:r>
          </a:p>
          <a:p>
            <a:pPr marL="571500" indent="-571500">
              <a:buFont typeface="Arial"/>
              <a:buChar char="•"/>
            </a:pPr>
            <a:endParaRPr lang="en-US" b="1" dirty="0">
              <a:solidFill>
                <a:schemeClr val="accent4"/>
              </a:solidFill>
              <a:latin typeface="Source Sans Pro" panose="020B0503030403020204" pitchFamily="34" charset="0"/>
              <a:ea typeface="Source Sans Pro" panose="020B0503030403020204" pitchFamily="34" charset="0"/>
            </a:endParaRPr>
          </a:p>
          <a:p>
            <a:pPr marL="571500" indent="-571500">
              <a:buFont typeface="Arial"/>
              <a:buChar char="•"/>
            </a:pPr>
            <a:r>
              <a:rPr lang="en-US" b="1" dirty="0">
                <a:solidFill>
                  <a:schemeClr val="accent4"/>
                </a:solidFill>
                <a:latin typeface="Source Sans Pro" panose="020B0503030403020204" pitchFamily="34" charset="0"/>
                <a:ea typeface="Source Sans Pro" panose="020B0503030403020204" pitchFamily="34" charset="0"/>
              </a:rPr>
              <a:t>21% are problem drinkers (problematic drinking defined as hazardous, possible dependence</a:t>
            </a:r>
          </a:p>
          <a:p>
            <a:pPr marL="571500" indent="-571500">
              <a:buFont typeface="Arial"/>
              <a:buChar char="•"/>
            </a:pPr>
            <a:endParaRPr lang="en-US" dirty="0">
              <a:solidFill>
                <a:schemeClr val="tx2"/>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192438951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80"/>
          <p:cNvSpPr>
            <a:spLocks/>
          </p:cNvSpPr>
          <p:nvPr/>
        </p:nvSpPr>
        <p:spPr bwMode="auto">
          <a:xfrm>
            <a:off x="1859857" y="818242"/>
            <a:ext cx="22184934" cy="18466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nchor="ctr">
            <a:spAutoFit/>
          </a:bodyPr>
          <a:lstStyle/>
          <a:p>
            <a:r>
              <a:rPr lang="en-US" sz="6000" b="1" dirty="0">
                <a:solidFill>
                  <a:schemeClr val="tx2"/>
                </a:solidFill>
                <a:latin typeface="Lato" charset="0"/>
                <a:ea typeface="Lato" charset="0"/>
                <a:cs typeface="Lato" charset="0"/>
                <a:sym typeface="Bebas Neue" charset="0"/>
              </a:rPr>
              <a:t>EFFECTS OF STRESS </a:t>
            </a:r>
          </a:p>
          <a:p>
            <a:r>
              <a:rPr lang="en-US" sz="6000" b="1" dirty="0">
                <a:solidFill>
                  <a:schemeClr val="tx2"/>
                </a:solidFill>
                <a:latin typeface="Lato" charset="0"/>
                <a:ea typeface="Lato" charset="0"/>
                <a:cs typeface="Lato" charset="0"/>
                <a:sym typeface="Bebas Neue" charset="0"/>
              </a:rPr>
              <a:t>(ACCORDING TO THE SMART FOLKS AT THE MAYO CLINIC) </a:t>
            </a:r>
          </a:p>
        </p:txBody>
      </p:sp>
      <p:sp>
        <p:nvSpPr>
          <p:cNvPr id="90" name="Rectangle 89"/>
          <p:cNvSpPr/>
          <p:nvPr/>
        </p:nvSpPr>
        <p:spPr>
          <a:xfrm>
            <a:off x="1749425" y="2819783"/>
            <a:ext cx="1005840"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Regular" charset="0"/>
            </a:endParaRPr>
          </a:p>
        </p:txBody>
      </p:sp>
      <p:sp>
        <p:nvSpPr>
          <p:cNvPr id="27" name="Rectangle 26">
            <a:extLst>
              <a:ext uri="{FF2B5EF4-FFF2-40B4-BE49-F238E27FC236}">
                <a16:creationId xmlns:a16="http://schemas.microsoft.com/office/drawing/2014/main" id="{093691AC-A5E0-A54D-84CC-C5A73FE0867D}"/>
              </a:ext>
            </a:extLst>
          </p:cNvPr>
          <p:cNvSpPr/>
          <p:nvPr/>
        </p:nvSpPr>
        <p:spPr>
          <a:xfrm>
            <a:off x="1400783" y="12874005"/>
            <a:ext cx="5661498" cy="58907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400783" y="3589492"/>
            <a:ext cx="21568871" cy="7294306"/>
          </a:xfrm>
          <a:prstGeom prst="rect">
            <a:avLst/>
          </a:prstGeom>
        </p:spPr>
        <p:txBody>
          <a:bodyPr wrap="square">
            <a:spAutoFit/>
          </a:bodyPr>
          <a:lstStyle/>
          <a:p>
            <a:r>
              <a:rPr lang="en-US" b="1" dirty="0">
                <a:solidFill>
                  <a:schemeClr val="accent4"/>
                </a:solidFill>
                <a:latin typeface="Source Sans Pro" panose="020B0503030403020204" pitchFamily="34" charset="0"/>
                <a:ea typeface="Source Sans Pro" panose="020B0503030403020204" pitchFamily="34" charset="0"/>
              </a:rPr>
              <a:t>Headache 				Anxiety			Overeating or </a:t>
            </a:r>
            <a:r>
              <a:rPr lang="en-US" b="1" dirty="0" err="1">
                <a:solidFill>
                  <a:schemeClr val="accent4"/>
                </a:solidFill>
                <a:latin typeface="Source Sans Pro" panose="020B0503030403020204" pitchFamily="34" charset="0"/>
                <a:ea typeface="Source Sans Pro" panose="020B0503030403020204" pitchFamily="34" charset="0"/>
              </a:rPr>
              <a:t>undereating</a:t>
            </a:r>
            <a:endParaRPr lang="en-US" b="1" dirty="0">
              <a:solidFill>
                <a:schemeClr val="accent4"/>
              </a:solidFill>
              <a:latin typeface="Source Sans Pro" panose="020B0503030403020204" pitchFamily="34" charset="0"/>
              <a:ea typeface="Source Sans Pro" panose="020B0503030403020204" pitchFamily="34" charset="0"/>
            </a:endParaRPr>
          </a:p>
          <a:p>
            <a:endParaRPr lang="en-US" b="1" dirty="0">
              <a:solidFill>
                <a:schemeClr val="accent4"/>
              </a:solidFill>
              <a:latin typeface="Source Sans Pro" panose="020B0503030403020204" pitchFamily="34" charset="0"/>
              <a:ea typeface="Source Sans Pro" panose="020B0503030403020204" pitchFamily="34" charset="0"/>
            </a:endParaRPr>
          </a:p>
          <a:p>
            <a:r>
              <a:rPr lang="en-US" b="1" dirty="0">
                <a:solidFill>
                  <a:schemeClr val="accent4"/>
                </a:solidFill>
                <a:latin typeface="Source Sans Pro" panose="020B0503030403020204" pitchFamily="34" charset="0"/>
                <a:ea typeface="Source Sans Pro" panose="020B0503030403020204" pitchFamily="34" charset="0"/>
              </a:rPr>
              <a:t>Muscle tension or pain			Restlessness		Angry outbursts</a:t>
            </a:r>
          </a:p>
          <a:p>
            <a:endParaRPr lang="en-US" b="1" dirty="0">
              <a:solidFill>
                <a:schemeClr val="accent4"/>
              </a:solidFill>
              <a:latin typeface="Source Sans Pro" panose="020B0503030403020204" pitchFamily="34" charset="0"/>
              <a:ea typeface="Source Sans Pro" panose="020B0503030403020204" pitchFamily="34" charset="0"/>
            </a:endParaRPr>
          </a:p>
          <a:p>
            <a:r>
              <a:rPr lang="en-US" b="1" dirty="0">
                <a:solidFill>
                  <a:schemeClr val="accent4"/>
                </a:solidFill>
                <a:latin typeface="Source Sans Pro" panose="020B0503030403020204" pitchFamily="34" charset="0"/>
                <a:ea typeface="Source Sans Pro" panose="020B0503030403020204" pitchFamily="34" charset="0"/>
              </a:rPr>
              <a:t>Fatigue					Feeling overwhelmed	Tobacco use</a:t>
            </a:r>
          </a:p>
          <a:p>
            <a:endParaRPr lang="en-US" b="1" dirty="0">
              <a:solidFill>
                <a:schemeClr val="accent4"/>
              </a:solidFill>
              <a:latin typeface="Source Sans Pro" panose="020B0503030403020204" pitchFamily="34" charset="0"/>
              <a:ea typeface="Source Sans Pro" panose="020B0503030403020204" pitchFamily="34" charset="0"/>
            </a:endParaRPr>
          </a:p>
          <a:p>
            <a:r>
              <a:rPr lang="en-US" b="1" dirty="0">
                <a:solidFill>
                  <a:schemeClr val="accent4"/>
                </a:solidFill>
                <a:latin typeface="Source Sans Pro" panose="020B0503030403020204" pitchFamily="34" charset="0"/>
                <a:ea typeface="Source Sans Pro" panose="020B0503030403020204" pitchFamily="34" charset="0"/>
              </a:rPr>
              <a:t>Change in sex drive			Irritability or anger	Social withdrawal </a:t>
            </a:r>
          </a:p>
          <a:p>
            <a:endParaRPr lang="en-US" b="1" dirty="0">
              <a:solidFill>
                <a:schemeClr val="accent4"/>
              </a:solidFill>
              <a:latin typeface="Source Sans Pro" panose="020B0503030403020204" pitchFamily="34" charset="0"/>
              <a:ea typeface="Source Sans Pro" panose="020B0503030403020204" pitchFamily="34" charset="0"/>
            </a:endParaRPr>
          </a:p>
          <a:p>
            <a:r>
              <a:rPr lang="en-US" b="1" dirty="0">
                <a:solidFill>
                  <a:schemeClr val="accent4"/>
                </a:solidFill>
                <a:latin typeface="Source Sans Pro" panose="020B0503030403020204" pitchFamily="34" charset="0"/>
                <a:ea typeface="Source Sans Pro" panose="020B0503030403020204" pitchFamily="34" charset="0"/>
              </a:rPr>
              <a:t>Stomach upset				Sadness or depression	Exercising less often</a:t>
            </a:r>
          </a:p>
          <a:p>
            <a:endParaRPr lang="en-US" b="1" dirty="0">
              <a:solidFill>
                <a:schemeClr val="accent4"/>
              </a:solidFill>
              <a:latin typeface="Source Sans Pro" panose="020B0503030403020204" pitchFamily="34" charset="0"/>
              <a:ea typeface="Source Sans Pro" panose="020B0503030403020204" pitchFamily="34" charset="0"/>
            </a:endParaRPr>
          </a:p>
          <a:p>
            <a:r>
              <a:rPr lang="en-US" b="1" dirty="0">
                <a:solidFill>
                  <a:schemeClr val="accent4"/>
                </a:solidFill>
                <a:latin typeface="Source Sans Pro" panose="020B0503030403020204" pitchFamily="34" charset="0"/>
                <a:ea typeface="Source Sans Pro" panose="020B0503030403020204" pitchFamily="34" charset="0"/>
              </a:rPr>
              <a:t>Sleep problems</a:t>
            </a:r>
          </a:p>
          <a:p>
            <a:pPr marL="571500" indent="-571500">
              <a:buFont typeface="Arial"/>
              <a:buChar char="•"/>
            </a:pPr>
            <a:endParaRPr lang="en-US" b="1" dirty="0">
              <a:solidFill>
                <a:schemeClr val="accent4"/>
              </a:solidFill>
              <a:latin typeface="Source Sans Pro" panose="020B0503030403020204" pitchFamily="34" charset="0"/>
              <a:ea typeface="Source Sans Pro" panose="020B0503030403020204" pitchFamily="34" charset="0"/>
            </a:endParaRPr>
          </a:p>
          <a:p>
            <a:endParaRPr lang="en-US" b="1" dirty="0">
              <a:solidFill>
                <a:schemeClr val="accent4"/>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70863458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chemeClr val="accent4"/>
              </a:solidFill>
              <a:latin typeface="Lato" charset="0"/>
              <a:ea typeface="Lato" charset="0"/>
              <a:cs typeface="Lato" charset="0"/>
            </a:endParaRPr>
          </a:p>
        </p:txBody>
      </p:sp>
      <p:sp>
        <p:nvSpPr>
          <p:cNvPr id="32" name="Rectangle 31"/>
          <p:cNvSpPr>
            <a:spLocks/>
          </p:cNvSpPr>
          <p:nvPr/>
        </p:nvSpPr>
        <p:spPr bwMode="auto">
          <a:xfrm>
            <a:off x="230897" y="2803367"/>
            <a:ext cx="8713465" cy="44319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square" lIns="0" tIns="0" rIns="0" bIns="0" anchor="ctr">
            <a:spAutoFit/>
          </a:bodyPr>
          <a:lstStyle/>
          <a:p>
            <a:r>
              <a:rPr lang="en-US" sz="9600" b="1" dirty="0">
                <a:solidFill>
                  <a:schemeClr val="bg1"/>
                </a:solidFill>
                <a:latin typeface="Source Sans Pro" panose="020B0503030403020204" pitchFamily="34" charset="0"/>
                <a:ea typeface="Source Sans Pro" panose="020B0503030403020204" pitchFamily="34" charset="0"/>
              </a:rPr>
              <a:t>Why don’t lawyers seek help?</a:t>
            </a:r>
          </a:p>
        </p:txBody>
      </p:sp>
      <p:sp>
        <p:nvSpPr>
          <p:cNvPr id="34" name="Subtitle 2"/>
          <p:cNvSpPr txBox="1">
            <a:spLocks/>
          </p:cNvSpPr>
          <p:nvPr/>
        </p:nvSpPr>
        <p:spPr>
          <a:xfrm>
            <a:off x="9715789" y="2711030"/>
            <a:ext cx="12355647" cy="681661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571500" indent="-571500" algn="l">
              <a:buFont typeface="Arial" panose="020B0604020202020204" pitchFamily="34" charset="0"/>
              <a:buChar char="•"/>
            </a:pPr>
            <a:r>
              <a:rPr lang="en-US" sz="4000" b="1" dirty="0">
                <a:solidFill>
                  <a:schemeClr val="accent4"/>
                </a:solidFill>
                <a:latin typeface="Source Sans Pro" panose="020B0503030403020204" pitchFamily="34" charset="0"/>
                <a:ea typeface="Source Sans Pro" panose="020B0503030403020204" pitchFamily="34" charset="0"/>
              </a:rPr>
              <a:t>Stigma</a:t>
            </a:r>
          </a:p>
          <a:p>
            <a:pPr marL="571500" indent="-571500" algn="l">
              <a:buFont typeface="Arial" panose="020B0604020202020204" pitchFamily="34" charset="0"/>
              <a:buChar char="•"/>
            </a:pPr>
            <a:r>
              <a:rPr lang="en-US" sz="4000" b="1" dirty="0">
                <a:solidFill>
                  <a:schemeClr val="accent4"/>
                </a:solidFill>
                <a:latin typeface="Source Sans Pro" panose="020B0503030403020204" pitchFamily="34" charset="0"/>
                <a:ea typeface="Source Sans Pro" panose="020B0503030403020204" pitchFamily="34" charset="0"/>
              </a:rPr>
              <a:t>Fear of judgment</a:t>
            </a:r>
          </a:p>
          <a:p>
            <a:pPr marL="571500" indent="-571500" algn="l">
              <a:buFont typeface="Arial" panose="020B0604020202020204" pitchFamily="34" charset="0"/>
              <a:buChar char="•"/>
            </a:pPr>
            <a:r>
              <a:rPr lang="en-US" sz="4000" b="1" dirty="0">
                <a:solidFill>
                  <a:schemeClr val="accent4"/>
                </a:solidFill>
                <a:latin typeface="Source Sans Pro" panose="020B0503030403020204" pitchFamily="34" charset="0"/>
                <a:ea typeface="Source Sans Pro" panose="020B0503030403020204" pitchFamily="34" charset="0"/>
              </a:rPr>
              <a:t>Fear of damage to professional reputation</a:t>
            </a:r>
          </a:p>
          <a:p>
            <a:pPr marL="571500" indent="-571500" algn="l">
              <a:buFont typeface="Arial" panose="020B0604020202020204" pitchFamily="34" charset="0"/>
              <a:buChar char="•"/>
            </a:pPr>
            <a:r>
              <a:rPr lang="en-US" sz="4000" b="1" dirty="0">
                <a:solidFill>
                  <a:schemeClr val="accent4"/>
                </a:solidFill>
                <a:latin typeface="Source Sans Pro" panose="020B0503030403020204" pitchFamily="34" charset="0"/>
                <a:ea typeface="Source Sans Pro" panose="020B0503030403020204" pitchFamily="34" charset="0"/>
              </a:rPr>
              <a:t>Privacy concerns</a:t>
            </a:r>
          </a:p>
          <a:p>
            <a:pPr marL="571500" indent="-571500" algn="l">
              <a:buFont typeface="Arial" panose="020B0604020202020204" pitchFamily="34" charset="0"/>
              <a:buChar char="•"/>
            </a:pPr>
            <a:r>
              <a:rPr lang="en-US" sz="4000" b="1" dirty="0">
                <a:solidFill>
                  <a:schemeClr val="accent4"/>
                </a:solidFill>
                <a:latin typeface="Source Sans Pro" panose="020B0503030403020204" pitchFamily="34" charset="0"/>
                <a:ea typeface="Source Sans Pro" panose="020B0503030403020204" pitchFamily="34" charset="0"/>
              </a:rPr>
              <a:t>Belief that they can/should be able to solve the problem themselves </a:t>
            </a:r>
          </a:p>
          <a:p>
            <a:pPr marL="571500" indent="-571500" algn="l">
              <a:buFont typeface="Arial" panose="020B0604020202020204" pitchFamily="34" charset="0"/>
              <a:buChar char="•"/>
            </a:pPr>
            <a:r>
              <a:rPr lang="en-US" sz="4000" b="1" dirty="0">
                <a:solidFill>
                  <a:schemeClr val="accent4"/>
                </a:solidFill>
                <a:latin typeface="Source Sans Pro" panose="020B0503030403020204" pitchFamily="34" charset="0"/>
                <a:ea typeface="Source Sans Pro" panose="020B0503030403020204" pitchFamily="34" charset="0"/>
              </a:rPr>
              <a:t>Denial </a:t>
            </a:r>
          </a:p>
          <a:p>
            <a:pPr marL="571500" indent="-571500" algn="l">
              <a:buFont typeface="Arial" panose="020B0604020202020204" pitchFamily="34" charset="0"/>
              <a:buChar char="•"/>
            </a:pPr>
            <a:endParaRPr lang="en-US" sz="4000" dirty="0">
              <a:latin typeface="Source Sans Pro" panose="020B0503030403020204" pitchFamily="34" charset="0"/>
              <a:ea typeface="Source Sans Pro" panose="020B0503030403020204" pitchFamily="34" charset="0"/>
            </a:endParaRP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2925648000"/>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chemeClr val="accent4"/>
              </a:solidFill>
              <a:latin typeface="Lato" charset="0"/>
              <a:ea typeface="Lato" charset="0"/>
              <a:cs typeface="Lato" charset="0"/>
            </a:endParaRPr>
          </a:p>
        </p:txBody>
      </p:sp>
      <p:sp>
        <p:nvSpPr>
          <p:cNvPr id="32" name="Rectangle 31"/>
          <p:cNvSpPr>
            <a:spLocks/>
          </p:cNvSpPr>
          <p:nvPr/>
        </p:nvSpPr>
        <p:spPr bwMode="auto">
          <a:xfrm>
            <a:off x="230897" y="1326039"/>
            <a:ext cx="8713465" cy="7386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r>
              <a:rPr lang="en-US" sz="9600" b="1" dirty="0">
                <a:solidFill>
                  <a:schemeClr val="bg1"/>
                </a:solidFill>
                <a:latin typeface="Source Sans Pro" panose="020B0503030403020204" pitchFamily="34" charset="0"/>
                <a:ea typeface="Source Sans Pro" panose="020B0503030403020204" pitchFamily="34" charset="0"/>
              </a:rPr>
              <a:t>What does this have to do with professional responsibility or ethics?</a:t>
            </a:r>
          </a:p>
        </p:txBody>
      </p:sp>
      <p:sp>
        <p:nvSpPr>
          <p:cNvPr id="34" name="Subtitle 2"/>
          <p:cNvSpPr txBox="1">
            <a:spLocks/>
          </p:cNvSpPr>
          <p:nvPr/>
        </p:nvSpPr>
        <p:spPr>
          <a:xfrm>
            <a:off x="9715789" y="2711030"/>
            <a:ext cx="12355647" cy="164596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000" b="1" dirty="0">
                <a:solidFill>
                  <a:schemeClr val="accent4"/>
                </a:solidFill>
                <a:latin typeface="Source Sans Pro" panose="020B0503030403020204" pitchFamily="34" charset="0"/>
                <a:ea typeface="Source Sans Pro" panose="020B0503030403020204" pitchFamily="34" charset="0"/>
              </a:rPr>
              <a:t>There is a significant correlation with these struggles and ethical violations.  </a:t>
            </a:r>
            <a:endParaRPr lang="en-US" sz="4000" dirty="0">
              <a:latin typeface="Source Sans Pro" panose="020B0503030403020204" pitchFamily="34" charset="0"/>
              <a:ea typeface="Source Sans Pro" panose="020B0503030403020204" pitchFamily="34" charset="0"/>
            </a:endParaRP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389496586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rgbClr val="FFFFFF"/>
              </a:solidFill>
              <a:latin typeface="Lato" charset="0"/>
              <a:ea typeface="Lato" charset="0"/>
              <a:cs typeface="Lato" charset="0"/>
            </a:endParaRPr>
          </a:p>
        </p:txBody>
      </p:sp>
      <p:sp>
        <p:nvSpPr>
          <p:cNvPr id="32" name="Rectangle 31"/>
          <p:cNvSpPr>
            <a:spLocks/>
          </p:cNvSpPr>
          <p:nvPr/>
        </p:nvSpPr>
        <p:spPr bwMode="auto">
          <a:xfrm>
            <a:off x="288621" y="4161635"/>
            <a:ext cx="8474305" cy="2462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r>
              <a:rPr lang="en-US" sz="8000" b="1" dirty="0">
                <a:solidFill>
                  <a:schemeClr val="bg1"/>
                </a:solidFill>
                <a:latin typeface="Source Sans Pro" panose="020B0503030403020204" pitchFamily="34" charset="0"/>
                <a:ea typeface="Source Sans Pro" panose="020B0503030403020204" pitchFamily="34" charset="0"/>
              </a:rPr>
              <a:t>RPC 1.1</a:t>
            </a:r>
          </a:p>
          <a:p>
            <a:r>
              <a:rPr lang="en-US" sz="8000" b="1" dirty="0">
                <a:solidFill>
                  <a:schemeClr val="bg1"/>
                </a:solidFill>
                <a:latin typeface="Source Sans Pro" panose="020B0503030403020204" pitchFamily="34" charset="0"/>
                <a:ea typeface="Source Sans Pro" panose="020B0503030403020204" pitchFamily="34" charset="0"/>
              </a:rPr>
              <a:t>COMPETENCE</a:t>
            </a:r>
          </a:p>
        </p:txBody>
      </p:sp>
      <p:sp>
        <p:nvSpPr>
          <p:cNvPr id="34" name="Subtitle 2"/>
          <p:cNvSpPr txBox="1">
            <a:spLocks/>
          </p:cNvSpPr>
          <p:nvPr/>
        </p:nvSpPr>
        <p:spPr>
          <a:xfrm>
            <a:off x="9715789" y="3749057"/>
            <a:ext cx="12355647" cy="389241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000" b="1" dirty="0">
                <a:solidFill>
                  <a:schemeClr val="accent4"/>
                </a:solidFill>
                <a:latin typeface="Source Sans Pro" panose="020B0503030403020204" pitchFamily="34" charset="0"/>
                <a:ea typeface="Source Sans Pro" panose="020B0503030403020204" pitchFamily="34" charset="0"/>
              </a:rPr>
              <a:t>A lawyer shall provide competent representation to a client.  Competent representation requires the legal knowledge, skill, thoroughness and preparation reasonably necessary for the representation.  </a:t>
            </a:r>
            <a:endParaRPr lang="en-US" sz="4000" dirty="0">
              <a:solidFill>
                <a:schemeClr val="tx2"/>
              </a:solidFill>
              <a:latin typeface="Source Sans Pro" panose="020B0503030403020204" pitchFamily="34" charset="0"/>
              <a:ea typeface="Source Sans Pro" panose="020B0503030403020204" pitchFamily="34" charset="0"/>
            </a:endParaRP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148816306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chemeClr val="accent4"/>
              </a:solidFill>
              <a:latin typeface="Lato" charset="0"/>
              <a:ea typeface="Lato" charset="0"/>
              <a:cs typeface="Lato" charset="0"/>
            </a:endParaRPr>
          </a:p>
        </p:txBody>
      </p:sp>
      <p:sp>
        <p:nvSpPr>
          <p:cNvPr id="32" name="Rectangle 31"/>
          <p:cNvSpPr>
            <a:spLocks/>
          </p:cNvSpPr>
          <p:nvPr/>
        </p:nvSpPr>
        <p:spPr bwMode="auto">
          <a:xfrm>
            <a:off x="230897" y="3542027"/>
            <a:ext cx="8713465" cy="29546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r>
              <a:rPr lang="en-US" sz="9600" b="1" dirty="0">
                <a:solidFill>
                  <a:schemeClr val="bg1"/>
                </a:solidFill>
                <a:latin typeface="Source Sans Pro" panose="020B0503030403020204" pitchFamily="34" charset="0"/>
                <a:ea typeface="Source Sans Pro" panose="020B0503030403020204" pitchFamily="34" charset="0"/>
              </a:rPr>
              <a:t>RPC 1.3</a:t>
            </a:r>
          </a:p>
          <a:p>
            <a:r>
              <a:rPr lang="en-US" sz="9600" b="1" dirty="0">
                <a:solidFill>
                  <a:schemeClr val="bg1"/>
                </a:solidFill>
                <a:latin typeface="Source Sans Pro" panose="020B0503030403020204" pitchFamily="34" charset="0"/>
                <a:ea typeface="Source Sans Pro" panose="020B0503030403020204" pitchFamily="34" charset="0"/>
              </a:rPr>
              <a:t>DILIGENCE</a:t>
            </a:r>
          </a:p>
        </p:txBody>
      </p:sp>
      <p:sp>
        <p:nvSpPr>
          <p:cNvPr id="34" name="Subtitle 2"/>
          <p:cNvSpPr txBox="1">
            <a:spLocks/>
          </p:cNvSpPr>
          <p:nvPr/>
        </p:nvSpPr>
        <p:spPr>
          <a:xfrm>
            <a:off x="9715789" y="2711030"/>
            <a:ext cx="12355647" cy="167642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000" b="1" dirty="0">
                <a:solidFill>
                  <a:schemeClr val="accent4"/>
                </a:solidFill>
                <a:latin typeface="Source Sans Pro" panose="020B0503030403020204" pitchFamily="34" charset="0"/>
                <a:ea typeface="Source Sans Pro" panose="020B0503030403020204" pitchFamily="34" charset="0"/>
              </a:rPr>
              <a:t>A lawyer shall act with reasonable diligence and promptness in representing a client.  </a:t>
            </a:r>
            <a:endParaRPr lang="en-US" sz="4000" dirty="0">
              <a:latin typeface="Source Sans Pro" panose="020B0503030403020204" pitchFamily="34" charset="0"/>
              <a:ea typeface="Source Sans Pro" panose="020B0503030403020204" pitchFamily="34" charset="0"/>
            </a:endParaRP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317548452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8944362" cy="13716000"/>
          </a:xfrm>
          <a:prstGeom prst="rect">
            <a:avLst/>
          </a:prstGeom>
          <a:solidFill>
            <a:srgbClr val="1D447C"/>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6383" tIns="96383" rIns="96383" bIns="96383" numCol="1" spcCol="2539" anchor="ctr" anchorCtr="0">
            <a:noAutofit/>
          </a:bodyPr>
          <a:lstStyle/>
          <a:p>
            <a:pPr defTabSz="1896107">
              <a:lnSpc>
                <a:spcPct val="90000"/>
              </a:lnSpc>
              <a:spcBef>
                <a:spcPct val="0"/>
              </a:spcBef>
              <a:spcAft>
                <a:spcPct val="35000"/>
              </a:spcAft>
            </a:pPr>
            <a:endParaRPr lang="en-US" sz="3200" dirty="0">
              <a:solidFill>
                <a:schemeClr val="accent4"/>
              </a:solidFill>
              <a:latin typeface="Lato" charset="0"/>
              <a:ea typeface="Lato" charset="0"/>
              <a:cs typeface="Lato" charset="0"/>
            </a:endParaRPr>
          </a:p>
        </p:txBody>
      </p:sp>
      <p:sp>
        <p:nvSpPr>
          <p:cNvPr id="32" name="Rectangle 31"/>
          <p:cNvSpPr>
            <a:spLocks/>
          </p:cNvSpPr>
          <p:nvPr/>
        </p:nvSpPr>
        <p:spPr bwMode="auto">
          <a:xfrm>
            <a:off x="202035" y="3911358"/>
            <a:ext cx="8567946" cy="22159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r>
              <a:rPr lang="en-US" sz="7200" b="1" dirty="0">
                <a:solidFill>
                  <a:schemeClr val="bg1"/>
                </a:solidFill>
                <a:latin typeface="Source Sans Pro" panose="020B0503030403020204" pitchFamily="34" charset="0"/>
                <a:ea typeface="Source Sans Pro" panose="020B0503030403020204" pitchFamily="34" charset="0"/>
              </a:rPr>
              <a:t>RPC 1.4</a:t>
            </a:r>
          </a:p>
          <a:p>
            <a:r>
              <a:rPr lang="en-US" sz="7200" b="1" dirty="0">
                <a:solidFill>
                  <a:schemeClr val="bg1"/>
                </a:solidFill>
                <a:latin typeface="Source Sans Pro" panose="020B0503030403020204" pitchFamily="34" charset="0"/>
                <a:ea typeface="Source Sans Pro" panose="020B0503030403020204" pitchFamily="34" charset="0"/>
              </a:rPr>
              <a:t>COMMUNICATION</a:t>
            </a:r>
          </a:p>
        </p:txBody>
      </p:sp>
      <p:sp>
        <p:nvSpPr>
          <p:cNvPr id="34" name="Subtitle 2"/>
          <p:cNvSpPr txBox="1">
            <a:spLocks/>
          </p:cNvSpPr>
          <p:nvPr/>
        </p:nvSpPr>
        <p:spPr>
          <a:xfrm>
            <a:off x="9715789" y="2711030"/>
            <a:ext cx="13281245" cy="103885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914400" indent="-914400" algn="l">
              <a:buAutoNum type="alphaLcParenBoth"/>
            </a:pPr>
            <a:r>
              <a:rPr lang="en-US" sz="4800" b="1" dirty="0">
                <a:solidFill>
                  <a:schemeClr val="accent4"/>
                </a:solidFill>
                <a:latin typeface="Source Sans Pro" panose="020B0503030403020204" pitchFamily="34" charset="0"/>
                <a:ea typeface="Source Sans Pro" panose="020B0503030403020204" pitchFamily="34" charset="0"/>
              </a:rPr>
              <a:t>A lawyer shall:</a:t>
            </a:r>
          </a:p>
          <a:p>
            <a:pPr algn="l"/>
            <a:r>
              <a:rPr lang="en-US" sz="4800" b="1" dirty="0">
                <a:solidFill>
                  <a:schemeClr val="accent4"/>
                </a:solidFill>
                <a:latin typeface="Source Sans Pro" panose="020B0503030403020204" pitchFamily="34" charset="0"/>
                <a:ea typeface="Source Sans Pro" panose="020B0503030403020204" pitchFamily="34" charset="0"/>
              </a:rPr>
              <a:t>	(1) promptly inform the client of any decision of circumstance with respect to which the client’s informed consent, as defined in Rule 1.0A(e), is required by these Rules;</a:t>
            </a:r>
          </a:p>
          <a:p>
            <a:pPr algn="l"/>
            <a:r>
              <a:rPr lang="en-US" sz="4800" b="1" dirty="0">
                <a:solidFill>
                  <a:schemeClr val="accent4"/>
                </a:solidFill>
                <a:latin typeface="Source Sans Pro" panose="020B0503030403020204" pitchFamily="34" charset="0"/>
                <a:ea typeface="Source Sans Pro" panose="020B0503030403020204" pitchFamily="34" charset="0"/>
              </a:rPr>
              <a:t>	(2) reasonably consult with the client about the means by which the </a:t>
            </a:r>
            <a:r>
              <a:rPr lang="en-US" sz="4800" b="1" dirty="0" err="1">
                <a:solidFill>
                  <a:schemeClr val="accent4"/>
                </a:solidFill>
                <a:latin typeface="Source Sans Pro" panose="020B0503030403020204" pitchFamily="34" charset="0"/>
                <a:ea typeface="Source Sans Pro" panose="020B0503030403020204" pitchFamily="34" charset="0"/>
              </a:rPr>
              <a:t>clinet’s</a:t>
            </a:r>
            <a:r>
              <a:rPr lang="en-US" sz="4800" b="1" dirty="0">
                <a:solidFill>
                  <a:schemeClr val="accent4"/>
                </a:solidFill>
                <a:latin typeface="Source Sans Pro" panose="020B0503030403020204" pitchFamily="34" charset="0"/>
                <a:ea typeface="Source Sans Pro" panose="020B0503030403020204" pitchFamily="34" charset="0"/>
              </a:rPr>
              <a:t> objectives are to be accomplished;</a:t>
            </a:r>
          </a:p>
          <a:p>
            <a:pPr algn="l"/>
            <a:r>
              <a:rPr lang="en-US" sz="4800" b="1" dirty="0">
                <a:solidFill>
                  <a:schemeClr val="accent4"/>
                </a:solidFill>
                <a:latin typeface="Source Sans Pro" panose="020B0503030403020204" pitchFamily="34" charset="0"/>
                <a:ea typeface="Source Sans Pro" panose="020B0503030403020204" pitchFamily="34" charset="0"/>
              </a:rPr>
              <a:t>	(3) keep the client reasonably informed about the status of the matter; and  </a:t>
            </a:r>
            <a:endParaRPr lang="en-US" sz="4800" b="1" dirty="0">
              <a:solidFill>
                <a:srgbClr val="041B31"/>
              </a:solidFill>
              <a:latin typeface="Source Sans Pro" panose="020B0503030403020204" pitchFamily="34" charset="0"/>
              <a:ea typeface="Source Sans Pro" panose="020B0503030403020204" pitchFamily="34" charset="0"/>
            </a:endParaRPr>
          </a:p>
        </p:txBody>
      </p:sp>
      <p:pic>
        <p:nvPicPr>
          <p:cNvPr id="5" name="Picture 4" descr="A picture containing food, drawing, plate&#10;&#10;Description automatically generated">
            <a:extLst>
              <a:ext uri="{FF2B5EF4-FFF2-40B4-BE49-F238E27FC236}">
                <a16:creationId xmlns:a16="http://schemas.microsoft.com/office/drawing/2014/main" id="{EEE90613-E908-1840-827F-D066C6429C8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71436" y="12603765"/>
            <a:ext cx="1453583" cy="776669"/>
          </a:xfrm>
          <a:prstGeom prst="rect">
            <a:avLst/>
          </a:prstGeom>
        </p:spPr>
      </p:pic>
    </p:spTree>
    <p:extLst>
      <p:ext uri="{BB962C8B-B14F-4D97-AF65-F5344CB8AC3E}">
        <p14:creationId xmlns:p14="http://schemas.microsoft.com/office/powerpoint/2010/main" val="26097579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Office Theme">
  <a:themeElements>
    <a:clrScheme name="Business Proposal Light">
      <a:dk1>
        <a:srgbClr val="999999"/>
      </a:dk1>
      <a:lt1>
        <a:srgbClr val="FFFFFF"/>
      </a:lt1>
      <a:dk2>
        <a:srgbClr val="494949"/>
      </a:dk2>
      <a:lt2>
        <a:srgbClr val="FFFFFF"/>
      </a:lt2>
      <a:accent1>
        <a:srgbClr val="0178B6"/>
      </a:accent1>
      <a:accent2>
        <a:srgbClr val="009EEB"/>
      </a:accent2>
      <a:accent3>
        <a:srgbClr val="424F5A"/>
      </a:accent3>
      <a:accent4>
        <a:srgbClr val="0178B6"/>
      </a:accent4>
      <a:accent5>
        <a:srgbClr val="C1CEDA"/>
      </a:accent5>
      <a:accent6>
        <a:srgbClr val="009EEB"/>
      </a:accent6>
      <a:hlink>
        <a:srgbClr val="F33B48"/>
      </a:hlink>
      <a:folHlink>
        <a:srgbClr val="FFC00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34202</TotalTime>
  <Words>852</Words>
  <Application>Microsoft Office PowerPoint</Application>
  <PresentationFormat>Custom</PresentationFormat>
  <Paragraphs>122</Paragraphs>
  <Slides>19</Slides>
  <Notes>0</Notes>
  <HiddenSlides>0</HiddenSlides>
  <MMClips>2</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Gill Sans</vt:lpstr>
      <vt:lpstr>Lato</vt:lpstr>
      <vt:lpstr>Lato Light</vt:lpstr>
      <vt:lpstr>Lato Regular</vt:lpstr>
      <vt:lpstr>Source Sans Pro</vt:lpstr>
      <vt:lpstr>Source Sans Pro Light</vt:lpstr>
      <vt:lpstr>Source Sans Pro Regular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Presentations</dc:title>
  <dc:subject/>
  <dc:creator>Rocketo Graphics</dc:creator>
  <cp:keywords/>
  <dc:description/>
  <cp:lastModifiedBy>Tiffany Gorton</cp:lastModifiedBy>
  <cp:revision>6248</cp:revision>
  <dcterms:created xsi:type="dcterms:W3CDTF">2014-11-12T21:47:38Z</dcterms:created>
  <dcterms:modified xsi:type="dcterms:W3CDTF">2022-06-02T21:58:03Z</dcterms:modified>
  <cp:category/>
</cp:coreProperties>
</file>