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3050D-6E34-4AAC-A3E6-8D2CFD297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B1A47-EC71-495E-BBBA-72F9F0746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41358-64AC-44EB-911D-F7274AAF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48351-C72C-427F-B9D4-3C043D4BF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A951D-1004-424E-8459-DDA051F7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5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AE6EF-988A-4C85-B561-3555DBB4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3775C-4025-4C22-9292-B9766ADA9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52159-9386-420D-9B4E-79B6A1EC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7991-304D-4D44-9C0B-FFC580AFB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A6B67-A3F6-4BB3-BDD6-5A09336E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97398E-1BB6-4DE6-8C62-4A43C940D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C026E-291A-48F0-B9CF-40D535B27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20351-8519-4F13-970D-AC3F9D1F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E9E29-E1E1-4A7D-B19A-4D3A5B20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AF0C3-E7EC-46CA-A8F5-942E629F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3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77415-82D2-47E6-9665-5F97A488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5880-01A7-4208-9AFA-FF6BE778C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9BCA-EAB0-4C49-BCB5-882F32B6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88054-82D7-4D5A-B9DC-5E59B28D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FFCA2-1868-4A8F-AAEA-89827C2E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A87C0-E7F7-4982-9DFA-174622F5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659F8-1819-4029-9302-80133694C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AC60C-710B-4008-8844-87CE5F59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945A6-D631-4032-9B7F-85A5C5DE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D29A8-2F5A-4CD5-8E8D-5D862562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3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92E80-5328-4E10-AA9D-C92B848D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55AD7-CCD0-4EB4-977C-8E68EB918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D9FFC-9E84-420B-918F-93FDC35D8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8783BD-1344-4233-B7BB-02623810C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7D66E-1E35-41DF-9CCD-8D9CE1B4B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670DE-31FC-46B9-95A1-CE09C6C4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7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BFAB4-A8DE-4133-9920-B0C1BBDF6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9FBB6-137B-45CB-926F-7477452C9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AB64E-D5BD-48AA-A4A1-209330311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AD478C-8A08-4636-AE77-F6D524957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F6F0C1-489F-437E-8B4B-C1B3BFE3C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71256C-91F1-4638-93C2-28632FA87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840E-AD1C-4945-894F-FDF43153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72DD42-C2ED-47ED-BEC1-4EB201C9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4E78A-4651-41C8-8EC4-864F8FE4A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28A656-D52A-4468-A722-19547254F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8DC94D-9F34-4E47-B01B-3970DA17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BFA46-6AEC-49EC-8607-D8DFAB72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FA843-212C-4782-BDF0-27C6D4E32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D9DD29-F3A5-4177-A8B2-917E1C268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5E96B-378D-4A51-89A0-3981E0CD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7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C74A-B779-4B27-AD73-8FA8757E1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3019-3EC7-4481-86AC-32B2A883D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A957A-E280-45FF-944A-76C2F9F91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BDED1-5693-4094-81FC-AD430FA04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00DA4-93E0-4DC6-B324-B8F9654C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06309-26DE-401C-A150-741ED5A1A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76AD-262F-4756-B9D6-96CF337F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D77FF3-B802-4788-A126-CB02DD81A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E230B8-C3C6-41BC-8F00-079304670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A143F-BBFC-4F84-824A-4B04D2E4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B68A3-2819-4207-A2E9-896D352B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CC5A5-0F72-46E8-A8D8-F9C84DB2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5FB03-52CD-427B-9FC7-F26FCB77A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8306F-7901-4D4A-BAEF-D9445F84E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407AD-5ECE-4E49-81B9-DEDE425DD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A0B3-6364-403A-9E62-4835DDAF32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4A1A9-516A-453A-8B13-8EDCA74AF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0B572-03A5-434B-8B84-5B5CCECFE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ED475-1EA3-4AFF-82AB-69B344DE7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1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6DF6-5486-448A-A8D7-256EF7F88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Estate Planner’s Guide --Washington Guardianship Law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692FE-D241-4159-94B5-F95EE75079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Brent T. Stanyer; Douglas ∙ Eden, P.S.</a:t>
            </a:r>
          </a:p>
          <a:p>
            <a:r>
              <a:rPr lang="en-US" dirty="0"/>
              <a:t>November 16, 2021</a:t>
            </a:r>
          </a:p>
          <a:p>
            <a:r>
              <a:rPr lang="en-US" dirty="0"/>
              <a:t>Spokane Estate Planning Counsel</a:t>
            </a:r>
          </a:p>
        </p:txBody>
      </p:sp>
    </p:spTree>
    <p:extLst>
      <p:ext uri="{BB962C8B-B14F-4D97-AF65-F5344CB8AC3E}">
        <p14:creationId xmlns:p14="http://schemas.microsoft.com/office/powerpoint/2010/main" val="363506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D28D6-3E64-44D7-A15B-64302C8E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4: Nominating a Guardian for Minor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6213B-ED48-405C-A814-ACE9E75D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parent can nominate a guardian for their minor children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 a Will “</a:t>
            </a:r>
            <a:r>
              <a:rPr lang="en-US" b="1" i="1" u="sng" dirty="0"/>
              <a:t>or other record</a:t>
            </a:r>
            <a:r>
              <a:rPr lang="en-US" dirty="0"/>
              <a:t>” which could be a Durable Power of Attorney</a:t>
            </a:r>
            <a:br>
              <a:rPr lang="en-US" dirty="0"/>
            </a:br>
            <a:endParaRPr lang="en-US" dirty="0"/>
          </a:p>
          <a:p>
            <a:r>
              <a:rPr lang="en-US" dirty="0"/>
              <a:t>RCW 11.130.215(2)(a)</a:t>
            </a:r>
          </a:p>
        </p:txBody>
      </p:sp>
    </p:spTree>
    <p:extLst>
      <p:ext uri="{BB962C8B-B14F-4D97-AF65-F5344CB8AC3E}">
        <p14:creationId xmlns:p14="http://schemas.microsoft.com/office/powerpoint/2010/main" val="44834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3BB20-3456-472F-BE7A-03B584261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3: Naming a </a:t>
            </a:r>
            <a:r>
              <a:rPr lang="en-US" u="sng" dirty="0"/>
              <a:t>Standby Guardian</a:t>
            </a:r>
            <a:r>
              <a:rPr lang="en-US" dirty="0"/>
              <a:t> for Minor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8A77-AE6C-4668-86D7-1B469CEE1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Standby Guardian – if no parent of a minor is willing or able to exercise the duties and powers granted to a guardian</a:t>
            </a:r>
            <a:br>
              <a:rPr lang="en-US" dirty="0"/>
            </a:br>
            <a:endParaRPr lang="en-US" dirty="0"/>
          </a:p>
          <a:p>
            <a:r>
              <a:rPr lang="en-US" dirty="0"/>
              <a:t>Can be nominated by a parent “</a:t>
            </a:r>
            <a:r>
              <a:rPr lang="en-US" b="1" i="1" u="sng" dirty="0"/>
              <a:t>in a signed record”</a:t>
            </a:r>
            <a:r>
              <a:rPr lang="en-US" dirty="0"/>
              <a:t> – which could include the parent’s Durable Power of Attorney</a:t>
            </a:r>
            <a:br>
              <a:rPr lang="en-US" dirty="0"/>
            </a:br>
            <a:endParaRPr lang="en-US" dirty="0"/>
          </a:p>
          <a:p>
            <a:r>
              <a:rPr lang="en-US" dirty="0"/>
              <a:t>RCW 11.130.220</a:t>
            </a:r>
          </a:p>
        </p:txBody>
      </p:sp>
    </p:spTree>
    <p:extLst>
      <p:ext uri="{BB962C8B-B14F-4D97-AF65-F5344CB8AC3E}">
        <p14:creationId xmlns:p14="http://schemas.microsoft.com/office/powerpoint/2010/main" val="424470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E599-E048-4CC9-AEF5-6217CCE3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2: It’s good to be a 12 year 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075C2-9174-4236-A1B4-FC9CD3D22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 year </a:t>
            </a:r>
            <a:r>
              <a:rPr lang="en-US" dirty="0" err="1"/>
              <a:t>olds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Receive notice of petitions for guardian or standby guardian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Have the option to nominate a guardian if no one was nominated by a parent, </a:t>
            </a:r>
          </a:p>
        </p:txBody>
      </p:sp>
    </p:spTree>
    <p:extLst>
      <p:ext uri="{BB962C8B-B14F-4D97-AF65-F5344CB8AC3E}">
        <p14:creationId xmlns:p14="http://schemas.microsoft.com/office/powerpoint/2010/main" val="943538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9A8A-EFA6-4862-B824-9FEC4CD1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1:  The parent’s nominee takes priority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3646D-5DBF-4851-8559-BB59688F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The Court “shall” appoint the parent’s nominee “unless that is not in the minor’s best interest”</a:t>
            </a:r>
          </a:p>
        </p:txBody>
      </p:sp>
    </p:spTree>
    <p:extLst>
      <p:ext uri="{BB962C8B-B14F-4D97-AF65-F5344CB8AC3E}">
        <p14:creationId xmlns:p14="http://schemas.microsoft.com/office/powerpoint/2010/main" val="1900228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EF8B-99C2-401B-A5E0-27590BC0F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2FE3B-2817-45B7-8AC9-1E9515591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dirty="0"/>
              <a:t>Brent T. Stanyer</a:t>
            </a:r>
          </a:p>
          <a:p>
            <a:pPr marL="0" indent="0" algn="ctr">
              <a:buNone/>
            </a:pPr>
            <a:r>
              <a:rPr lang="en-US" dirty="0"/>
              <a:t>Douglas ∙ Eden, PS</a:t>
            </a:r>
          </a:p>
          <a:p>
            <a:pPr marL="0" indent="0" algn="ctr">
              <a:buNone/>
            </a:pPr>
            <a:r>
              <a:rPr lang="en-US" dirty="0"/>
              <a:t>717 W. Sprague Ave., Suite 1500</a:t>
            </a:r>
          </a:p>
          <a:p>
            <a:pPr marL="0" indent="0" algn="ctr">
              <a:buNone/>
            </a:pPr>
            <a:r>
              <a:rPr lang="en-US" dirty="0"/>
              <a:t>Spokane, WA 99223</a:t>
            </a:r>
          </a:p>
          <a:p>
            <a:pPr marL="0" indent="0" algn="ctr">
              <a:buNone/>
            </a:pPr>
            <a:r>
              <a:rPr lang="en-US" dirty="0"/>
              <a:t>509-455-5300; btstanyer@depdslaw.com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6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9134-91B2-4C4A-A4E7-0DF2E7439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10 List of Changes (apologies to David Letterman)</a:t>
            </a:r>
          </a:p>
        </p:txBody>
      </p:sp>
    </p:spTree>
    <p:extLst>
      <p:ext uri="{BB962C8B-B14F-4D97-AF65-F5344CB8AC3E}">
        <p14:creationId xmlns:p14="http://schemas.microsoft.com/office/powerpoint/2010/main" val="279833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424FA-5088-4C10-A5AF-769BD75BC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#11 – Britney is Free!!</a:t>
            </a:r>
          </a:p>
        </p:txBody>
      </p:sp>
    </p:spTree>
    <p:extLst>
      <p:ext uri="{BB962C8B-B14F-4D97-AF65-F5344CB8AC3E}">
        <p14:creationId xmlns:p14="http://schemas.microsoft.com/office/powerpoint/2010/main" val="239060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AC6F-4257-4A0A-A434-889944D7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10: RCW 11.130 is the new statute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1402B-5659-410C-9953-E9905AD54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Uniform Guardianship, Conservatorship, and Other Protective Arrangements Act (UGCOPA)</a:t>
            </a:r>
            <a:br>
              <a:rPr lang="en-US" dirty="0"/>
            </a:br>
            <a:endParaRPr lang="en-US" dirty="0"/>
          </a:p>
          <a:p>
            <a:r>
              <a:rPr lang="en-US" dirty="0"/>
              <a:t>Was effective January 1, 2021 for Guardianships for Minors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Will be effective January 1, 2022 for Guardianships, Conservatorships, Protective Arrangements and the rest of the statute</a:t>
            </a:r>
          </a:p>
        </p:txBody>
      </p:sp>
    </p:spTree>
    <p:extLst>
      <p:ext uri="{BB962C8B-B14F-4D97-AF65-F5344CB8AC3E}">
        <p14:creationId xmlns:p14="http://schemas.microsoft.com/office/powerpoint/2010/main" val="106910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77AF-41A1-4479-A01A-0CAA4ECFD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9: Change in Terminology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DA0D1-52E7-4D2A-9DA3-BEF2189A51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Prior Statute – RCW 11.88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32295-CA94-472A-9C13-2739162B72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“Alleged Incapacitated Person”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“Guardian of the Estate”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“Guardian Ad Litem”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89CAB-F298-447D-B8EA-7AF85BF56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New Statute – RCW 11.130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687A6A-46DA-4589-8AAE-B930F99035D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“Respondent”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“Conservator”</a:t>
            </a:r>
            <a:br>
              <a:rPr lang="en-US" dirty="0"/>
            </a:br>
            <a:endParaRPr lang="en-US" dirty="0"/>
          </a:p>
          <a:p>
            <a:r>
              <a:rPr lang="en-US" dirty="0"/>
              <a:t>“Court Visitor”</a:t>
            </a:r>
          </a:p>
        </p:txBody>
      </p:sp>
    </p:spTree>
    <p:extLst>
      <p:ext uri="{BB962C8B-B14F-4D97-AF65-F5344CB8AC3E}">
        <p14:creationId xmlns:p14="http://schemas.microsoft.com/office/powerpoint/2010/main" val="80708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33B8-3144-45BE-A711-6A65C09D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8: Same overall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B6FD-308C-42A3-BF44-8C6E55634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Started by a Petition, followed by notice, appointment of a Court Visitor who conducts an investigation and submits a report, a response by the Respondent, who can be represented by Counsel, and ends with a Court hearing.</a:t>
            </a:r>
          </a:p>
        </p:txBody>
      </p:sp>
    </p:spTree>
    <p:extLst>
      <p:ext uri="{BB962C8B-B14F-4D97-AF65-F5344CB8AC3E}">
        <p14:creationId xmlns:p14="http://schemas.microsoft.com/office/powerpoint/2010/main" val="105930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6643-3B14-4645-AD42-EAF7A9E2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#7: The new </a:t>
            </a:r>
            <a:r>
              <a:rPr lang="en-US" dirty="0" err="1"/>
              <a:t>statutue</a:t>
            </a:r>
            <a:r>
              <a:rPr lang="en-US" dirty="0"/>
              <a:t>: emphasizes Less Restrictive Alternatives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BA8BE-A692-48DE-9538-5B19C6CC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Alternatives frequently include: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Representative Payee (for SSI and Social Security payments)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Durable Powers of Attorney – for Financial Matters and Health Care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Trusts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Technological Assistance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VA Fiduciary (like a payee for VA benefits)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2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C287F-CA8F-49B4-85BB-8EDB19F6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6 … Introduces Other Protective Arrangements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124F-CE5E-43DB-9DEB-EC1BF9F23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Protective Arrangements are: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Alternatives to guardianships or conservatorships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Petitioner can also petition directly for an Other Protective Arrangement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Court ordered steps, such as: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Approving transactions or medical care, preventing access by certain people, establish a trust, approve payments or purchase or sale of a house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RCW 11.130.585 </a:t>
            </a:r>
          </a:p>
        </p:txBody>
      </p:sp>
    </p:spTree>
    <p:extLst>
      <p:ext uri="{BB962C8B-B14F-4D97-AF65-F5344CB8AC3E}">
        <p14:creationId xmlns:p14="http://schemas.microsoft.com/office/powerpoint/2010/main" val="1131646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99C6-A910-40DC-A514-1B625EA0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5: ..and provides for Supported Decision Making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67261-787A-4FCD-B6E1-B84022AD9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RCW 11.130.700-.755</a:t>
            </a:r>
            <a:br>
              <a:rPr lang="en-US" dirty="0"/>
            </a:br>
            <a:endParaRPr lang="en-US" dirty="0"/>
          </a:p>
          <a:p>
            <a:r>
              <a:rPr lang="en-US" dirty="0"/>
              <a:t>Adopts a concept from the disability rights community</a:t>
            </a:r>
            <a:br>
              <a:rPr lang="en-US" dirty="0"/>
            </a:br>
            <a:endParaRPr lang="en-US" dirty="0"/>
          </a:p>
          <a:p>
            <a:r>
              <a:rPr lang="en-US" dirty="0"/>
              <a:t>Supported Decision Making – a helper, not a fiduciary or decision maker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For people who only need the support of someone to assist in communications, understanding medical or financial issues, but otherwise can handle their own affairs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formal agreement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5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601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An Estate Planner’s Guide --Washington Guardianship Law Changes</vt:lpstr>
      <vt:lpstr>Top 10 List of Changes (apologies to David Letterman)</vt:lpstr>
      <vt:lpstr>#11 – Britney is Free!!</vt:lpstr>
      <vt:lpstr># 10: RCW 11.130 is the new statute </vt:lpstr>
      <vt:lpstr># 9: Change in Terminology</vt:lpstr>
      <vt:lpstr># 8: Same overall approach</vt:lpstr>
      <vt:lpstr>#7: The new statutue: emphasizes Less Restrictive Alternatives …</vt:lpstr>
      <vt:lpstr># 6 … Introduces Other Protective Arrangements …</vt:lpstr>
      <vt:lpstr># 5: ..and provides for Supported Decision Making Agreements</vt:lpstr>
      <vt:lpstr># 4: Nominating a Guardian for Minor Children</vt:lpstr>
      <vt:lpstr># 3: Naming a Standby Guardian for Minor Children</vt:lpstr>
      <vt:lpstr># 2: It’s good to be a 12 year old</vt:lpstr>
      <vt:lpstr># 1:  The parent’s nominee takes priority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Estate Planner’s Guide --Washington Guardianship Law Changes</dc:title>
  <dc:creator>Brent T. Stanyer</dc:creator>
  <cp:lastModifiedBy>Brent T. Stanyer</cp:lastModifiedBy>
  <cp:revision>3</cp:revision>
  <dcterms:created xsi:type="dcterms:W3CDTF">2021-11-16T23:06:56Z</dcterms:created>
  <dcterms:modified xsi:type="dcterms:W3CDTF">2021-11-16T23:55:00Z</dcterms:modified>
</cp:coreProperties>
</file>