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5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notesSlides/notesSlide6.xml" ContentType="application/vnd.openxmlformats-officedocument.presentationml.notesSlide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notesSlides/notesSlide7.xml" ContentType="application/vnd.openxmlformats-officedocument.presentationml.notesSlide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notesSlides/notesSlide8.xml" ContentType="application/vnd.openxmlformats-officedocument.presentationml.notesSlide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notesSlides/notesSlide9.xml" ContentType="application/vnd.openxmlformats-officedocument.presentationml.notesSlide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notesSlides/notesSlide10.xml" ContentType="application/vnd.openxmlformats-officedocument.presentationml.notesSlide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notesSlides/notesSlide11.xml" ContentType="application/vnd.openxmlformats-officedocument.presentationml.notesSlide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notesSlides/notesSlide12.xml" ContentType="application/vnd.openxmlformats-officedocument.presentationml.notesSlide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notesSlides/notesSlide13.xml" ContentType="application/vnd.openxmlformats-officedocument.presentationml.notesSlide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notesSlides/notesSlide14.xml" ContentType="application/vnd.openxmlformats-officedocument.presentationml.notesSlide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notesSlides/notesSlide15.xml" ContentType="application/vnd.openxmlformats-officedocument.presentationml.notesSlide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notesSlides/notesSlide16.xml" ContentType="application/vnd.openxmlformats-officedocument.presentationml.notesSlide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notesSlides/notesSlide17.xml" ContentType="application/vnd.openxmlformats-officedocument.presentationml.notesSlide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notesSlides/notesSlide18.xml" ContentType="application/vnd.openxmlformats-officedocument.presentationml.notesSlide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notesSlides/notesSlide19.xml" ContentType="application/vnd.openxmlformats-officedocument.presentationml.notesSlide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notesSlides/notesSlide20.xml" ContentType="application/vnd.openxmlformats-officedocument.presentationml.notesSlide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notesSlides/notesSlide21.xml" ContentType="application/vnd.openxmlformats-officedocument.presentationml.notesSlide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notesSlides/notesSlide22.xml" ContentType="application/vnd.openxmlformats-officedocument.presentationml.notesSlide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notesSlides/notesSlide23.xml" ContentType="application/vnd.openxmlformats-officedocument.presentationml.notesSlide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notesSlides/notesSlide24.xml" ContentType="application/vnd.openxmlformats-officedocument.presentationml.notesSlide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notesSlides/notesSlide25.xml" ContentType="application/vnd.openxmlformats-officedocument.presentationml.notesSlide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notesSlides/notesSlide26.xml" ContentType="application/vnd.openxmlformats-officedocument.presentationml.notesSlide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notesSlides/notesSlide27.xml" ContentType="application/vnd.openxmlformats-officedocument.presentationml.notesSlide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notesSlides/notesSlide28.xml" ContentType="application/vnd.openxmlformats-officedocument.presentationml.notesSlide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30"/>
  </p:notesMasterIdLst>
  <p:handoutMasterIdLst>
    <p:handoutMasterId r:id="rId31"/>
  </p:handoutMasterIdLst>
  <p:sldIdLst>
    <p:sldId id="256" r:id="rId2"/>
    <p:sldId id="276" r:id="rId3"/>
    <p:sldId id="257" r:id="rId4"/>
    <p:sldId id="275" r:id="rId5"/>
    <p:sldId id="274" r:id="rId6"/>
    <p:sldId id="281" r:id="rId7"/>
    <p:sldId id="282" r:id="rId8"/>
    <p:sldId id="277" r:id="rId9"/>
    <p:sldId id="278" r:id="rId10"/>
    <p:sldId id="279" r:id="rId11"/>
    <p:sldId id="280" r:id="rId12"/>
    <p:sldId id="258" r:id="rId13"/>
    <p:sldId id="259" r:id="rId14"/>
    <p:sldId id="261" r:id="rId15"/>
    <p:sldId id="262" r:id="rId16"/>
    <p:sldId id="267" r:id="rId17"/>
    <p:sldId id="268" r:id="rId18"/>
    <p:sldId id="283" r:id="rId19"/>
    <p:sldId id="269" r:id="rId20"/>
    <p:sldId id="270" r:id="rId21"/>
    <p:sldId id="271" r:id="rId22"/>
    <p:sldId id="272" r:id="rId23"/>
    <p:sldId id="273" r:id="rId24"/>
    <p:sldId id="263" r:id="rId25"/>
    <p:sldId id="264" r:id="rId26"/>
    <p:sldId id="285" r:id="rId27"/>
    <p:sldId id="265" r:id="rId28"/>
    <p:sldId id="266" r:id="rId29"/>
  </p:sldIdLst>
  <p:sldSz cx="9144000" cy="6858000" type="screen4x3"/>
  <p:notesSz cx="6858000" cy="9144000"/>
  <p:custDataLst>
    <p:tags r:id="rId3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8" autoAdjust="0"/>
    <p:restoredTop sz="94660"/>
  </p:normalViewPr>
  <p:slideViewPr>
    <p:cSldViewPr>
      <p:cViewPr varScale="1">
        <p:scale>
          <a:sx n="114" d="100"/>
          <a:sy n="114" d="100"/>
        </p:scale>
        <p:origin x="1272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gs" Target="tags/tag1.xml"/><Relationship Id="rId37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E6C11E-C94A-422C-B635-425C8343FDE0}" type="datetimeFigureOut">
              <a:rPr lang="en-US" smtClean="0"/>
              <a:t>9/11/2017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13D225-9608-45BC-BBF9-E0C1A5F13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0623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82226D-D669-4331-992C-D49630F58851}" type="datetimeFigureOut">
              <a:rPr lang="en-US" smtClean="0"/>
              <a:t>9/11/2017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9C531C-3420-477F-87C7-9D8B9F2991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2950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37.xml"/><Relationship Id="rId2" Type="http://schemas.openxmlformats.org/officeDocument/2006/relationships/tags" Target="../tags/tag36.xml"/><Relationship Id="rId1" Type="http://schemas.openxmlformats.org/officeDocument/2006/relationships/tags" Target="../tags/tag35.xml"/><Relationship Id="rId5" Type="http://schemas.openxmlformats.org/officeDocument/2006/relationships/slide" Target="../slides/slide10.xml"/><Relationship Id="rId4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42.xml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5" Type="http://schemas.openxmlformats.org/officeDocument/2006/relationships/slide" Target="../slides/slide11.xml"/><Relationship Id="rId4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47.xml"/><Relationship Id="rId2" Type="http://schemas.openxmlformats.org/officeDocument/2006/relationships/tags" Target="../tags/tag46.xml"/><Relationship Id="rId1" Type="http://schemas.openxmlformats.org/officeDocument/2006/relationships/tags" Target="../tags/tag45.xml"/><Relationship Id="rId5" Type="http://schemas.openxmlformats.org/officeDocument/2006/relationships/slide" Target="../slides/slide12.xml"/><Relationship Id="rId4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52.xml"/><Relationship Id="rId2" Type="http://schemas.openxmlformats.org/officeDocument/2006/relationships/tags" Target="../tags/tag51.xml"/><Relationship Id="rId1" Type="http://schemas.openxmlformats.org/officeDocument/2006/relationships/tags" Target="../tags/tag50.xml"/><Relationship Id="rId5" Type="http://schemas.openxmlformats.org/officeDocument/2006/relationships/slide" Target="../slides/slide13.xml"/><Relationship Id="rId4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3" Type="http://schemas.openxmlformats.org/officeDocument/2006/relationships/tags" Target="../tags/tag57.xml"/><Relationship Id="rId2" Type="http://schemas.openxmlformats.org/officeDocument/2006/relationships/tags" Target="../tags/tag56.xml"/><Relationship Id="rId1" Type="http://schemas.openxmlformats.org/officeDocument/2006/relationships/tags" Target="../tags/tag55.xml"/><Relationship Id="rId5" Type="http://schemas.openxmlformats.org/officeDocument/2006/relationships/slide" Target="../slides/slide14.xml"/><Relationship Id="rId4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3" Type="http://schemas.openxmlformats.org/officeDocument/2006/relationships/tags" Target="../tags/tag62.xml"/><Relationship Id="rId2" Type="http://schemas.openxmlformats.org/officeDocument/2006/relationships/tags" Target="../tags/tag61.xml"/><Relationship Id="rId1" Type="http://schemas.openxmlformats.org/officeDocument/2006/relationships/tags" Target="../tags/tag60.xml"/><Relationship Id="rId5" Type="http://schemas.openxmlformats.org/officeDocument/2006/relationships/slide" Target="../slides/slide15.xml"/><Relationship Id="rId4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3" Type="http://schemas.openxmlformats.org/officeDocument/2006/relationships/tags" Target="../tags/tag67.xml"/><Relationship Id="rId2" Type="http://schemas.openxmlformats.org/officeDocument/2006/relationships/tags" Target="../tags/tag66.xml"/><Relationship Id="rId1" Type="http://schemas.openxmlformats.org/officeDocument/2006/relationships/tags" Target="../tags/tag65.xml"/><Relationship Id="rId5" Type="http://schemas.openxmlformats.org/officeDocument/2006/relationships/slide" Target="../slides/slide16.xml"/><Relationship Id="rId4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3" Type="http://schemas.openxmlformats.org/officeDocument/2006/relationships/tags" Target="../tags/tag72.xml"/><Relationship Id="rId2" Type="http://schemas.openxmlformats.org/officeDocument/2006/relationships/tags" Target="../tags/tag71.xml"/><Relationship Id="rId1" Type="http://schemas.openxmlformats.org/officeDocument/2006/relationships/tags" Target="../tags/tag70.xml"/><Relationship Id="rId5" Type="http://schemas.openxmlformats.org/officeDocument/2006/relationships/slide" Target="../slides/slide17.xml"/><Relationship Id="rId4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3" Type="http://schemas.openxmlformats.org/officeDocument/2006/relationships/tags" Target="../tags/tag77.xml"/><Relationship Id="rId2" Type="http://schemas.openxmlformats.org/officeDocument/2006/relationships/tags" Target="../tags/tag76.xml"/><Relationship Id="rId1" Type="http://schemas.openxmlformats.org/officeDocument/2006/relationships/tags" Target="../tags/tag75.xml"/><Relationship Id="rId5" Type="http://schemas.openxmlformats.org/officeDocument/2006/relationships/slide" Target="../slides/slide18.xml"/><Relationship Id="rId4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3" Type="http://schemas.openxmlformats.org/officeDocument/2006/relationships/tags" Target="../tags/tag82.xml"/><Relationship Id="rId2" Type="http://schemas.openxmlformats.org/officeDocument/2006/relationships/tags" Target="../tags/tag81.xml"/><Relationship Id="rId1" Type="http://schemas.openxmlformats.org/officeDocument/2006/relationships/tags" Target="../tags/tag80.xml"/><Relationship Id="rId5" Type="http://schemas.openxmlformats.org/officeDocument/2006/relationships/slide" Target="../slides/slide19.xml"/><Relationship Id="rId4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3" Type="http://schemas.openxmlformats.org/officeDocument/2006/relationships/tags" Target="../tags/tag87.xml"/><Relationship Id="rId2" Type="http://schemas.openxmlformats.org/officeDocument/2006/relationships/tags" Target="../tags/tag86.xml"/><Relationship Id="rId1" Type="http://schemas.openxmlformats.org/officeDocument/2006/relationships/tags" Target="../tags/tag85.xml"/><Relationship Id="rId5" Type="http://schemas.openxmlformats.org/officeDocument/2006/relationships/slide" Target="../slides/slide20.xml"/><Relationship Id="rId4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3" Type="http://schemas.openxmlformats.org/officeDocument/2006/relationships/tags" Target="../tags/tag92.xml"/><Relationship Id="rId2" Type="http://schemas.openxmlformats.org/officeDocument/2006/relationships/tags" Target="../tags/tag91.xml"/><Relationship Id="rId1" Type="http://schemas.openxmlformats.org/officeDocument/2006/relationships/tags" Target="../tags/tag90.xml"/><Relationship Id="rId5" Type="http://schemas.openxmlformats.org/officeDocument/2006/relationships/slide" Target="../slides/slide21.xml"/><Relationship Id="rId4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3" Type="http://schemas.openxmlformats.org/officeDocument/2006/relationships/tags" Target="../tags/tag97.xml"/><Relationship Id="rId2" Type="http://schemas.openxmlformats.org/officeDocument/2006/relationships/tags" Target="../tags/tag96.xml"/><Relationship Id="rId1" Type="http://schemas.openxmlformats.org/officeDocument/2006/relationships/tags" Target="../tags/tag95.xml"/><Relationship Id="rId5" Type="http://schemas.openxmlformats.org/officeDocument/2006/relationships/slide" Target="../slides/slide22.xml"/><Relationship Id="rId4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3" Type="http://schemas.openxmlformats.org/officeDocument/2006/relationships/tags" Target="../tags/tag102.xml"/><Relationship Id="rId2" Type="http://schemas.openxmlformats.org/officeDocument/2006/relationships/tags" Target="../tags/tag101.xml"/><Relationship Id="rId1" Type="http://schemas.openxmlformats.org/officeDocument/2006/relationships/tags" Target="../tags/tag100.xml"/><Relationship Id="rId5" Type="http://schemas.openxmlformats.org/officeDocument/2006/relationships/slide" Target="../slides/slide23.xml"/><Relationship Id="rId4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3" Type="http://schemas.openxmlformats.org/officeDocument/2006/relationships/tags" Target="../tags/tag107.xml"/><Relationship Id="rId2" Type="http://schemas.openxmlformats.org/officeDocument/2006/relationships/tags" Target="../tags/tag106.xml"/><Relationship Id="rId1" Type="http://schemas.openxmlformats.org/officeDocument/2006/relationships/tags" Target="../tags/tag105.xml"/><Relationship Id="rId5" Type="http://schemas.openxmlformats.org/officeDocument/2006/relationships/slide" Target="../slides/slide24.xml"/><Relationship Id="rId4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3" Type="http://schemas.openxmlformats.org/officeDocument/2006/relationships/tags" Target="../tags/tag112.xml"/><Relationship Id="rId2" Type="http://schemas.openxmlformats.org/officeDocument/2006/relationships/tags" Target="../tags/tag111.xml"/><Relationship Id="rId1" Type="http://schemas.openxmlformats.org/officeDocument/2006/relationships/tags" Target="../tags/tag110.xml"/><Relationship Id="rId5" Type="http://schemas.openxmlformats.org/officeDocument/2006/relationships/slide" Target="../slides/slide25.xml"/><Relationship Id="rId4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3" Type="http://schemas.openxmlformats.org/officeDocument/2006/relationships/tags" Target="../tags/tag117.xml"/><Relationship Id="rId2" Type="http://schemas.openxmlformats.org/officeDocument/2006/relationships/tags" Target="../tags/tag116.xml"/><Relationship Id="rId1" Type="http://schemas.openxmlformats.org/officeDocument/2006/relationships/tags" Target="../tags/tag115.xml"/><Relationship Id="rId5" Type="http://schemas.openxmlformats.org/officeDocument/2006/relationships/slide" Target="../slides/slide26.xml"/><Relationship Id="rId4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3" Type="http://schemas.openxmlformats.org/officeDocument/2006/relationships/tags" Target="../tags/tag122.xml"/><Relationship Id="rId2" Type="http://schemas.openxmlformats.org/officeDocument/2006/relationships/tags" Target="../tags/tag121.xml"/><Relationship Id="rId1" Type="http://schemas.openxmlformats.org/officeDocument/2006/relationships/tags" Target="../tags/tag120.xml"/><Relationship Id="rId5" Type="http://schemas.openxmlformats.org/officeDocument/2006/relationships/slide" Target="../slides/slide27.xml"/><Relationship Id="rId4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3" Type="http://schemas.openxmlformats.org/officeDocument/2006/relationships/tags" Target="../tags/tag127.xml"/><Relationship Id="rId2" Type="http://schemas.openxmlformats.org/officeDocument/2006/relationships/tags" Target="../tags/tag126.xml"/><Relationship Id="rId1" Type="http://schemas.openxmlformats.org/officeDocument/2006/relationships/tags" Target="../tags/tag125.xml"/><Relationship Id="rId5" Type="http://schemas.openxmlformats.org/officeDocument/2006/relationships/slide" Target="../slides/slide28.xml"/><Relationship Id="rId4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5" Type="http://schemas.openxmlformats.org/officeDocument/2006/relationships/slide" Target="../slides/slide4.xml"/><Relationship Id="rId4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5" Type="http://schemas.openxmlformats.org/officeDocument/2006/relationships/slide" Target="../slides/slide5.xml"/><Relationship Id="rId4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tags" Target="../tags/tag15.xml"/><Relationship Id="rId5" Type="http://schemas.openxmlformats.org/officeDocument/2006/relationships/slide" Target="../slides/slide6.xml"/><Relationship Id="rId4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22.xml"/><Relationship Id="rId2" Type="http://schemas.openxmlformats.org/officeDocument/2006/relationships/tags" Target="../tags/tag21.xml"/><Relationship Id="rId1" Type="http://schemas.openxmlformats.org/officeDocument/2006/relationships/tags" Target="../tags/tag20.xml"/><Relationship Id="rId5" Type="http://schemas.openxmlformats.org/officeDocument/2006/relationships/slide" Target="../slides/slide7.xml"/><Relationship Id="rId4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27.xml"/><Relationship Id="rId2" Type="http://schemas.openxmlformats.org/officeDocument/2006/relationships/tags" Target="../tags/tag26.xml"/><Relationship Id="rId1" Type="http://schemas.openxmlformats.org/officeDocument/2006/relationships/tags" Target="../tags/tag25.xml"/><Relationship Id="rId5" Type="http://schemas.openxmlformats.org/officeDocument/2006/relationships/slide" Target="../slides/slide8.xml"/><Relationship Id="rId4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32.xml"/><Relationship Id="rId2" Type="http://schemas.openxmlformats.org/officeDocument/2006/relationships/tags" Target="../tags/tag31.xml"/><Relationship Id="rId1" Type="http://schemas.openxmlformats.org/officeDocument/2006/relationships/tags" Target="../tags/tag30.xml"/><Relationship Id="rId5" Type="http://schemas.openxmlformats.org/officeDocument/2006/relationships/slide" Target="../slides/slide9.xml"/><Relationship Id="rId4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9C531C-3420-477F-87C7-9D8B9F29913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3946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fld id="{F49C531C-3420-477F-87C7-9D8B9F29913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6175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fld id="{F49C531C-3420-477F-87C7-9D8B9F29913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0513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fld id="{F49C531C-3420-477F-87C7-9D8B9F29913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9274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fld id="{F49C531C-3420-477F-87C7-9D8B9F29913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64722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fld id="{F49C531C-3420-477F-87C7-9D8B9F29913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81025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fld id="{F49C531C-3420-477F-87C7-9D8B9F29913F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91997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fld id="{F49C531C-3420-477F-87C7-9D8B9F29913F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3506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fld id="{F49C531C-3420-477F-87C7-9D8B9F29913F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01617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fld id="{F49C531C-3420-477F-87C7-9D8B9F29913F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71505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fld id="{F49C531C-3420-477F-87C7-9D8B9F29913F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1217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9C531C-3420-477F-87C7-9D8B9F29913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68619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fld id="{F49C531C-3420-477F-87C7-9D8B9F29913F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39187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fld id="{F49C531C-3420-477F-87C7-9D8B9F29913F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65955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fld id="{F49C531C-3420-477F-87C7-9D8B9F29913F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47679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fld id="{F49C531C-3420-477F-87C7-9D8B9F29913F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62972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fld id="{F49C531C-3420-477F-87C7-9D8B9F29913F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32346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fld id="{F49C531C-3420-477F-87C7-9D8B9F29913F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91047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fld id="{F49C531C-3420-477F-87C7-9D8B9F29913F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65861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fld id="{F49C531C-3420-477F-87C7-9D8B9F29913F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50885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fld id="{F49C531C-3420-477F-87C7-9D8B9F29913F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2291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9C531C-3420-477F-87C7-9D8B9F29913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787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fld id="{F49C531C-3420-477F-87C7-9D8B9F29913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4541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fld id="{F49C531C-3420-477F-87C7-9D8B9F29913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03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fld id="{F49C531C-3420-477F-87C7-9D8B9F29913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1374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fld id="{F49C531C-3420-477F-87C7-9D8B9F29913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4113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fld id="{F49C531C-3420-477F-87C7-9D8B9F29913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7226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fld id="{F49C531C-3420-477F-87C7-9D8B9F29913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7579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BB451-EA3C-4A26-A3F8-14FD056D71E6}" type="datetimeFigureOut">
              <a:rPr lang="en-US" smtClean="0"/>
              <a:t>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6AACE9B-E6F5-4593-8A5F-D1D5753997C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BB451-EA3C-4A26-A3F8-14FD056D71E6}" type="datetimeFigureOut">
              <a:rPr lang="en-US" smtClean="0"/>
              <a:t>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ACE9B-E6F5-4593-8A5F-D1D5753997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BB451-EA3C-4A26-A3F8-14FD056D71E6}" type="datetimeFigureOut">
              <a:rPr lang="en-US" smtClean="0"/>
              <a:t>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ACE9B-E6F5-4593-8A5F-D1D5753997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BB451-EA3C-4A26-A3F8-14FD056D71E6}" type="datetimeFigureOut">
              <a:rPr lang="en-US" smtClean="0"/>
              <a:t>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ACE9B-E6F5-4593-8A5F-D1D5753997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BB451-EA3C-4A26-A3F8-14FD056D71E6}" type="datetimeFigureOut">
              <a:rPr lang="en-US" smtClean="0"/>
              <a:t>9/11/2017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ACE9B-E6F5-4593-8A5F-D1D5753997C4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BB451-EA3C-4A26-A3F8-14FD056D71E6}" type="datetimeFigureOut">
              <a:rPr lang="en-US" smtClean="0"/>
              <a:t>9/11/2017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ACE9B-E6F5-4593-8A5F-D1D5753997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BB451-EA3C-4A26-A3F8-14FD056D71E6}" type="datetimeFigureOut">
              <a:rPr lang="en-US" smtClean="0"/>
              <a:t>9/11/2017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ACE9B-E6F5-4593-8A5F-D1D5753997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BB451-EA3C-4A26-A3F8-14FD056D71E6}" type="datetimeFigureOut">
              <a:rPr lang="en-US" smtClean="0"/>
              <a:t>9/11/2017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ACE9B-E6F5-4593-8A5F-D1D5753997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BB451-EA3C-4A26-A3F8-14FD056D71E6}" type="datetimeFigureOut">
              <a:rPr lang="en-US" smtClean="0"/>
              <a:t>9/11/2017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ACE9B-E6F5-4593-8A5F-D1D5753997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BB451-EA3C-4A26-A3F8-14FD056D71E6}" type="datetimeFigureOut">
              <a:rPr lang="en-US" smtClean="0"/>
              <a:t>9/11/2017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ACE9B-E6F5-4593-8A5F-D1D5753997C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BB451-EA3C-4A26-A3F8-14FD056D71E6}" type="datetimeFigureOut">
              <a:rPr lang="en-US" smtClean="0"/>
              <a:t>9/11/2017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ACE9B-E6F5-4593-8A5F-D1D5753997C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D4BB451-EA3C-4A26-A3F8-14FD056D71E6}" type="datetimeFigureOut">
              <a:rPr lang="en-US" smtClean="0"/>
              <a:t>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76AACE9B-E6F5-4593-8A5F-D1D5753997C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4.xml"/><Relationship Id="rId1" Type="http://schemas.openxmlformats.org/officeDocument/2006/relationships/tags" Target="../tags/tag33.xml"/><Relationship Id="rId4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9.xml"/><Relationship Id="rId1" Type="http://schemas.openxmlformats.org/officeDocument/2006/relationships/tags" Target="../tags/tag38.xml"/><Relationship Id="rId4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4.xml"/><Relationship Id="rId1" Type="http://schemas.openxmlformats.org/officeDocument/2006/relationships/tags" Target="../tags/tag43.xml"/><Relationship Id="rId4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9.xml"/><Relationship Id="rId1" Type="http://schemas.openxmlformats.org/officeDocument/2006/relationships/tags" Target="../tags/tag48.xml"/><Relationship Id="rId4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4.xml"/><Relationship Id="rId1" Type="http://schemas.openxmlformats.org/officeDocument/2006/relationships/tags" Target="../tags/tag53.xml"/><Relationship Id="rId4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9.xml"/><Relationship Id="rId1" Type="http://schemas.openxmlformats.org/officeDocument/2006/relationships/tags" Target="../tags/tag58.xml"/><Relationship Id="rId4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4.xml"/><Relationship Id="rId1" Type="http://schemas.openxmlformats.org/officeDocument/2006/relationships/tags" Target="../tags/tag63.xml"/><Relationship Id="rId4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9.xml"/><Relationship Id="rId1" Type="http://schemas.openxmlformats.org/officeDocument/2006/relationships/tags" Target="../tags/tag68.xml"/><Relationship Id="rId4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4.xml"/><Relationship Id="rId1" Type="http://schemas.openxmlformats.org/officeDocument/2006/relationships/tags" Target="../tags/tag73.xml"/><Relationship Id="rId4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9.xml"/><Relationship Id="rId1" Type="http://schemas.openxmlformats.org/officeDocument/2006/relationships/tags" Target="../tags/tag78.xml"/><Relationship Id="rId4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84.xml"/><Relationship Id="rId1" Type="http://schemas.openxmlformats.org/officeDocument/2006/relationships/tags" Target="../tags/tag83.xml"/><Relationship Id="rId4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89.xml"/><Relationship Id="rId1" Type="http://schemas.openxmlformats.org/officeDocument/2006/relationships/tags" Target="../tags/tag88.xml"/><Relationship Id="rId4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94.xml"/><Relationship Id="rId1" Type="http://schemas.openxmlformats.org/officeDocument/2006/relationships/tags" Target="../tags/tag93.xml"/><Relationship Id="rId4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99.xml"/><Relationship Id="rId1" Type="http://schemas.openxmlformats.org/officeDocument/2006/relationships/tags" Target="../tags/tag98.xml"/><Relationship Id="rId4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04.xml"/><Relationship Id="rId1" Type="http://schemas.openxmlformats.org/officeDocument/2006/relationships/tags" Target="../tags/tag103.xml"/><Relationship Id="rId4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09.xml"/><Relationship Id="rId1" Type="http://schemas.openxmlformats.org/officeDocument/2006/relationships/tags" Target="../tags/tag108.xml"/><Relationship Id="rId4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14.xml"/><Relationship Id="rId1" Type="http://schemas.openxmlformats.org/officeDocument/2006/relationships/tags" Target="../tags/tag113.xml"/><Relationship Id="rId4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19.xml"/><Relationship Id="rId1" Type="http://schemas.openxmlformats.org/officeDocument/2006/relationships/tags" Target="../tags/tag118.xml"/><Relationship Id="rId4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24.xml"/><Relationship Id="rId1" Type="http://schemas.openxmlformats.org/officeDocument/2006/relationships/tags" Target="../tags/tag123.xml"/><Relationship Id="rId4" Type="http://schemas.openxmlformats.org/officeDocument/2006/relationships/notesSlide" Target="../notesSlides/notesSlide2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ideo" Target="https://www.youtube.com/embed/Gc2en3nHxA4" TargetMode="External"/><Relationship Id="rId1" Type="http://schemas.openxmlformats.org/officeDocument/2006/relationships/tags" Target="../tags/tag2.xml"/><Relationship Id="rId5" Type="http://schemas.openxmlformats.org/officeDocument/2006/relationships/image" Target="../media/image3.png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990600"/>
            <a:ext cx="6629400" cy="1219201"/>
          </a:xfrm>
        </p:spPr>
        <p:txBody>
          <a:bodyPr/>
          <a:lstStyle/>
          <a:p>
            <a:r>
              <a:rPr lang="en-US"/>
              <a:t>Estate planning for digital assets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876800" y="5562600"/>
            <a:ext cx="3657600" cy="73866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200" cap="small">
                <a:latin typeface="Times New Roman" pitchFamily="18" charset="0"/>
                <a:cs typeface="Times New Roman" pitchFamily="18" charset="0"/>
              </a:rPr>
              <a:t>Randall|Danskin</a:t>
            </a:r>
            <a:endParaRPr lang="en-US" sz="2400" cap="small"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i="1">
                <a:latin typeface="Times New Roman" pitchFamily="18" charset="0"/>
                <a:cs typeface="Times New Roman" pitchFamily="18" charset="0"/>
              </a:rPr>
              <a:t>A Professional Service Corporation</a:t>
            </a:r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609600" y="3657600"/>
            <a:ext cx="6553200" cy="457200"/>
          </a:xfrm>
        </p:spPr>
        <p:txBody>
          <a:bodyPr>
            <a:noAutofit/>
          </a:bodyPr>
          <a:lstStyle/>
          <a:p>
            <a:r>
              <a:rPr lang="en-US" b="1" cap="none">
                <a:solidFill>
                  <a:schemeClr val="tx1"/>
                </a:solidFill>
                <a:latin typeface="Bradley Hand ITC" pitchFamily="66" charset="0"/>
              </a:rPr>
              <a:t>Presented By:</a:t>
            </a:r>
          </a:p>
          <a:p>
            <a:r>
              <a:rPr lang="en-US" sz="2000" b="1" cap="none">
                <a:solidFill>
                  <a:schemeClr val="tx1"/>
                </a:solidFill>
                <a:latin typeface="Book Antiqua" pitchFamily="18" charset="0"/>
              </a:rPr>
              <a:t>Jordan C. Urness and Stephanie R. Taylor </a:t>
            </a:r>
          </a:p>
        </p:txBody>
      </p:sp>
      <p:pic>
        <p:nvPicPr>
          <p:cNvPr id="8" name="Picture 2" descr="http://www.depdslaw.com/_img/li_121415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62000" y="5638800"/>
            <a:ext cx="33337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726787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en-US"/>
              <a:t>why do we care?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US" b="1"/>
              <a:t>Tax Compliance</a:t>
            </a:r>
          </a:p>
          <a:p>
            <a:pPr lvl="1"/>
            <a:r>
              <a:rPr lang="en-US"/>
              <a:t>Payments in Bitcoin</a:t>
            </a:r>
          </a:p>
          <a:p>
            <a:pPr lvl="2"/>
            <a:r>
              <a:rPr lang="en-US"/>
              <a:t>Wages</a:t>
            </a:r>
          </a:p>
          <a:p>
            <a:pPr lvl="2"/>
            <a:r>
              <a:rPr lang="en-US"/>
              <a:t>Barter</a:t>
            </a:r>
          </a:p>
          <a:p>
            <a:pPr lvl="1"/>
            <a:r>
              <a:rPr lang="en-US"/>
              <a:t>Capital Gains/Losses</a:t>
            </a:r>
          </a:p>
          <a:p>
            <a:pPr lvl="1"/>
            <a:r>
              <a:rPr lang="en-US"/>
              <a:t>Tracking Basis</a:t>
            </a:r>
          </a:p>
          <a:p>
            <a:pPr lvl="1"/>
            <a:r>
              <a:rPr lang="en-US"/>
              <a:t>Valuation</a:t>
            </a:r>
          </a:p>
          <a:p>
            <a:r>
              <a:rPr lang="en-US" b="1" i="1"/>
              <a:t>Estate Planning</a:t>
            </a:r>
          </a:p>
          <a:p>
            <a:pPr lvl="1"/>
            <a:r>
              <a:rPr lang="en-US" i="1"/>
              <a:t>Charitable Giving</a:t>
            </a:r>
          </a:p>
          <a:p>
            <a:pPr lvl="1"/>
            <a:r>
              <a:rPr lang="en-US" i="1"/>
              <a:t>Gifts of Highly Appreciated Assets</a:t>
            </a:r>
          </a:p>
          <a:p>
            <a:pPr lvl="1"/>
            <a:r>
              <a:rPr lang="en-US" i="1"/>
              <a:t>Self-Directed IRA Owning Bitcoin</a:t>
            </a:r>
          </a:p>
          <a:p>
            <a:pPr lvl="2"/>
            <a:endParaRPr lang="en-US" i="1"/>
          </a:p>
        </p:txBody>
      </p:sp>
    </p:spTree>
    <p:extLst>
      <p:ext uri="{BB962C8B-B14F-4D97-AF65-F5344CB8AC3E}">
        <p14:creationId xmlns:p14="http://schemas.microsoft.com/office/powerpoint/2010/main" val="3288469946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en-US"/>
              <a:t>why do we care?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US" b="1"/>
              <a:t>Digital Asset Planning</a:t>
            </a:r>
          </a:p>
          <a:p>
            <a:pPr lvl="1"/>
            <a:r>
              <a:rPr lang="en-US" i="1"/>
              <a:t>Facebook</a:t>
            </a:r>
          </a:p>
          <a:p>
            <a:pPr lvl="2"/>
            <a:r>
              <a:rPr lang="en-US" i="1"/>
              <a:t>Memorialize</a:t>
            </a:r>
          </a:p>
          <a:p>
            <a:pPr lvl="2"/>
            <a:r>
              <a:rPr lang="en-US" i="1"/>
              <a:t>Delete</a:t>
            </a:r>
          </a:p>
          <a:p>
            <a:pPr lvl="1"/>
            <a:r>
              <a:rPr lang="en-US" i="1"/>
              <a:t>Google’s Inactive Account Manager</a:t>
            </a:r>
          </a:p>
          <a:p>
            <a:pPr lvl="1"/>
            <a:r>
              <a:rPr lang="en-US" i="1"/>
              <a:t>Youtube</a:t>
            </a:r>
          </a:p>
          <a:p>
            <a:pPr lvl="1"/>
            <a:r>
              <a:rPr lang="en-US" i="1"/>
              <a:t>Frequent Flyer Miles</a:t>
            </a:r>
          </a:p>
          <a:p>
            <a:pPr lvl="1"/>
            <a:r>
              <a:rPr lang="en-US" i="1"/>
              <a:t>Credit Card Rewards</a:t>
            </a:r>
          </a:p>
          <a:p>
            <a:pPr lvl="1"/>
            <a:r>
              <a:rPr lang="en-US" i="1"/>
              <a:t>Apple iTunes</a:t>
            </a:r>
          </a:p>
          <a:p>
            <a:pPr lvl="1"/>
            <a:r>
              <a:rPr lang="en-US" i="1"/>
              <a:t>Paypal</a:t>
            </a:r>
          </a:p>
          <a:p>
            <a:pPr lvl="1"/>
            <a:r>
              <a:rPr lang="en-US" i="1"/>
              <a:t>Bitcoin/Virtual Currencies</a:t>
            </a:r>
          </a:p>
          <a:p>
            <a:pPr lvl="2"/>
            <a:endParaRPr lang="en-US" i="1"/>
          </a:p>
        </p:txBody>
      </p:sp>
    </p:spTree>
    <p:extLst>
      <p:ext uri="{BB962C8B-B14F-4D97-AF65-F5344CB8AC3E}">
        <p14:creationId xmlns:p14="http://schemas.microsoft.com/office/powerpoint/2010/main" val="4219138369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Considerations for digital accounts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/>
              <a:t>Who can access and control these accounts upon your death or incapacity?</a:t>
            </a:r>
          </a:p>
          <a:p>
            <a:r>
              <a:rPr lang="en-US"/>
              <a:t>How do your representatives obtain access to these assets?</a:t>
            </a:r>
          </a:p>
          <a:p>
            <a:r>
              <a:rPr lang="en-US"/>
              <a:t>How are digital assets transferred to your beneficiaries?</a:t>
            </a:r>
          </a:p>
          <a:p>
            <a:r>
              <a:rPr lang="en-US"/>
              <a:t>How can your online legacy be protected and preserved?</a:t>
            </a:r>
          </a:p>
          <a:p>
            <a:r>
              <a:rPr lang="en-US"/>
              <a:t>How do fiduciaries discover all of the information when the need arises?</a:t>
            </a:r>
          </a:p>
        </p:txBody>
      </p:sp>
    </p:spTree>
    <p:extLst>
      <p:ext uri="{BB962C8B-B14F-4D97-AF65-F5344CB8AC3E}">
        <p14:creationId xmlns:p14="http://schemas.microsoft.com/office/powerpoint/2010/main" val="1635595043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Ownership of digital assets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Autofit/>
          </a:bodyPr>
          <a:lstStyle/>
          <a:p>
            <a:pPr>
              <a:buFont typeface="Arial" charset="0"/>
              <a:buChar char="•"/>
              <a:defRPr/>
            </a:pPr>
            <a:r>
              <a:rPr lang="en-US">
                <a:solidFill>
                  <a:schemeClr val="accent2">
                    <a:lumMod val="50000"/>
                  </a:schemeClr>
                </a:solidFill>
              </a:rPr>
              <a:t>Each provider has its own policies and service agreements</a:t>
            </a:r>
          </a:p>
          <a:p>
            <a:pPr lvl="1">
              <a:buFont typeface="Arial" charset="0"/>
              <a:buChar char="•"/>
              <a:defRPr/>
            </a:pPr>
            <a:r>
              <a:rPr lang="en-US"/>
              <a:t>Not necessarily uniform</a:t>
            </a:r>
          </a:p>
          <a:p>
            <a:pPr lvl="1">
              <a:buFont typeface="Arial" charset="0"/>
              <a:buChar char="•"/>
              <a:defRPr/>
            </a:pPr>
            <a:r>
              <a:rPr lang="en-US"/>
              <a:t>Ownership may terminate at death</a:t>
            </a:r>
          </a:p>
          <a:p>
            <a:pPr lvl="1">
              <a:buFont typeface="Arial" charset="0"/>
              <a:buChar char="•"/>
              <a:defRPr/>
            </a:pPr>
            <a:r>
              <a:rPr lang="en-US"/>
              <a:t>Ownership may be transferrable</a:t>
            </a:r>
          </a:p>
          <a:p>
            <a:pPr lvl="1">
              <a:buFont typeface="Arial" charset="0"/>
              <a:buChar char="•"/>
              <a:defRPr/>
            </a:pPr>
            <a:endParaRPr lang="en-US"/>
          </a:p>
          <a:p>
            <a:pPr>
              <a:buFont typeface="Arial" charset="0"/>
              <a:buChar char="•"/>
              <a:defRPr/>
            </a:pPr>
            <a:r>
              <a:rPr lang="en-US">
                <a:solidFill>
                  <a:schemeClr val="accent2">
                    <a:lumMod val="50000"/>
                  </a:schemeClr>
                </a:solidFill>
              </a:rPr>
              <a:t>Examples:</a:t>
            </a:r>
          </a:p>
          <a:p>
            <a:pPr lvl="1">
              <a:buFont typeface="Arial" charset="0"/>
              <a:buChar char="•"/>
              <a:defRPr/>
            </a:pPr>
            <a:r>
              <a:rPr lang="en-US"/>
              <a:t>Yahoo! – an account is private property, so the family must take legal action to receive account information.  </a:t>
            </a:r>
          </a:p>
          <a:p>
            <a:pPr lvl="1">
              <a:buFont typeface="Arial" charset="0"/>
              <a:buChar char="•"/>
              <a:defRPr/>
            </a:pPr>
            <a:r>
              <a:rPr lang="en-US"/>
              <a:t>Microsoft Hotmail – allows an authorized representative to receive information</a:t>
            </a:r>
          </a:p>
          <a:p>
            <a:pPr lvl="1">
              <a:buFont typeface="Arial" charset="0"/>
              <a:buChar char="•"/>
              <a:defRPr/>
            </a:pPr>
            <a:r>
              <a:rPr lang="en-US"/>
              <a:t>Facebook – closes certain access to the account</a:t>
            </a:r>
          </a:p>
          <a:p>
            <a:pPr lvl="1">
              <a:buFont typeface="Arial" charset="0"/>
              <a:buChar char="•"/>
              <a:defRPr/>
            </a:pPr>
            <a:r>
              <a:rPr lang="en-US"/>
              <a:t>Myspace – no access allowed to family members</a:t>
            </a:r>
          </a:p>
        </p:txBody>
      </p:sp>
    </p:spTree>
    <p:extLst>
      <p:ext uri="{BB962C8B-B14F-4D97-AF65-F5344CB8AC3E}">
        <p14:creationId xmlns:p14="http://schemas.microsoft.com/office/powerpoint/2010/main" val="2615004028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Conflict with federal law?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Autofit/>
          </a:bodyPr>
          <a:lstStyle/>
          <a:p>
            <a:pPr>
              <a:buFont typeface="Arial" charset="0"/>
              <a:buChar char="•"/>
              <a:defRPr/>
            </a:pPr>
            <a:r>
              <a:rPr lang="en-US" sz="1800" b="1">
                <a:solidFill>
                  <a:schemeClr val="accent2">
                    <a:lumMod val="50000"/>
                  </a:schemeClr>
                </a:solidFill>
              </a:rPr>
              <a:t>Federal Electronic Communications Privacy Act </a:t>
            </a:r>
            <a:r>
              <a:rPr lang="en-US" sz="1800"/>
              <a:t>– generally forbids an online provider from providing access to any person who is not an account owner</a:t>
            </a:r>
          </a:p>
          <a:p>
            <a:pPr>
              <a:buFont typeface="Arial" charset="0"/>
              <a:buChar char="•"/>
              <a:defRPr/>
            </a:pPr>
            <a:r>
              <a:rPr lang="en-US" sz="1800" b="1">
                <a:solidFill>
                  <a:schemeClr val="accent2">
                    <a:lumMod val="50000"/>
                  </a:schemeClr>
                </a:solidFill>
              </a:rPr>
              <a:t>Computer Fraud and Abuse Act (“CFAA”) </a:t>
            </a:r>
            <a:r>
              <a:rPr lang="en-US" sz="1800">
                <a:solidFill>
                  <a:schemeClr val="accent2">
                    <a:lumMod val="50000"/>
                  </a:schemeClr>
                </a:solidFill>
              </a:rPr>
              <a:t>– </a:t>
            </a:r>
            <a:r>
              <a:rPr lang="en-US" sz="1800"/>
              <a:t>permits the government to charge a person with violating the CFAA when that person has exceeded his access by violating the access rules put in place by the computer owner and then…obtains information</a:t>
            </a:r>
          </a:p>
          <a:p>
            <a:pPr lvl="1">
              <a:buFont typeface="Arial" charset="0"/>
              <a:buChar char="•"/>
              <a:defRPr/>
            </a:pPr>
            <a:r>
              <a:rPr lang="en-US" sz="1400"/>
              <a:t>The U.S. Department of Justice (“DOJ”) has stated that violating a term of service on Facebook or Match.com is a federal crime under the CFAA, however they have also stated it is not their intention to prosecute “minor” violations</a:t>
            </a:r>
          </a:p>
          <a:p>
            <a:pPr lvl="1">
              <a:buFont typeface="Arial" charset="0"/>
              <a:buChar char="•"/>
              <a:defRPr/>
            </a:pPr>
            <a:r>
              <a:rPr lang="en-US" sz="1400"/>
              <a:t>DOJ prosecuted mother under CFAA who posed as 17 year old and bullied her daughter’s classmate.</a:t>
            </a:r>
            <a:endParaRPr lang="en-US" sz="1600"/>
          </a:p>
          <a:p>
            <a:pPr>
              <a:buFont typeface="Arial" charset="0"/>
              <a:buChar char="•"/>
              <a:defRPr/>
            </a:pPr>
            <a:r>
              <a:rPr lang="en-US" sz="2000" b="1">
                <a:solidFill>
                  <a:schemeClr val="accent2">
                    <a:lumMod val="50000"/>
                  </a:schemeClr>
                </a:solidFill>
              </a:rPr>
              <a:t>State Law </a:t>
            </a:r>
            <a:r>
              <a:rPr lang="en-US" sz="2000"/>
              <a:t>– all 50 states have enacted criminal laws prohibiting unauthorized access to electronic data.</a:t>
            </a:r>
          </a:p>
        </p:txBody>
      </p:sp>
    </p:spTree>
    <p:extLst>
      <p:ext uri="{BB962C8B-B14F-4D97-AF65-F5344CB8AC3E}">
        <p14:creationId xmlns:p14="http://schemas.microsoft.com/office/powerpoint/2010/main" val="2850579724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Uniform fiduciary access to digital assets act (Ufadaa)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Autofit/>
          </a:bodyPr>
          <a:lstStyle/>
          <a:p>
            <a:pPr>
              <a:buFont typeface="Arial" charset="0"/>
              <a:buChar char="•"/>
              <a:defRPr/>
            </a:pPr>
            <a:r>
              <a:rPr lang="en-US" sz="2000">
                <a:solidFill>
                  <a:schemeClr val="accent2">
                    <a:lumMod val="50000"/>
                  </a:schemeClr>
                </a:solidFill>
              </a:rPr>
              <a:t>RCW 11.120 - Act allows:</a:t>
            </a:r>
          </a:p>
          <a:p>
            <a:pPr lvl="1">
              <a:buFont typeface="Arial" charset="0"/>
              <a:buChar char="•"/>
              <a:defRPr/>
            </a:pPr>
            <a:r>
              <a:rPr lang="en-US" sz="1800" b="1"/>
              <a:t>Fiduciary</a:t>
            </a:r>
            <a:r>
              <a:rPr lang="en-US" sz="1800"/>
              <a:t> </a:t>
            </a:r>
          </a:p>
          <a:p>
            <a:pPr lvl="2">
              <a:buFont typeface="Arial" charset="0"/>
              <a:buChar char="•"/>
              <a:defRPr/>
            </a:pPr>
            <a:r>
              <a:rPr lang="en-US" sz="1400"/>
              <a:t>A Personal Representative, Guardian, Trustee and/or Attorney-in-Fact (RCW 11.120.020(13))</a:t>
            </a:r>
          </a:p>
          <a:p>
            <a:pPr lvl="1">
              <a:buFont typeface="Arial" charset="0"/>
              <a:buChar char="•"/>
              <a:defRPr/>
            </a:pPr>
            <a:r>
              <a:rPr lang="en-US" sz="1800" b="1"/>
              <a:t>Access</a:t>
            </a:r>
            <a:r>
              <a:rPr lang="en-US" sz="1800"/>
              <a:t> </a:t>
            </a:r>
          </a:p>
          <a:p>
            <a:pPr lvl="2">
              <a:buFont typeface="Arial" charset="0"/>
              <a:buChar char="•"/>
              <a:defRPr/>
            </a:pPr>
            <a:r>
              <a:rPr lang="en-US" sz="1400"/>
              <a:t>Not a transfer of ownership</a:t>
            </a:r>
          </a:p>
          <a:p>
            <a:pPr lvl="1">
              <a:buFont typeface="Arial" charset="0"/>
              <a:buChar char="•"/>
              <a:defRPr/>
            </a:pPr>
            <a:r>
              <a:rPr lang="en-US" sz="1800" b="1"/>
              <a:t>Digital Assets </a:t>
            </a:r>
          </a:p>
          <a:p>
            <a:pPr lvl="2">
              <a:buFont typeface="Arial" charset="0"/>
              <a:buChar char="•"/>
              <a:defRPr/>
            </a:pPr>
            <a:r>
              <a:rPr lang="en-US" sz="1400"/>
              <a:t>A record that is electronic  (RCW 11.120.020(9))</a:t>
            </a:r>
          </a:p>
          <a:p>
            <a:pPr lvl="3">
              <a:buFont typeface="Arial" charset="0"/>
              <a:buChar char="•"/>
              <a:defRPr/>
            </a:pPr>
            <a:r>
              <a:rPr lang="en-US" sz="1200"/>
              <a:t>Does not include the underlying asset or liability unless the asset or liability is itself an electronic record</a:t>
            </a:r>
          </a:p>
          <a:p>
            <a:pPr lvl="1">
              <a:buFont typeface="Arial" charset="0"/>
              <a:buChar char="•"/>
              <a:defRPr/>
            </a:pPr>
            <a:r>
              <a:rPr lang="en-US" sz="1800" b="1"/>
              <a:t>User Direction</a:t>
            </a:r>
          </a:p>
          <a:p>
            <a:pPr lvl="2">
              <a:buFont typeface="Arial" charset="0"/>
              <a:buChar char="•"/>
              <a:defRPr/>
            </a:pPr>
            <a:r>
              <a:rPr lang="en-US" sz="1400"/>
              <a:t>A user may use an online tool to direct the custodian to disclose to a designated recipient or not to disclose some or all of the user’s digital assets, including the content of electronic communications. (RCW 11.120.040)</a:t>
            </a:r>
          </a:p>
          <a:p>
            <a:pPr lvl="3">
              <a:buFont typeface="Arial" charset="0"/>
              <a:buChar char="•"/>
              <a:defRPr/>
            </a:pPr>
            <a:r>
              <a:rPr lang="en-US" sz="1200"/>
              <a:t>If no online tool, may provide direction in Will, trust, POA, or other record</a:t>
            </a:r>
          </a:p>
          <a:p>
            <a:pPr lvl="2">
              <a:buFont typeface="Arial" charset="0"/>
              <a:buChar char="•"/>
              <a:defRPr/>
            </a:pPr>
            <a:r>
              <a:rPr lang="en-US" sz="1400"/>
              <a:t>Overrides contrary provision in a terms-of-service agreement</a:t>
            </a:r>
          </a:p>
          <a:p>
            <a:pPr lvl="3">
              <a:buFont typeface="Arial" charset="0"/>
              <a:buChar char="•"/>
              <a:defRPr/>
            </a:pPr>
            <a:r>
              <a:rPr lang="en-US" sz="1200"/>
              <a:t>Unless agreement requires user to act affirmatively and distinctly from the user’s general assent</a:t>
            </a:r>
          </a:p>
          <a:p>
            <a:pPr lvl="1">
              <a:buFont typeface="Arial" charset="0"/>
              <a:buChar char="•"/>
              <a:defRPr/>
            </a:pPr>
            <a:endParaRPr lang="en-US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3804764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UFADAA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/>
              <a:t>Access by Personal Representative </a:t>
            </a:r>
            <a:r>
              <a:rPr lang="en-US" altLang="en-US" sz="2000"/>
              <a:t>(RCW 11.120.080)</a:t>
            </a:r>
            <a:endParaRPr lang="en-US" altLang="en-US"/>
          </a:p>
          <a:p>
            <a:pPr lvl="1"/>
            <a:r>
              <a:rPr lang="en-US" altLang="en-US"/>
              <a:t>Unless otherwise provided by Will or Court, a Personal Representative has the right to </a:t>
            </a:r>
            <a:r>
              <a:rPr lang="en-US" altLang="en-US" u="sng"/>
              <a:t>access</a:t>
            </a:r>
            <a:r>
              <a:rPr lang="en-US" altLang="en-US"/>
              <a:t>:</a:t>
            </a:r>
          </a:p>
          <a:p>
            <a:pPr lvl="2"/>
            <a:r>
              <a:rPr lang="en-US" altLang="en-US"/>
              <a:t>The catalogue of electronic communications sent or received by the decedent</a:t>
            </a:r>
          </a:p>
          <a:p>
            <a:pPr lvl="1"/>
            <a:r>
              <a:rPr lang="en-US" altLang="en-US"/>
              <a:t>Required documentation:</a:t>
            </a:r>
          </a:p>
          <a:p>
            <a:pPr lvl="2"/>
            <a:r>
              <a:rPr lang="en-US" altLang="en-US"/>
              <a:t>Written request</a:t>
            </a:r>
          </a:p>
          <a:p>
            <a:pPr lvl="2"/>
            <a:r>
              <a:rPr lang="en-US" altLang="en-US"/>
              <a:t>Certified copy of death certificate</a:t>
            </a:r>
          </a:p>
          <a:p>
            <a:pPr lvl="2"/>
            <a:r>
              <a:rPr lang="en-US" altLang="en-US"/>
              <a:t>Certified Letters Testamentary (or small estate affidavit);</a:t>
            </a:r>
          </a:p>
          <a:p>
            <a:pPr lvl="2"/>
            <a:r>
              <a:rPr lang="en-US" altLang="en-US"/>
              <a:t>Other information (if requested)</a:t>
            </a:r>
          </a:p>
        </p:txBody>
      </p:sp>
    </p:spTree>
    <p:extLst>
      <p:ext uri="{BB962C8B-B14F-4D97-AF65-F5344CB8AC3E}">
        <p14:creationId xmlns:p14="http://schemas.microsoft.com/office/powerpoint/2010/main" val="1348417639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UFADAA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/>
              <a:t>Access by Conservator/Guardian (Section 4)</a:t>
            </a:r>
          </a:p>
          <a:p>
            <a:pPr lvl="1"/>
            <a:r>
              <a:rPr lang="en-US"/>
              <a:t>The Court, after an opportunity for hearing, may grant a conservator/guardian access to:</a:t>
            </a:r>
          </a:p>
          <a:p>
            <a:pPr lvl="2"/>
            <a:r>
              <a:rPr lang="en-US"/>
              <a:t>The content of electronic communication sent or received by the decedent if the electronic-communication service or remote-computing service is permitted to disclose the content under the ECPA, as amended;</a:t>
            </a:r>
          </a:p>
          <a:p>
            <a:pPr lvl="2"/>
            <a:r>
              <a:rPr lang="en-US"/>
              <a:t>The catalogue of electronic communications sent or received by the decedent; and</a:t>
            </a:r>
          </a:p>
          <a:p>
            <a:pPr lvl="2"/>
            <a:r>
              <a:rPr lang="en-US"/>
              <a:t>Any other digital asset in which the decedent at death had a right or interest</a:t>
            </a:r>
          </a:p>
          <a:p>
            <a:pPr lvl="2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806116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UFADAA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altLang="en-US"/>
              <a:t>Access by Conservator/Guardian (RCW 11.120.140)</a:t>
            </a:r>
          </a:p>
          <a:p>
            <a:pPr lvl="1"/>
            <a:r>
              <a:rPr lang="en-US" altLang="en-US"/>
              <a:t>A conservator/guardian appointed due to a finding of incapacity under RCW 11.88.010 has access to:</a:t>
            </a:r>
          </a:p>
          <a:p>
            <a:pPr lvl="2"/>
            <a:r>
              <a:rPr lang="en-US" altLang="en-US"/>
              <a:t>The content of electronic communication sent or received by the AIP;</a:t>
            </a:r>
          </a:p>
          <a:p>
            <a:pPr lvl="2"/>
            <a:r>
              <a:rPr lang="en-US" altLang="en-US"/>
              <a:t>The catalogue of electronic communications sent or received by the AIP; and</a:t>
            </a:r>
          </a:p>
          <a:p>
            <a:pPr lvl="2"/>
            <a:r>
              <a:rPr lang="en-US" altLang="en-US"/>
              <a:t>Any other digital asset in which the AIP had a right or interest</a:t>
            </a:r>
          </a:p>
          <a:p>
            <a:pPr lvl="1"/>
            <a:r>
              <a:rPr lang="en-US" altLang="en-US"/>
              <a:t>Conservator/Guardian may suspend or terminate accounts for good cause</a:t>
            </a:r>
          </a:p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0292833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/>
              <a:t>UFADAA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r>
              <a:rPr lang="en-US" altLang="en-US"/>
              <a:t>Access by Attorney in Fact (RCW 11.120.090)</a:t>
            </a:r>
          </a:p>
          <a:p>
            <a:pPr lvl="1"/>
            <a:r>
              <a:rPr lang="en-US" altLang="en-US"/>
              <a:t>To the extent a power of attorney </a:t>
            </a:r>
            <a:r>
              <a:rPr lang="en-US" altLang="en-US" u="sng"/>
              <a:t>expressly</a:t>
            </a:r>
            <a:r>
              <a:rPr lang="en-US" altLang="en-US"/>
              <a:t> grants authority, the agent has the right to access the content of electronic communication sent or received by the Principal.</a:t>
            </a:r>
          </a:p>
          <a:p>
            <a:pPr lvl="1"/>
            <a:r>
              <a:rPr lang="en-US" altLang="en-US"/>
              <a:t>Without the express grant and unless otherwise provided by a power of attorney or a court, the agent has the right to access (RCW 11.120.100):</a:t>
            </a:r>
          </a:p>
          <a:p>
            <a:pPr lvl="2"/>
            <a:r>
              <a:rPr lang="en-US" altLang="en-US"/>
              <a:t>The catalogue of electronic communications sent or received by the Principal; and</a:t>
            </a:r>
          </a:p>
          <a:p>
            <a:pPr lvl="2"/>
            <a:r>
              <a:rPr lang="en-US" altLang="en-US"/>
              <a:t>Any other digital asset in which the Principal has a right or interest</a:t>
            </a:r>
          </a:p>
          <a:p>
            <a:pPr lvl="2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470850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are digital assets?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/>
              <a:t>Digital Assets and Accounts Include:</a:t>
            </a:r>
          </a:p>
          <a:p>
            <a:pPr lvl="1"/>
            <a:r>
              <a:rPr lang="en-US" b="1"/>
              <a:t>E-Mail Accounts </a:t>
            </a:r>
            <a:r>
              <a:rPr lang="en-US"/>
              <a:t>(Gmail, Yahoo, AOL, Hotmail, etc.);</a:t>
            </a:r>
          </a:p>
          <a:p>
            <a:pPr lvl="1"/>
            <a:r>
              <a:rPr lang="en-US" b="1"/>
              <a:t>Pictures</a:t>
            </a:r>
            <a:r>
              <a:rPr lang="en-US"/>
              <a:t> (Flickr, Picasa, Instagram);</a:t>
            </a:r>
          </a:p>
          <a:p>
            <a:pPr lvl="1"/>
            <a:r>
              <a:rPr lang="en-US" b="1"/>
              <a:t>Videos</a:t>
            </a:r>
            <a:r>
              <a:rPr lang="en-US"/>
              <a:t> (YouTube, Vimeo);</a:t>
            </a:r>
          </a:p>
          <a:p>
            <a:pPr lvl="1"/>
            <a:r>
              <a:rPr lang="en-US" b="1"/>
              <a:t>Document</a:t>
            </a:r>
            <a:r>
              <a:rPr lang="en-US"/>
              <a:t> </a:t>
            </a:r>
            <a:r>
              <a:rPr lang="en-US" b="1"/>
              <a:t>Accounts</a:t>
            </a:r>
            <a:r>
              <a:rPr lang="en-US"/>
              <a:t> (Google Docs, Sribd);</a:t>
            </a:r>
          </a:p>
          <a:p>
            <a:pPr lvl="1"/>
            <a:r>
              <a:rPr lang="en-US" b="1"/>
              <a:t>Online</a:t>
            </a:r>
            <a:r>
              <a:rPr lang="en-US"/>
              <a:t> </a:t>
            </a:r>
            <a:r>
              <a:rPr lang="en-US" b="1"/>
              <a:t>Files</a:t>
            </a:r>
            <a:r>
              <a:rPr lang="en-US"/>
              <a:t> (Word/Excel, Health Records);</a:t>
            </a:r>
          </a:p>
          <a:p>
            <a:pPr lvl="1"/>
            <a:r>
              <a:rPr lang="en-US" b="1"/>
              <a:t>Websites, Domain Names, Blogs and We Hosting Accounts;</a:t>
            </a:r>
          </a:p>
          <a:p>
            <a:pPr lvl="1"/>
            <a:r>
              <a:rPr lang="en-US" b="1"/>
              <a:t>Social Networking Accounts</a:t>
            </a:r>
            <a:r>
              <a:rPr lang="en-US"/>
              <a:t> (Facebook, Twitter, LinkedIn, Google+);</a:t>
            </a:r>
          </a:p>
          <a:p>
            <a:pPr lvl="1"/>
            <a:r>
              <a:rPr lang="en-US" b="1"/>
              <a:t>Music</a:t>
            </a:r>
            <a:r>
              <a:rPr lang="en-US"/>
              <a:t> (iTunes, Amazon) and </a:t>
            </a:r>
            <a:r>
              <a:rPr lang="en-US" b="1"/>
              <a:t>Books</a:t>
            </a:r>
            <a:r>
              <a:rPr lang="en-US"/>
              <a:t> (Kindle, e-books);</a:t>
            </a:r>
          </a:p>
          <a:p>
            <a:pPr lvl="1"/>
            <a:r>
              <a:rPr lang="en-US" b="1"/>
              <a:t>Devices</a:t>
            </a:r>
            <a:r>
              <a:rPr lang="en-US"/>
              <a:t>, such as laptops, smartphones, tablets and associated accounts;</a:t>
            </a:r>
          </a:p>
          <a:p>
            <a:pPr lvl="1"/>
            <a:r>
              <a:rPr lang="en-US" b="1"/>
              <a:t>Shopping Accounts and Online Businesses </a:t>
            </a:r>
            <a:r>
              <a:rPr lang="en-US"/>
              <a:t>(Ebay, Amazon); </a:t>
            </a:r>
          </a:p>
          <a:p>
            <a:pPr lvl="1"/>
            <a:r>
              <a:rPr lang="en-US" b="1"/>
              <a:t>Bill</a:t>
            </a:r>
            <a:r>
              <a:rPr lang="en-US"/>
              <a:t> </a:t>
            </a:r>
            <a:r>
              <a:rPr lang="en-US" b="1"/>
              <a:t>payment</a:t>
            </a:r>
            <a:r>
              <a:rPr lang="en-US"/>
              <a:t> </a:t>
            </a:r>
            <a:r>
              <a:rPr lang="en-US" b="1"/>
              <a:t>accounts</a:t>
            </a:r>
            <a:r>
              <a:rPr lang="en-US"/>
              <a:t> (Bank, Paypal) and </a:t>
            </a:r>
            <a:r>
              <a:rPr lang="en-US" b="1"/>
              <a:t>asset account login management</a:t>
            </a:r>
            <a:r>
              <a:rPr lang="en-US"/>
              <a:t>; and</a:t>
            </a:r>
          </a:p>
          <a:p>
            <a:pPr lvl="1"/>
            <a:r>
              <a:rPr lang="en-US" b="1"/>
              <a:t>Virtual Assets/Currency</a:t>
            </a:r>
            <a:r>
              <a:rPr lang="en-US"/>
              <a:t>(Bitcoin, Ether, Credit Card Rewards). </a:t>
            </a:r>
            <a:endParaRPr lang="en-US" b="1"/>
          </a:p>
          <a:p>
            <a:pPr lvl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323300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/>
              <a:t>UFADAA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>
              <a:buFont typeface="Arial" charset="0"/>
              <a:buChar char="•"/>
              <a:defRPr/>
            </a:pPr>
            <a:r>
              <a:rPr lang="en-US"/>
              <a:t>Access by Trustee (Section 6)</a:t>
            </a:r>
          </a:p>
          <a:p>
            <a:pPr lvl="1">
              <a:buFont typeface="Arial" charset="0"/>
              <a:buChar char="•"/>
              <a:defRPr/>
            </a:pPr>
            <a:r>
              <a:rPr lang="en-US"/>
              <a:t>A trustee that is an original account holder has the right to access each digital asset held in trust (RCW 11.120.11);</a:t>
            </a:r>
          </a:p>
          <a:p>
            <a:pPr lvl="1">
              <a:buFont typeface="Arial" charset="0"/>
              <a:buChar char="•"/>
              <a:defRPr/>
            </a:pPr>
            <a:r>
              <a:rPr lang="en-US"/>
              <a:t>A trustee who is not an original account holder has the right to access (RCW 11.120.120), </a:t>
            </a:r>
            <a:r>
              <a:rPr lang="en-US" u="sng"/>
              <a:t>if the original user consented to such disclosure in the trust document</a:t>
            </a:r>
            <a:r>
              <a:rPr lang="en-US"/>
              <a:t>:</a:t>
            </a:r>
          </a:p>
          <a:p>
            <a:pPr lvl="2">
              <a:buFont typeface="Arial" charset="0"/>
              <a:buChar char="•"/>
              <a:defRPr/>
            </a:pPr>
            <a:r>
              <a:rPr lang="en-US"/>
              <a:t>The content of electronic communication sent or received by the original user</a:t>
            </a:r>
          </a:p>
          <a:p>
            <a:pPr lvl="2">
              <a:buFont typeface="Arial" charset="0"/>
              <a:buChar char="•"/>
              <a:defRPr/>
            </a:pPr>
            <a:r>
              <a:rPr lang="en-US"/>
              <a:t>The catalogue of electronic communications sent or received by the decedent; and</a:t>
            </a:r>
          </a:p>
          <a:p>
            <a:pPr lvl="2">
              <a:buFont typeface="Arial" charset="0"/>
              <a:buChar char="•"/>
              <a:defRPr/>
            </a:pPr>
            <a:r>
              <a:rPr lang="en-US"/>
              <a:t>Any other digital asset in which the decedent at death had a right or interest</a:t>
            </a:r>
          </a:p>
        </p:txBody>
      </p:sp>
    </p:spTree>
    <p:extLst>
      <p:ext uri="{BB962C8B-B14F-4D97-AF65-F5344CB8AC3E}">
        <p14:creationId xmlns:p14="http://schemas.microsoft.com/office/powerpoint/2010/main" val="3697955985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UFADAA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US" altLang="en-US"/>
              <a:t>Fiduciary Authority (RCW 11.120.150)</a:t>
            </a:r>
          </a:p>
          <a:p>
            <a:pPr lvl="1"/>
            <a:r>
              <a:rPr lang="en-US" altLang="en-US"/>
              <a:t>Subject to fiduciary standards of care, loyalty and confidentiality</a:t>
            </a:r>
          </a:p>
          <a:p>
            <a:pPr lvl="1"/>
            <a:r>
              <a:rPr lang="en-US" altLang="en-US"/>
              <a:t>A fiduciary who is an account holder under the previous sections has the following authority:</a:t>
            </a:r>
          </a:p>
          <a:p>
            <a:pPr lvl="2"/>
            <a:r>
              <a:rPr lang="en-US" altLang="en-US"/>
              <a:t>Subject to the terms-of-service agreement and copyright or other applicable law, may take any action concerning the asset to the extent of the account holder’s authority and the fiduciary’s powers under state law;</a:t>
            </a:r>
          </a:p>
          <a:p>
            <a:pPr lvl="2"/>
            <a:r>
              <a:rPr lang="en-US" altLang="en-US"/>
              <a:t>Has lawful consent for the custodian to divulge he content of the electronic communication;</a:t>
            </a:r>
          </a:p>
          <a:p>
            <a:pPr lvl="2"/>
            <a:r>
              <a:rPr lang="en-US" altLang="en-US"/>
              <a:t>Is, as defined by federal law, an authorized user</a:t>
            </a:r>
          </a:p>
          <a:p>
            <a:pPr lvl="1"/>
            <a:r>
              <a:rPr lang="en-US" altLang="en-US"/>
              <a:t>A fiduciary may not impersonate the user</a:t>
            </a:r>
          </a:p>
          <a:p>
            <a:pPr lvl="2"/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294811863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UFADAA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/>
              <a:t>Public policy</a:t>
            </a:r>
          </a:p>
          <a:p>
            <a:pPr lvl="1"/>
            <a:r>
              <a:rPr lang="en-US"/>
              <a:t>Section 7(b) provides that if a provision in a terms-of-service agreement limits a fiduciary’s access to the digital assets, the provision is void as against the strong public policy of the state</a:t>
            </a:r>
          </a:p>
          <a:p>
            <a:pPr lvl="2"/>
            <a:r>
              <a:rPr lang="en-US"/>
              <a:t>Unless Account Holder </a:t>
            </a:r>
            <a:r>
              <a:rPr lang="en-US" u="sng"/>
              <a:t>affirmatively</a:t>
            </a:r>
            <a:r>
              <a:rPr lang="en-US"/>
              <a:t> agrees to the provisions after the enactment of the UFADAA</a:t>
            </a:r>
          </a:p>
          <a:p>
            <a:pPr lvl="1"/>
            <a:r>
              <a:rPr lang="en-US"/>
              <a:t>Section 7(b) provides that a choice-of-law provision to a state that does not have the UFADAA is void against public policy</a:t>
            </a:r>
          </a:p>
          <a:p>
            <a:pPr lvl="1"/>
            <a:r>
              <a:rPr lang="en-US"/>
              <a:t>Fiduciary access to not violate a terms-of-service agreement</a:t>
            </a:r>
          </a:p>
        </p:txBody>
      </p:sp>
    </p:spTree>
    <p:extLst>
      <p:ext uri="{BB962C8B-B14F-4D97-AF65-F5344CB8AC3E}">
        <p14:creationId xmlns:p14="http://schemas.microsoft.com/office/powerpoint/2010/main" val="2659034156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ufadaa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/>
              <a:t>Compliance (Section 8)</a:t>
            </a:r>
          </a:p>
          <a:p>
            <a:pPr lvl="1"/>
            <a:r>
              <a:rPr lang="en-US"/>
              <a:t>The custodian </a:t>
            </a:r>
            <a:r>
              <a:rPr lang="en-US" u="sng"/>
              <a:t>shall</a:t>
            </a:r>
            <a:r>
              <a:rPr lang="en-US"/>
              <a:t> comply with fiduciaries request for:</a:t>
            </a:r>
          </a:p>
          <a:p>
            <a:pPr lvl="2"/>
            <a:r>
              <a:rPr lang="en-US"/>
              <a:t>Access</a:t>
            </a:r>
          </a:p>
          <a:p>
            <a:pPr lvl="2"/>
            <a:r>
              <a:rPr lang="en-US"/>
              <a:t>Control and </a:t>
            </a:r>
          </a:p>
          <a:p>
            <a:pPr lvl="2"/>
            <a:r>
              <a:rPr lang="en-US"/>
              <a:t>Copy of the asset</a:t>
            </a:r>
          </a:p>
          <a:p>
            <a:pPr lvl="1"/>
            <a:r>
              <a:rPr lang="en-US"/>
              <a:t>Compliance within 60 days</a:t>
            </a:r>
          </a:p>
          <a:p>
            <a:pPr lvl="1"/>
            <a:r>
              <a:rPr lang="en-US"/>
              <a:t>If fail to comply, the fiduciary may apply to the court for an order directing compliance</a:t>
            </a:r>
          </a:p>
          <a:p>
            <a:pPr lvl="2"/>
            <a:r>
              <a:rPr lang="en-US"/>
              <a:t>No stated damages;</a:t>
            </a:r>
          </a:p>
          <a:p>
            <a:pPr lvl="2"/>
            <a:r>
              <a:rPr lang="en-US"/>
              <a:t>No stated jurisdictional requirements</a:t>
            </a:r>
          </a:p>
          <a:p>
            <a:pPr lvl="1"/>
            <a:r>
              <a:rPr lang="en-US"/>
              <a:t>Custodian is immune for compliance if they act in good faith (Section 9)</a:t>
            </a:r>
          </a:p>
          <a:p>
            <a:pPr lvl="2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127607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How to plan for the transfer of digital assets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/>
              <a:t>Inventory 	</a:t>
            </a:r>
          </a:p>
          <a:p>
            <a:pPr lvl="1"/>
            <a:r>
              <a:rPr lang="en-US"/>
              <a:t>Other Digital Assets</a:t>
            </a:r>
          </a:p>
          <a:p>
            <a:pPr lvl="2"/>
            <a:r>
              <a:rPr lang="en-US"/>
              <a:t>List all accounts and include</a:t>
            </a:r>
          </a:p>
          <a:p>
            <a:pPr lvl="3"/>
            <a:r>
              <a:rPr lang="en-US"/>
              <a:t>Domain name</a:t>
            </a:r>
          </a:p>
          <a:p>
            <a:pPr lvl="3"/>
            <a:r>
              <a:rPr lang="en-US"/>
              <a:t>User name</a:t>
            </a:r>
          </a:p>
          <a:p>
            <a:pPr lvl="3"/>
            <a:r>
              <a:rPr lang="en-US"/>
              <a:t>Password</a:t>
            </a:r>
          </a:p>
          <a:p>
            <a:pPr lvl="3"/>
            <a:r>
              <a:rPr lang="en-US"/>
              <a:t>Security Question</a:t>
            </a:r>
          </a:p>
          <a:p>
            <a:pPr lvl="3"/>
            <a:r>
              <a:rPr lang="en-US"/>
              <a:t>Other Identifying Information</a:t>
            </a:r>
          </a:p>
          <a:p>
            <a:pPr lvl="1"/>
            <a:r>
              <a:rPr lang="en-US"/>
              <a:t>Frequent updating </a:t>
            </a:r>
          </a:p>
          <a:p>
            <a:pPr lvl="1"/>
            <a:r>
              <a:rPr lang="en-US"/>
              <a:t>Inventory should be kept with estate planning documents </a:t>
            </a:r>
          </a:p>
          <a:p>
            <a:pPr lvl="2"/>
            <a:r>
              <a:rPr lang="en-US"/>
              <a:t>Caution: risk that passwords may be available if documents are not kept secured</a:t>
            </a:r>
          </a:p>
          <a:p>
            <a:pPr marL="114300" indent="0">
              <a:buNone/>
            </a:pPr>
            <a:endParaRPr lang="en-US"/>
          </a:p>
          <a:p>
            <a:pPr lvl="2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903533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How to plan for the transfer of digital assets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/>
              <a:t>Inventory</a:t>
            </a:r>
          </a:p>
          <a:p>
            <a:pPr lvl="1"/>
            <a:r>
              <a:rPr lang="en-US"/>
              <a:t>Commercial Storage of Inventory</a:t>
            </a:r>
          </a:p>
          <a:p>
            <a:pPr lvl="2"/>
            <a:r>
              <a:rPr lang="en-US"/>
              <a:t>Online password storage services</a:t>
            </a:r>
          </a:p>
          <a:p>
            <a:pPr lvl="3"/>
            <a:r>
              <a:rPr lang="en-US"/>
              <a:t>1password</a:t>
            </a:r>
          </a:p>
          <a:p>
            <a:pPr lvl="3"/>
            <a:r>
              <a:rPr lang="en-US"/>
              <a:t>KeePass</a:t>
            </a:r>
          </a:p>
          <a:p>
            <a:pPr lvl="3"/>
            <a:r>
              <a:rPr lang="en-US"/>
              <a:t>My-iWallet</a:t>
            </a:r>
          </a:p>
          <a:p>
            <a:pPr lvl="2"/>
            <a:r>
              <a:rPr lang="en-US"/>
              <a:t>Concerns: company may go out of business</a:t>
            </a:r>
          </a:p>
          <a:p>
            <a:r>
              <a:rPr lang="en-US"/>
              <a:t>Directions as to each account</a:t>
            </a:r>
          </a:p>
          <a:p>
            <a:pPr lvl="1"/>
            <a:r>
              <a:rPr lang="en-US"/>
              <a:t>Close Account</a:t>
            </a:r>
          </a:p>
          <a:p>
            <a:pPr lvl="1"/>
            <a:r>
              <a:rPr lang="en-US"/>
              <a:t>Memorialize Account</a:t>
            </a:r>
          </a:p>
          <a:p>
            <a:pPr lvl="1"/>
            <a:r>
              <a:rPr lang="en-US"/>
              <a:t>Sell Account</a:t>
            </a:r>
          </a:p>
        </p:txBody>
      </p:sp>
    </p:spTree>
    <p:extLst>
      <p:ext uri="{BB962C8B-B14F-4D97-AF65-F5344CB8AC3E}">
        <p14:creationId xmlns:p14="http://schemas.microsoft.com/office/powerpoint/2010/main" val="1259981027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/>
              <a:t>How to plan for the transfer of digital assets</a:t>
            </a:r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altLang="en-US" sz="1800"/>
              <a:t>Estate Planning Provisions</a:t>
            </a:r>
          </a:p>
          <a:p>
            <a:pPr lvl="1"/>
            <a:r>
              <a:rPr lang="en-US" altLang="en-US" sz="1600"/>
              <a:t>Powers of Attorney</a:t>
            </a:r>
          </a:p>
          <a:p>
            <a:pPr lvl="1"/>
            <a:r>
              <a:rPr lang="en-US" altLang="en-US" sz="1600"/>
              <a:t>Wills</a:t>
            </a:r>
          </a:p>
          <a:p>
            <a:pPr lvl="1"/>
            <a:r>
              <a:rPr lang="en-US" altLang="en-US" sz="1600"/>
              <a:t>Trusts</a:t>
            </a:r>
          </a:p>
          <a:p>
            <a:r>
              <a:rPr lang="en-US" altLang="en-US" sz="1800"/>
              <a:t>Specific instructions to digital assets</a:t>
            </a:r>
          </a:p>
          <a:p>
            <a:pPr lvl="1"/>
            <a:r>
              <a:rPr lang="en-US" altLang="en-US" sz="1600"/>
              <a:t>Who receives them? Not sufficient to include as personal property.</a:t>
            </a:r>
          </a:p>
          <a:p>
            <a:pPr lvl="1"/>
            <a:r>
              <a:rPr lang="en-US" altLang="en-US" sz="1600"/>
              <a:t>What should be done with them?</a:t>
            </a:r>
          </a:p>
          <a:p>
            <a:pPr lvl="2"/>
            <a:r>
              <a:rPr lang="en-US" altLang="en-US" sz="1400"/>
              <a:t>Destroyed </a:t>
            </a:r>
          </a:p>
          <a:p>
            <a:pPr lvl="2"/>
            <a:r>
              <a:rPr lang="en-US" altLang="en-US" sz="1400"/>
              <a:t>Distributed</a:t>
            </a:r>
          </a:p>
          <a:p>
            <a:pPr lvl="2"/>
            <a:r>
              <a:rPr lang="en-US" altLang="en-US" sz="1400"/>
              <a:t>Reviewed</a:t>
            </a:r>
          </a:p>
          <a:p>
            <a:pPr lvl="2"/>
            <a:r>
              <a:rPr lang="en-US" altLang="en-US" sz="1400"/>
              <a:t>Memorialized</a:t>
            </a:r>
          </a:p>
        </p:txBody>
      </p:sp>
    </p:spTree>
    <p:extLst>
      <p:ext uri="{BB962C8B-B14F-4D97-AF65-F5344CB8AC3E}">
        <p14:creationId xmlns:p14="http://schemas.microsoft.com/office/powerpoint/2010/main" val="1485601325"/>
      </p:ext>
    </p:ext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How to plan for the transfer of digital assets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/>
              <a:t>Estate Planning Provisions</a:t>
            </a:r>
          </a:p>
          <a:p>
            <a:pPr lvl="1"/>
            <a:r>
              <a:rPr lang="en-US"/>
              <a:t>Powers of Attorney</a:t>
            </a:r>
          </a:p>
          <a:p>
            <a:pPr lvl="1"/>
            <a:r>
              <a:rPr lang="en-US"/>
              <a:t>Wills</a:t>
            </a:r>
          </a:p>
          <a:p>
            <a:pPr lvl="1"/>
            <a:r>
              <a:rPr lang="en-US"/>
              <a:t>Trusts</a:t>
            </a:r>
          </a:p>
          <a:p>
            <a:r>
              <a:rPr lang="en-US"/>
              <a:t>Specific instructions to digital assets</a:t>
            </a:r>
          </a:p>
          <a:p>
            <a:pPr lvl="1"/>
            <a:r>
              <a:rPr lang="en-US"/>
              <a:t>Who receives them? Not sufficient to include as personal property.</a:t>
            </a:r>
          </a:p>
          <a:p>
            <a:pPr lvl="1"/>
            <a:r>
              <a:rPr lang="en-US"/>
              <a:t>What should be done with them?</a:t>
            </a:r>
          </a:p>
          <a:p>
            <a:pPr lvl="2"/>
            <a:r>
              <a:rPr lang="en-US"/>
              <a:t>Destroyed </a:t>
            </a:r>
          </a:p>
          <a:p>
            <a:pPr lvl="2"/>
            <a:r>
              <a:rPr lang="en-US"/>
              <a:t>Distributed</a:t>
            </a:r>
          </a:p>
          <a:p>
            <a:pPr lvl="2"/>
            <a:r>
              <a:rPr lang="en-US"/>
              <a:t>Reviewed</a:t>
            </a:r>
          </a:p>
          <a:p>
            <a:pPr lvl="2"/>
            <a:r>
              <a:rPr lang="en-US"/>
              <a:t>Memorialized</a:t>
            </a:r>
          </a:p>
        </p:txBody>
      </p:sp>
    </p:spTree>
    <p:extLst>
      <p:ext uri="{BB962C8B-B14F-4D97-AF65-F5344CB8AC3E}">
        <p14:creationId xmlns:p14="http://schemas.microsoft.com/office/powerpoint/2010/main" val="1024013148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/>
          <p:nvPr>
            <p:custDataLst>
              <p:tags r:id="rId1"/>
            </p:custDataLst>
          </p:nvPr>
        </p:nvSpPr>
        <p:spPr>
          <a:xfrm>
            <a:off x="577850" y="560388"/>
            <a:ext cx="8261350" cy="1039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500" kern="1200" cap="all" baseline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/>
              <a:t>Questions???</a:t>
            </a:r>
          </a:p>
        </p:txBody>
      </p:sp>
      <p:sp>
        <p:nvSpPr>
          <p:cNvPr id="5" name="Content Placeholder 2"/>
          <p:cNvSpPr txBox="1"/>
          <p:nvPr>
            <p:custDataLst>
              <p:tags r:id="rId2"/>
            </p:custDataLst>
          </p:nvPr>
        </p:nvSpPr>
        <p:spPr>
          <a:xfrm>
            <a:off x="609600" y="19050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4488" lvl="1" indent="0" algn="ctr">
              <a:lnSpc>
                <a:spcPct val="80000"/>
              </a:lnSpc>
              <a:buFont typeface="Wingdings" pitchFamily="2" charset="2"/>
              <a:buNone/>
            </a:pPr>
            <a:endParaRPr lang="en-US" sz="1900" b="1">
              <a:latin typeface="Times New Roman" pitchFamily="18" charset="0"/>
            </a:endParaRPr>
          </a:p>
          <a:p>
            <a:pPr marL="344488" lvl="1" indent="0" algn="ctr">
              <a:lnSpc>
                <a:spcPct val="80000"/>
              </a:lnSpc>
              <a:buFont typeface="Wingdings" pitchFamily="2" charset="2"/>
              <a:buNone/>
            </a:pPr>
            <a:r>
              <a:rPr lang="en-US" sz="1900" b="1">
                <a:latin typeface="Times New Roman" pitchFamily="18" charset="0"/>
              </a:rPr>
              <a:t>Stephanie R. Taylor</a:t>
            </a:r>
          </a:p>
          <a:p>
            <a:pPr marL="344488" lvl="1" indent="0" algn="ctr">
              <a:lnSpc>
                <a:spcPct val="80000"/>
              </a:lnSpc>
              <a:buFont typeface="Wingdings" pitchFamily="2" charset="2"/>
              <a:buNone/>
            </a:pPr>
            <a:r>
              <a:rPr lang="en-US" sz="1900" b="1">
                <a:latin typeface="Times New Roman" pitchFamily="18" charset="0"/>
              </a:rPr>
              <a:t>RANDALL|DANKSIN</a:t>
            </a:r>
          </a:p>
          <a:p>
            <a:pPr marL="344488" lvl="1" indent="0" algn="ctr">
              <a:lnSpc>
                <a:spcPct val="80000"/>
              </a:lnSpc>
              <a:buFont typeface="Wingdings" pitchFamily="2" charset="2"/>
              <a:buNone/>
            </a:pPr>
            <a:r>
              <a:rPr lang="en-US" sz="900" i="1">
                <a:latin typeface="Times New Roman" pitchFamily="18" charset="0"/>
              </a:rPr>
              <a:t>A Professional Service Corporation</a:t>
            </a:r>
          </a:p>
          <a:p>
            <a:pPr marL="344488" lvl="1" indent="0" algn="ctr">
              <a:lnSpc>
                <a:spcPct val="80000"/>
              </a:lnSpc>
              <a:buFont typeface="Wingdings" pitchFamily="2" charset="2"/>
              <a:buNone/>
            </a:pPr>
            <a:r>
              <a:rPr lang="en-US" sz="1500">
                <a:latin typeface="Times New Roman" pitchFamily="18" charset="0"/>
              </a:rPr>
              <a:t>601 W. Riverside Avenue, Suite 1500</a:t>
            </a:r>
          </a:p>
          <a:p>
            <a:pPr marL="344488" lvl="1" indent="0" algn="ctr">
              <a:lnSpc>
                <a:spcPct val="80000"/>
              </a:lnSpc>
              <a:buFont typeface="Wingdings" pitchFamily="2" charset="2"/>
              <a:buNone/>
            </a:pPr>
            <a:r>
              <a:rPr lang="en-US" sz="1500">
                <a:latin typeface="Times New Roman" pitchFamily="18" charset="0"/>
              </a:rPr>
              <a:t>Spokane, WA 99201</a:t>
            </a:r>
          </a:p>
          <a:p>
            <a:pPr marL="344488" lvl="1" indent="0" algn="ctr">
              <a:lnSpc>
                <a:spcPct val="80000"/>
              </a:lnSpc>
              <a:buFont typeface="Wingdings" pitchFamily="2" charset="2"/>
              <a:buNone/>
            </a:pPr>
            <a:r>
              <a:rPr lang="en-US" sz="1500">
                <a:latin typeface="Times New Roman" pitchFamily="18" charset="0"/>
              </a:rPr>
              <a:t>(509) 747-2052 – Fax: (509) 624-2528</a:t>
            </a:r>
          </a:p>
          <a:p>
            <a:pPr marL="344488" lvl="1" indent="0" algn="ctr">
              <a:lnSpc>
                <a:spcPct val="80000"/>
              </a:lnSpc>
              <a:buFont typeface="Wingdings" pitchFamily="2" charset="2"/>
              <a:buNone/>
            </a:pPr>
            <a:r>
              <a:rPr lang="en-US" sz="1500">
                <a:solidFill>
                  <a:srgbClr val="C00000"/>
                </a:solidFill>
                <a:latin typeface="Times New Roman" pitchFamily="18" charset="0"/>
              </a:rPr>
              <a:t>www.randalldanskin.com</a:t>
            </a:r>
          </a:p>
          <a:p>
            <a:pPr marL="344488" lvl="1" indent="0" algn="ctr">
              <a:lnSpc>
                <a:spcPct val="80000"/>
              </a:lnSpc>
              <a:buFont typeface="Wingdings" pitchFamily="2" charset="2"/>
              <a:buNone/>
            </a:pPr>
            <a:r>
              <a:rPr lang="en-US" sz="1500">
                <a:solidFill>
                  <a:srgbClr val="C00000"/>
                </a:solidFill>
                <a:latin typeface="Times New Roman" pitchFamily="18" charset="0"/>
              </a:rPr>
              <a:t>srt@randalldanskin.com</a:t>
            </a:r>
          </a:p>
          <a:p>
            <a:pPr marL="344488" lvl="1" indent="0" algn="ctr">
              <a:lnSpc>
                <a:spcPct val="80000"/>
              </a:lnSpc>
              <a:buFont typeface="Wingdings" pitchFamily="2" charset="2"/>
              <a:buNone/>
            </a:pPr>
            <a:endParaRPr lang="en-US" sz="1500">
              <a:latin typeface="Times New Roman" pitchFamily="18" charset="0"/>
            </a:endParaRPr>
          </a:p>
          <a:p>
            <a:pPr marL="344488" lvl="1" indent="0" algn="ctr">
              <a:lnSpc>
                <a:spcPct val="80000"/>
              </a:lnSpc>
              <a:buFont typeface="Wingdings" pitchFamily="2" charset="2"/>
              <a:buNone/>
            </a:pPr>
            <a:endParaRPr lang="en-US" sz="1500">
              <a:latin typeface="Times New Roman" pitchFamily="18" charset="0"/>
            </a:endParaRPr>
          </a:p>
          <a:p>
            <a:pPr marL="344488" lvl="1" indent="0" algn="ctr">
              <a:lnSpc>
                <a:spcPct val="80000"/>
              </a:lnSpc>
              <a:buFont typeface="Wingdings" pitchFamily="2" charset="2"/>
              <a:buNone/>
            </a:pPr>
            <a:r>
              <a:rPr lang="en-US" b="1">
                <a:latin typeface="Times New Roman" pitchFamily="18" charset="0"/>
              </a:rPr>
              <a:t>Jordan C. Urness</a:t>
            </a:r>
          </a:p>
          <a:p>
            <a:pPr marL="344488" lvl="1" indent="0" algn="ctr"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cap="small">
                <a:latin typeface="Times New Roman" pitchFamily="18" charset="0"/>
              </a:rPr>
              <a:t>Douglas, Eden, Phillips, DeRuyter &amp; Stanyer, P.S.</a:t>
            </a:r>
          </a:p>
          <a:p>
            <a:pPr marL="344488" lvl="1" indent="0" algn="ctr"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Times New Roman" pitchFamily="18" charset="0"/>
                <a:cs typeface="Times New Roman" pitchFamily="18" charset="0"/>
              </a:rPr>
              <a:t>717 W. Sprague Ave.</a:t>
            </a:r>
            <a:br>
              <a:rPr lang="en-US" sz="1600">
                <a:latin typeface="Times New Roman" pitchFamily="18" charset="0"/>
                <a:cs typeface="Times New Roman" pitchFamily="18" charset="0"/>
              </a:rPr>
            </a:br>
            <a:r>
              <a:rPr lang="en-US" sz="1600">
                <a:latin typeface="Times New Roman" pitchFamily="18" charset="0"/>
                <a:cs typeface="Times New Roman" pitchFamily="18" charset="0"/>
              </a:rPr>
              <a:t>Suite 1500</a:t>
            </a:r>
            <a:br>
              <a:rPr lang="en-US" sz="1600">
                <a:latin typeface="Times New Roman" pitchFamily="18" charset="0"/>
                <a:cs typeface="Times New Roman" pitchFamily="18" charset="0"/>
              </a:rPr>
            </a:br>
            <a:r>
              <a:rPr lang="en-US" sz="1600">
                <a:latin typeface="Times New Roman" pitchFamily="18" charset="0"/>
                <a:cs typeface="Times New Roman" pitchFamily="18" charset="0"/>
              </a:rPr>
              <a:t>Spokane, WA 99201</a:t>
            </a:r>
          </a:p>
          <a:p>
            <a:pPr marL="344488" lvl="1" indent="0" algn="ctr"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Times New Roman" pitchFamily="18" charset="0"/>
                <a:cs typeface="Times New Roman" pitchFamily="18" charset="0"/>
              </a:rPr>
              <a:t>(509) 455-5300 – Fax: (509) 455-5348</a:t>
            </a:r>
          </a:p>
          <a:p>
            <a:pPr marL="344488" lvl="1" indent="0" algn="ctr"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www.depdslaw.com</a:t>
            </a:r>
          </a:p>
          <a:p>
            <a:pPr marL="344488" lvl="1" indent="0" algn="ctr"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jcurness@depdslaw.com </a:t>
            </a:r>
          </a:p>
          <a:p>
            <a:pPr marL="344488" lvl="1" indent="0" algn="ctr">
              <a:lnSpc>
                <a:spcPct val="80000"/>
              </a:lnSpc>
              <a:buFont typeface="Wingdings" pitchFamily="2" charset="2"/>
              <a:buNone/>
            </a:pPr>
            <a:endParaRPr lang="en-US" sz="15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9178023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What is Bitcoin?</a:t>
            </a:r>
          </a:p>
        </p:txBody>
      </p:sp>
      <p:pic>
        <p:nvPicPr>
          <p:cNvPr id="3" name="Gc2en3nHxA4">
            <a:hlinkClick r:id="" action="ppaction://media"/>
          </p:cNvPr>
          <p:cNvPicPr>
            <a:picLocks noRot="1" noChangeAspect="1"/>
          </p:cNvPicPr>
          <p:nvPr>
            <a:videoFile r:link="rId2"/>
          </p:nvPr>
        </p:nvPicPr>
        <p:blipFill>
          <a:blip r:embed="rId5"/>
          <a:stretch>
            <a:fillRect/>
          </a:stretch>
        </p:blipFill>
        <p:spPr>
          <a:xfrm>
            <a:off x="1483064" y="1828800"/>
            <a:ext cx="6146800" cy="461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402958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What IS VIRTUAL CURRENCY?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According to Regulators</a:t>
            </a:r>
          </a:p>
          <a:p>
            <a:pPr lvl="1"/>
            <a:r>
              <a:rPr lang="en-US" b="1" i="1" dirty="0"/>
              <a:t>A currency </a:t>
            </a:r>
            <a:r>
              <a:rPr lang="en-US" i="1" dirty="0"/>
              <a:t> </a:t>
            </a:r>
          </a:p>
          <a:p>
            <a:pPr lvl="2"/>
            <a:r>
              <a:rPr lang="en-US" i="1" dirty="0"/>
              <a:t>SEC v. Shavers</a:t>
            </a:r>
            <a:r>
              <a:rPr lang="en-US" dirty="0"/>
              <a:t>, No. 4:13-CV-416 (E.D. Texas 2013) (Memorandum Op.).</a:t>
            </a:r>
          </a:p>
          <a:p>
            <a:pPr lvl="1"/>
            <a:r>
              <a:rPr lang="en-US" b="1" i="1" dirty="0"/>
              <a:t>Not a currency</a:t>
            </a:r>
            <a:r>
              <a:rPr lang="en-US" i="1" dirty="0"/>
              <a:t> </a:t>
            </a:r>
          </a:p>
          <a:p>
            <a:pPr lvl="2"/>
            <a:r>
              <a:rPr lang="en-US" i="1" dirty="0"/>
              <a:t>Financial Crimes Enforcement Network, FIN-2013-G001.</a:t>
            </a:r>
          </a:p>
          <a:p>
            <a:pPr lvl="1"/>
            <a:r>
              <a:rPr lang="en-US" b="1" i="1" dirty="0"/>
              <a:t>Property</a:t>
            </a:r>
            <a:r>
              <a:rPr lang="en-US" i="1" dirty="0"/>
              <a:t>  </a:t>
            </a:r>
          </a:p>
          <a:p>
            <a:pPr lvl="2"/>
            <a:r>
              <a:rPr lang="en-US" i="1" dirty="0"/>
              <a:t>U.S. v. </a:t>
            </a:r>
            <a:r>
              <a:rPr lang="en-US" i="1" dirty="0" err="1"/>
              <a:t>Coinbase</a:t>
            </a:r>
            <a:r>
              <a:rPr lang="en-US" i="1" dirty="0"/>
              <a:t>, Inc.</a:t>
            </a:r>
            <a:r>
              <a:rPr lang="en-US" dirty="0"/>
              <a:t> No. 17-CV-01431 (N.D. Cal. 2017).</a:t>
            </a:r>
          </a:p>
          <a:p>
            <a:pPr lvl="1"/>
            <a:r>
              <a:rPr lang="en-US" b="1" i="1" dirty="0"/>
              <a:t>Commodity</a:t>
            </a:r>
            <a:r>
              <a:rPr lang="en-US" i="1" dirty="0"/>
              <a:t> </a:t>
            </a:r>
          </a:p>
          <a:p>
            <a:pPr lvl="2"/>
            <a:r>
              <a:rPr lang="en-US" i="1" dirty="0"/>
              <a:t>Commodity Futures Trading Commission.</a:t>
            </a:r>
          </a:p>
          <a:p>
            <a:pPr lvl="1"/>
            <a:r>
              <a:rPr lang="en-US" b="1" i="1" dirty="0"/>
              <a:t>Security</a:t>
            </a:r>
            <a:r>
              <a:rPr lang="en-US" i="1" dirty="0"/>
              <a:t> </a:t>
            </a:r>
          </a:p>
          <a:p>
            <a:pPr lvl="2"/>
            <a:r>
              <a:rPr lang="en-US" i="1" dirty="0"/>
              <a:t>Maybe – investment w expectation of profit derived from managerial efforts of others – SEC.</a:t>
            </a:r>
          </a:p>
        </p:txBody>
      </p:sp>
    </p:spTree>
    <p:extLst>
      <p:ext uri="{BB962C8B-B14F-4D97-AF65-F5344CB8AC3E}">
        <p14:creationId xmlns:p14="http://schemas.microsoft.com/office/powerpoint/2010/main" val="2647822123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IRS Notice 2014-21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US"/>
              <a:t>Virtual Currency According to the IRS</a:t>
            </a:r>
          </a:p>
          <a:p>
            <a:pPr lvl="1"/>
            <a:r>
              <a:rPr lang="en-US"/>
              <a:t>Digital representation of value that functions as a medium of exchange, unit of account, or store of value.</a:t>
            </a:r>
          </a:p>
          <a:p>
            <a:pPr lvl="1"/>
            <a:r>
              <a:rPr lang="en-US"/>
              <a:t>Virtual currencies that can be converted into traditional currency are property for tax purposes.</a:t>
            </a:r>
          </a:p>
          <a:p>
            <a:pPr lvl="1"/>
            <a:r>
              <a:rPr lang="en-US"/>
              <a:t>Subset of Virtual Currency is “convertible virtual currency.”</a:t>
            </a:r>
          </a:p>
          <a:p>
            <a:pPr lvl="1"/>
            <a:r>
              <a:rPr lang="en-US"/>
              <a:t>Convertible Virtual Currency is virtual currency that has an equivalent value in real currency, or currency that acts as a substitute for real currency.</a:t>
            </a:r>
          </a:p>
          <a:p>
            <a:pPr lvl="1"/>
            <a:r>
              <a:rPr lang="en-US"/>
              <a:t>Examples: Bitcoin, Ether, Litecoin</a:t>
            </a:r>
          </a:p>
        </p:txBody>
      </p:sp>
    </p:spTree>
    <p:extLst>
      <p:ext uri="{BB962C8B-B14F-4D97-AF65-F5344CB8AC3E}">
        <p14:creationId xmlns:p14="http://schemas.microsoft.com/office/powerpoint/2010/main" val="3650515754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Aicpa comments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Issues raised by AICPA in response to IRS Notice 2014-21:</a:t>
            </a:r>
          </a:p>
          <a:p>
            <a:pPr lvl="1"/>
            <a:r>
              <a:rPr lang="en-US" dirty="0"/>
              <a:t>Valuation</a:t>
            </a:r>
          </a:p>
          <a:p>
            <a:pPr lvl="1"/>
            <a:r>
              <a:rPr lang="en-US" dirty="0"/>
              <a:t>Expensing of mining and acquiring currency</a:t>
            </a:r>
          </a:p>
          <a:p>
            <a:pPr lvl="2"/>
            <a:r>
              <a:rPr lang="en-US" dirty="0"/>
              <a:t>Service Activity – income realized upon receipt – expense as paid/incurred.</a:t>
            </a:r>
          </a:p>
          <a:p>
            <a:pPr lvl="2"/>
            <a:r>
              <a:rPr lang="en-US" dirty="0"/>
              <a:t>Production Activity – income realized upon disposition – add cost to basis.</a:t>
            </a:r>
          </a:p>
          <a:p>
            <a:pPr lvl="1"/>
            <a:r>
              <a:rPr lang="en-US" dirty="0"/>
              <a:t>Tracking Basis Difficult</a:t>
            </a:r>
          </a:p>
          <a:p>
            <a:pPr lvl="2"/>
            <a:r>
              <a:rPr lang="en-US" dirty="0"/>
              <a:t>ID specific virtual currency lot used in particular transaction.</a:t>
            </a:r>
          </a:p>
          <a:p>
            <a:pPr lvl="1"/>
            <a:r>
              <a:rPr lang="en-US" dirty="0"/>
              <a:t>Any other general guidance on property transactions</a:t>
            </a:r>
          </a:p>
          <a:p>
            <a:pPr lvl="2"/>
            <a:r>
              <a:rPr lang="en-US" dirty="0"/>
              <a:t>IRC 1031</a:t>
            </a:r>
          </a:p>
          <a:p>
            <a:pPr lvl="2"/>
            <a:r>
              <a:rPr lang="en-US" dirty="0"/>
              <a:t>IRC 453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9965475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Aicpa comments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US"/>
              <a:t>Issues raised by AICPA in response to IRS Notice 2014-21:</a:t>
            </a:r>
          </a:p>
          <a:p>
            <a:pPr lvl="1"/>
            <a:r>
              <a:rPr lang="en-US"/>
              <a:t>Merchants Holding Virtual Currencies</a:t>
            </a:r>
          </a:p>
          <a:p>
            <a:pPr lvl="2"/>
            <a:r>
              <a:rPr lang="en-US"/>
              <a:t>Payment to Employee in VC.</a:t>
            </a:r>
          </a:p>
          <a:p>
            <a:pPr lvl="1"/>
            <a:r>
              <a:rPr lang="en-US"/>
              <a:t>Charitable Contributions</a:t>
            </a:r>
          </a:p>
          <a:p>
            <a:pPr lvl="2"/>
            <a:r>
              <a:rPr lang="en-US"/>
              <a:t>Appraisals req’d?</a:t>
            </a:r>
          </a:p>
          <a:p>
            <a:pPr lvl="1"/>
            <a:r>
              <a:rPr lang="en-US"/>
              <a:t>Is VC a commodity subject to mark-to-market rules under 475(e) and 475(f)?</a:t>
            </a:r>
          </a:p>
          <a:p>
            <a:pPr lvl="1"/>
            <a:r>
              <a:rPr lang="en-US"/>
              <a:t>De Minimis exception gain/loss</a:t>
            </a:r>
          </a:p>
          <a:p>
            <a:pPr lvl="1"/>
            <a:r>
              <a:rPr lang="en-US"/>
              <a:t>Retirement Accounts</a:t>
            </a:r>
          </a:p>
          <a:p>
            <a:pPr lvl="1"/>
            <a:r>
              <a:rPr lang="en-US"/>
              <a:t>Foreign Reporting Rules</a:t>
            </a:r>
          </a:p>
          <a:p>
            <a:pPr lvl="2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532166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How many clients does this affect?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Market Capitalization</a:t>
            </a:r>
          </a:p>
          <a:p>
            <a:pPr lvl="1"/>
            <a:r>
              <a:rPr lang="en-US" dirty="0"/>
              <a:t>Bitcoin 	– 	$69.4B</a:t>
            </a:r>
          </a:p>
          <a:p>
            <a:pPr lvl="1"/>
            <a:r>
              <a:rPr lang="en-US" dirty="0"/>
              <a:t>Ether 	– 	$28.0B</a:t>
            </a:r>
          </a:p>
          <a:p>
            <a:pPr lvl="1"/>
            <a:r>
              <a:rPr lang="en-US" dirty="0"/>
              <a:t>Gold 	– 	$  8.2T</a:t>
            </a:r>
          </a:p>
          <a:p>
            <a:pPr lvl="1"/>
            <a:r>
              <a:rPr lang="en-US" dirty="0"/>
              <a:t>Costco	– 	$69.0B</a:t>
            </a:r>
          </a:p>
          <a:p>
            <a:pPr lvl="1"/>
            <a:r>
              <a:rPr lang="en-US" dirty="0"/>
              <a:t>CAT	-	$70.0B</a:t>
            </a:r>
          </a:p>
          <a:p>
            <a:pPr lvl="1"/>
            <a:r>
              <a:rPr lang="en-US" dirty="0"/>
              <a:t>CRM 	-	$70.2B</a:t>
            </a:r>
          </a:p>
          <a:p>
            <a:r>
              <a:rPr lang="en-US" dirty="0"/>
              <a:t>Users and Volume</a:t>
            </a:r>
          </a:p>
          <a:p>
            <a:pPr lvl="1"/>
            <a:r>
              <a:rPr lang="en-US" dirty="0"/>
              <a:t>Transaction Volume $1B-$2B per day (USD Worldwide)</a:t>
            </a:r>
          </a:p>
          <a:p>
            <a:pPr lvl="1"/>
            <a:r>
              <a:rPr lang="en-US" dirty="0"/>
              <a:t>$250M - $500M per day (in U.S. denominated currency)</a:t>
            </a:r>
          </a:p>
          <a:p>
            <a:pPr lvl="1"/>
            <a:r>
              <a:rPr lang="en-US" dirty="0" err="1"/>
              <a:t>Coinbase</a:t>
            </a:r>
            <a:r>
              <a:rPr lang="en-US" dirty="0"/>
              <a:t> – 10M Users (about 800 reported on Form 8949)</a:t>
            </a:r>
          </a:p>
          <a:p>
            <a:r>
              <a:rPr lang="en-US" dirty="0"/>
              <a:t>Uses</a:t>
            </a:r>
          </a:p>
          <a:p>
            <a:pPr lvl="1"/>
            <a:r>
              <a:rPr lang="en-US" dirty="0"/>
              <a:t>100,000 merchants including Microsoft, Amazon, Expedia, Home Depot, Overstock.com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782672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Washington developments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US"/>
              <a:t>Washington Developments</a:t>
            </a:r>
          </a:p>
          <a:p>
            <a:pPr lvl="1"/>
            <a:r>
              <a:rPr lang="en-US" b="1" i="1">
                <a:solidFill>
                  <a:srgbClr val="C00000"/>
                </a:solidFill>
              </a:rPr>
              <a:t>Substitute Senate Bill 5031</a:t>
            </a:r>
            <a:r>
              <a:rPr lang="en-US" i="1"/>
              <a:t>.</a:t>
            </a:r>
          </a:p>
          <a:p>
            <a:pPr lvl="1"/>
            <a:r>
              <a:rPr lang="en-US" i="1"/>
              <a:t>Adopts IRS definition of virtual currency.</a:t>
            </a:r>
          </a:p>
          <a:p>
            <a:pPr lvl="1"/>
            <a:r>
              <a:rPr lang="en-US" i="1"/>
              <a:t>Broadens application of money transmitter laws to virtual currency exchanges and wallets. </a:t>
            </a:r>
          </a:p>
          <a:p>
            <a:pPr lvl="2"/>
            <a:r>
              <a:rPr lang="en-US" i="1"/>
              <a:t>Must apply for a license</a:t>
            </a:r>
          </a:p>
          <a:p>
            <a:pPr lvl="2"/>
            <a:r>
              <a:rPr lang="en-US" i="1"/>
              <a:t>Provide a 3</a:t>
            </a:r>
            <a:r>
              <a:rPr lang="en-US" i="1" baseline="30000"/>
              <a:t>rd</a:t>
            </a:r>
            <a:r>
              <a:rPr lang="en-US" i="1"/>
              <a:t> party security audit or systems</a:t>
            </a:r>
          </a:p>
          <a:p>
            <a:pPr lvl="2"/>
            <a:r>
              <a:rPr lang="en-US" i="1"/>
              <a:t>Must post bond</a:t>
            </a:r>
          </a:p>
          <a:p>
            <a:pPr lvl="3"/>
            <a:r>
              <a:rPr lang="en-US" i="1"/>
              <a:t>Amount is $10k-$50k, up to $1M.</a:t>
            </a:r>
          </a:p>
          <a:p>
            <a:pPr lvl="2"/>
            <a:r>
              <a:rPr lang="en-US" i="1"/>
              <a:t>Must pay annual assessment of $1000-$100,000 per year based on prior year’s Washington dollar volume.</a:t>
            </a:r>
          </a:p>
          <a:p>
            <a:pPr lvl="2"/>
            <a:r>
              <a:rPr lang="en-US" i="1"/>
              <a:t>Must provider certain consumer disclosures</a:t>
            </a:r>
          </a:p>
          <a:p>
            <a:pPr lvl="1"/>
            <a:endParaRPr lang="en-US" i="1"/>
          </a:p>
        </p:txBody>
      </p:sp>
    </p:spTree>
    <p:extLst>
      <p:ext uri="{BB962C8B-B14F-4D97-AF65-F5344CB8AC3E}">
        <p14:creationId xmlns:p14="http://schemas.microsoft.com/office/powerpoint/2010/main" val="1665650648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6.1.7601 Service Pack 1"/>
  <p:tag name="AS_RELEASE_DATE" val="2016.01.27"/>
  <p:tag name="AS_TITLE" val="Aspose.Slides for .NET 4.0"/>
  <p:tag name="AS_VERSION" val="16.1.0.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1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37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38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39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48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49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44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45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46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55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56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2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51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52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53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62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63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58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59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60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69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7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3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65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66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67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76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77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72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73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74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2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3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8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9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9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5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6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7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6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7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2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3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4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3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9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0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1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0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1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6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7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8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7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3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4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4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5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0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1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2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1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7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8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9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8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9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4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5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6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5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1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2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3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2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3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8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9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0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9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5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6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7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6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7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2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3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4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13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1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5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9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10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11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20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21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16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17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18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27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28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6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23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24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25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34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35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30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31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32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41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4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Arial"/>
        <a:cs typeface="Arial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Arial"/>
        <a:cs typeface="Arial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0</TotalTime>
  <Words>1924</Words>
  <Application>Microsoft Office PowerPoint</Application>
  <PresentationFormat>On-screen Show (4:3)</PresentationFormat>
  <Paragraphs>300</Paragraphs>
  <Slides>28</Slides>
  <Notes>28</Notes>
  <HiddenSlides>0</HiddenSlides>
  <MMClips>1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6" baseType="lpstr">
      <vt:lpstr>Arial</vt:lpstr>
      <vt:lpstr>Book Antiqua</vt:lpstr>
      <vt:lpstr>Bradley Hand ITC</vt:lpstr>
      <vt:lpstr>Calibri</vt:lpstr>
      <vt:lpstr>Century Gothic</vt:lpstr>
      <vt:lpstr>Times New Roman</vt:lpstr>
      <vt:lpstr>Wingdings</vt:lpstr>
      <vt:lpstr>Apothecary</vt:lpstr>
      <vt:lpstr>Estate planning for digital assets</vt:lpstr>
      <vt:lpstr>What are digital assets?</vt:lpstr>
      <vt:lpstr>What is Bitcoin?</vt:lpstr>
      <vt:lpstr>What IS VIRTUAL CURRENCY?</vt:lpstr>
      <vt:lpstr>IRS Notice 2014-21</vt:lpstr>
      <vt:lpstr>Aicpa comments</vt:lpstr>
      <vt:lpstr>Aicpa comments</vt:lpstr>
      <vt:lpstr>How many clients does this affect?</vt:lpstr>
      <vt:lpstr>Washington developments</vt:lpstr>
      <vt:lpstr>why do we care?</vt:lpstr>
      <vt:lpstr>why do we care?</vt:lpstr>
      <vt:lpstr>Considerations for digital accounts</vt:lpstr>
      <vt:lpstr>Ownership of digital assets</vt:lpstr>
      <vt:lpstr>Conflict with federal law?</vt:lpstr>
      <vt:lpstr>Uniform fiduciary access to digital assets act (Ufadaa)</vt:lpstr>
      <vt:lpstr>UFADAA</vt:lpstr>
      <vt:lpstr>UFADAA</vt:lpstr>
      <vt:lpstr>UFADAA</vt:lpstr>
      <vt:lpstr>UFADAA</vt:lpstr>
      <vt:lpstr>UFADAA</vt:lpstr>
      <vt:lpstr>UFADAA</vt:lpstr>
      <vt:lpstr>UFADAA</vt:lpstr>
      <vt:lpstr>ufadaa</vt:lpstr>
      <vt:lpstr>How to plan for the transfer of digital assets</vt:lpstr>
      <vt:lpstr>How to plan for the transfer of digital assets</vt:lpstr>
      <vt:lpstr>How to plan for the transfer of digital assets</vt:lpstr>
      <vt:lpstr>How to plan for the transfer of digital assets</vt:lpstr>
      <vt:lpstr>PowerPoint Presentation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1601-01-01T00:00:00Z</dcterms:created>
  <dcterms:modified xsi:type="dcterms:W3CDTF">2017-09-11T22:24:11Z</dcterms:modified>
</cp:coreProperties>
</file>