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  <p:sldMasterId id="2147483744" r:id="rId5"/>
    <p:sldMasterId id="2147483737" r:id="rId6"/>
  </p:sldMasterIdLst>
  <p:notesMasterIdLst>
    <p:notesMasterId r:id="rId19"/>
  </p:notesMasterIdLst>
  <p:handoutMasterIdLst>
    <p:handoutMasterId r:id="rId20"/>
  </p:handoutMasterIdLst>
  <p:sldIdLst>
    <p:sldId id="256" r:id="rId7"/>
    <p:sldId id="376" r:id="rId8"/>
    <p:sldId id="378" r:id="rId9"/>
    <p:sldId id="377" r:id="rId10"/>
    <p:sldId id="381" r:id="rId11"/>
    <p:sldId id="385" r:id="rId12"/>
    <p:sldId id="384" r:id="rId13"/>
    <p:sldId id="373" r:id="rId14"/>
    <p:sldId id="386" r:id="rId15"/>
    <p:sldId id="387" r:id="rId16"/>
    <p:sldId id="383" r:id="rId17"/>
    <p:sldId id="261" r:id="rId18"/>
  </p:sldIdLst>
  <p:sldSz cx="12192000" cy="6858000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DD8C"/>
    <a:srgbClr val="66FF66"/>
    <a:srgbClr val="FF7C80"/>
    <a:srgbClr val="00FF00"/>
    <a:srgbClr val="0066FF"/>
    <a:srgbClr val="82C341"/>
    <a:srgbClr val="CBCDD2"/>
    <a:srgbClr val="0077BE"/>
    <a:srgbClr val="002A5F"/>
    <a:srgbClr val="C4D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6" autoAdjust="0"/>
    <p:restoredTop sz="89588" autoAdjust="0"/>
  </p:normalViewPr>
  <p:slideViewPr>
    <p:cSldViewPr snapToGrid="0" snapToObjects="1">
      <p:cViewPr varScale="1">
        <p:scale>
          <a:sx n="98" d="100"/>
          <a:sy n="98" d="100"/>
        </p:scale>
        <p:origin x="978" y="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381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98A0B2-4CF5-464D-8844-F80C95CEC7EA}" type="datetime1">
              <a:rPr lang="en-US"/>
              <a:pPr/>
              <a:t>5/8/2023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2A8943-5A8B-4EB4-BA7C-DBCC1C5D3A0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5862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985935-2770-4B98-A836-CCA1173D8DD2}" type="datetime1">
              <a:rPr lang="en-US"/>
              <a:pPr/>
              <a:t>5/8/2023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44A7D8-F3D1-405D-94FA-FF63A22A09A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8047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7681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656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2060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501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254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802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837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734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855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824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798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803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2730" y="3557794"/>
            <a:ext cx="11227292" cy="1470025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2728" y="5027816"/>
            <a:ext cx="11227293" cy="86199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83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621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862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152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648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4082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755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0534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5203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936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7957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617BD-0956-8F42-BC18-E2C21E7788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9D53F2-31A8-6C43-B319-58EA4B6A4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BFAF0-1857-B143-9060-9FD435B678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B430B8D2-9F7C-415B-9D84-5A86AD302DF2}" type="datetime1">
              <a:rPr lang="en-US" smtClean="0">
                <a:solidFill>
                  <a:prstClr val="black"/>
                </a:solidFill>
                <a:latin typeface="Calibri" panose="020F0502020204030204"/>
                <a:ea typeface="+mn-ea"/>
              </a:rPr>
              <a:t>5/8/2023</a:t>
            </a:fld>
            <a:endParaRPr lang="en-US" dirty="0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40DDB-E513-B143-B365-6395C4FB2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691C1-F022-1B43-9EAE-FD6975A3A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31B0-CCE1-BE4F-9D93-D1E7FD4938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067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610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435863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273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415810"/>
            <a:ext cx="10972800" cy="53261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12192000" cy="5741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14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077BE"/>
          </a:solidFill>
          <a:latin typeface="Arial Bold"/>
          <a:ea typeface="ＭＳ Ｐゴシック" charset="-128"/>
          <a:cs typeface="Arial 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7FEC3-529A-455B-B3D2-6D042954F5F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293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7C8030-CB98-514E-ADD7-5FC5EADEE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2F8B6F-374D-6A49-8C2D-EDF38D889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44C89-9942-DB4A-933E-6CA357E21F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22158"/>
            <a:ext cx="4200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724831B0-CCE1-BE4F-9D93-D1E7FD4938D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1638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56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2730" y="3557795"/>
            <a:ext cx="11227292" cy="722375"/>
          </a:xfrm>
        </p:spPr>
        <p:txBody>
          <a:bodyPr/>
          <a:lstStyle/>
          <a:p>
            <a:r>
              <a:rPr lang="en-US" sz="3600" dirty="0"/>
              <a:t>National and Regional Economic Outlook</a:t>
            </a:r>
            <a:br>
              <a:rPr lang="en-US" sz="3600" dirty="0"/>
            </a:br>
            <a:r>
              <a:rPr lang="en-US" sz="3600" dirty="0"/>
              <a:t> </a:t>
            </a:r>
            <a:br>
              <a:rPr lang="en-US" sz="3600" dirty="0"/>
            </a:br>
            <a:endParaRPr lang="en-US" sz="2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22729" y="4874272"/>
            <a:ext cx="11227293" cy="722375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en-US" sz="1800" b="1" dirty="0"/>
              <a:t>Grant Forsyth, Ph.D.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Chief Economist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Grant.Forsyth@avistacorp.com</a:t>
            </a: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B48CEA85-03F1-4F50-9ADB-98E36BECFDA2}"/>
              </a:ext>
            </a:extLst>
          </p:cNvPr>
          <p:cNvSpPr txBox="1">
            <a:spLocks/>
          </p:cNvSpPr>
          <p:nvPr/>
        </p:nvSpPr>
        <p:spPr bwMode="auto">
          <a:xfrm>
            <a:off x="4376318" y="1421761"/>
            <a:ext cx="5089093" cy="7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rgbClr val="FFFFFF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/>
                <a:ea typeface="ＭＳ Ｐゴシック" charset="-128"/>
                <a:cs typeface="Arial"/>
              </a:defRPr>
            </a:lvl2pPr>
            <a:lvl3pPr marL="9144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ＭＳ Ｐゴシック" charset="-128"/>
                <a:cs typeface="Arial"/>
              </a:defRPr>
            </a:lvl3pPr>
            <a:lvl4pPr marL="13716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/>
                <a:ea typeface="ＭＳ Ｐゴシック" charset="-128"/>
                <a:cs typeface="Arial"/>
              </a:defRPr>
            </a:lvl4pPr>
            <a:lvl5pPr marL="18288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/>
                <a:ea typeface="ＭＳ Ｐゴシック" charset="-128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800" b="1" dirty="0"/>
              <a:t>Spokane Estate Planning Council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May 23,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4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288220" y="236657"/>
            <a:ext cx="11784510" cy="5458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Kootenai Region Population Growth, 2022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1A8B5E-0A3D-4240-B216-00940B414A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22463"/>
            <a:ext cx="12192000" cy="583553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B738B1C-630A-40B3-9862-0A294C538029}"/>
              </a:ext>
            </a:extLst>
          </p:cNvPr>
          <p:cNvSpPr txBox="1"/>
          <p:nvPr/>
        </p:nvSpPr>
        <p:spPr>
          <a:xfrm>
            <a:off x="0" y="6642551"/>
            <a:ext cx="28034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Source: U.S. Census and author’s calculations.</a:t>
            </a:r>
          </a:p>
        </p:txBody>
      </p:sp>
    </p:spTree>
    <p:extLst>
      <p:ext uri="{BB962C8B-B14F-4D97-AF65-F5344CB8AC3E}">
        <p14:creationId xmlns:p14="http://schemas.microsoft.com/office/powerpoint/2010/main" val="2170000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2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105676" y="209707"/>
            <a:ext cx="11784510" cy="5458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Metro Housing Activity, 2016-2023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4A790E2-D6BE-8F99-DD2B-C48E8F67CB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30" y="1090137"/>
            <a:ext cx="12192000" cy="5775814"/>
          </a:xfrm>
          <a:prstGeom prst="rect">
            <a:avLst/>
          </a:prstGeom>
        </p:spPr>
      </p:pic>
      <p:sp>
        <p:nvSpPr>
          <p:cNvPr id="4" name="Callout: Bent Line 3">
            <a:extLst>
              <a:ext uri="{FF2B5EF4-FFF2-40B4-BE49-F238E27FC236}">
                <a16:creationId xmlns:a16="http://schemas.microsoft.com/office/drawing/2014/main" id="{D7CF5184-9AB0-9025-44A4-FDD4B3172B8E}"/>
              </a:ext>
            </a:extLst>
          </p:cNvPr>
          <p:cNvSpPr/>
          <p:nvPr/>
        </p:nvSpPr>
        <p:spPr>
          <a:xfrm flipH="1">
            <a:off x="1604385" y="2021422"/>
            <a:ext cx="3607360" cy="150167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39827"/>
              <a:gd name="adj6" fmla="val -976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Jan 7, 2021 30-year rate 2.65%.  Inflation starts to accelerate in the second half of 2021.  People are still moving to the region, in addition to pandemic demand.</a:t>
            </a:r>
          </a:p>
        </p:txBody>
      </p:sp>
      <p:sp>
        <p:nvSpPr>
          <p:cNvPr id="5" name="Callout: Bent Line 4">
            <a:extLst>
              <a:ext uri="{FF2B5EF4-FFF2-40B4-BE49-F238E27FC236}">
                <a16:creationId xmlns:a16="http://schemas.microsoft.com/office/drawing/2014/main" id="{C82FCFFF-F7C9-05E0-8C44-3E723BD4D372}"/>
              </a:ext>
            </a:extLst>
          </p:cNvPr>
          <p:cNvSpPr/>
          <p:nvPr/>
        </p:nvSpPr>
        <p:spPr>
          <a:xfrm flipH="1">
            <a:off x="4761244" y="1234980"/>
            <a:ext cx="4290646" cy="56821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33648"/>
              <a:gd name="adj6" fmla="val -350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October 2022 30-year rate hits low 7% range, then falls back to low 6% range.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1A6B97-E904-1B99-5676-96EF57023B68}"/>
              </a:ext>
            </a:extLst>
          </p:cNvPr>
          <p:cNvSpPr txBox="1"/>
          <p:nvPr/>
        </p:nvSpPr>
        <p:spPr>
          <a:xfrm>
            <a:off x="0" y="6642551"/>
            <a:ext cx="46724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Source: FRED, Relator.com, and author’s calculations.</a:t>
            </a:r>
          </a:p>
        </p:txBody>
      </p:sp>
    </p:spTree>
    <p:extLst>
      <p:ext uri="{BB962C8B-B14F-4D97-AF65-F5344CB8AC3E}">
        <p14:creationId xmlns:p14="http://schemas.microsoft.com/office/powerpoint/2010/main" val="726370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2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46969" y="1943618"/>
            <a:ext cx="70961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0077BE"/>
                </a:solidFill>
              </a:rPr>
              <a:t>Thank You</a:t>
            </a:r>
          </a:p>
          <a:p>
            <a:pPr algn="ctr"/>
            <a:endParaRPr lang="en-US" sz="7200" b="1" dirty="0">
              <a:solidFill>
                <a:srgbClr val="0077BE"/>
              </a:solidFill>
            </a:endParaRPr>
          </a:p>
          <a:p>
            <a:pPr algn="ctr"/>
            <a:r>
              <a:rPr lang="en-US" sz="7200" b="1" dirty="0">
                <a:solidFill>
                  <a:srgbClr val="0077BE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986977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2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288220" y="236657"/>
            <a:ext cx="11784510" cy="5458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Takeaways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57E59-2A77-4FD7-BC7C-610EADD6E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220" y="782514"/>
            <a:ext cx="11760739" cy="5187043"/>
          </a:xfrm>
        </p:spPr>
        <p:txBody>
          <a:bodyPr/>
          <a:lstStyle/>
          <a:p>
            <a:pPr marL="0" indent="0">
              <a:buNone/>
            </a:pPr>
            <a:endParaRPr lang="en-US" sz="2000" b="1" dirty="0"/>
          </a:p>
          <a:p>
            <a:r>
              <a:rPr lang="en-US" sz="2000" b="1" dirty="0"/>
              <a:t>GDP growth ended 2022 stronger than expected, but there’s still an expectation of a recession in 2023…or 2024.  Global political tensions remain a significant risk. </a:t>
            </a:r>
          </a:p>
          <a:p>
            <a:pPr marL="0" indent="0">
              <a:buNone/>
            </a:pPr>
            <a:endParaRPr lang="en-US" sz="1200" b="1" dirty="0"/>
          </a:p>
          <a:p>
            <a:r>
              <a:rPr lang="en-US" sz="2000" b="1" dirty="0"/>
              <a:t>Consumer inflation is easing, but not expected to be near the Fed’s 2% target until 2025.  Producer input inflation still elevated but will also ease in 2023.</a:t>
            </a:r>
          </a:p>
          <a:p>
            <a:endParaRPr lang="en-US" sz="1200" b="1" dirty="0"/>
          </a:p>
          <a:p>
            <a:r>
              <a:rPr lang="en-US" sz="2000" b="1" dirty="0"/>
              <a:t>Fed still has room to raise short-term rates, but its forward guidance is not in sync with expectations in the futures’ market.  Will that change?</a:t>
            </a:r>
          </a:p>
          <a:p>
            <a:pPr marL="0" indent="0">
              <a:buNone/>
            </a:pPr>
            <a:endParaRPr lang="en-US" sz="1200" b="1" dirty="0"/>
          </a:p>
          <a:p>
            <a:r>
              <a:rPr lang="en-US" sz="2000" b="1" dirty="0"/>
              <a:t>U.S. and INW employment growth is has remained relatively resilient, but will likely slow in the second half of 2023.</a:t>
            </a:r>
          </a:p>
          <a:p>
            <a:endParaRPr lang="en-US" sz="1200" b="1" dirty="0"/>
          </a:p>
          <a:p>
            <a:r>
              <a:rPr lang="en-US" sz="2000" b="1" dirty="0"/>
              <a:t> Regional population growth totally dependent on in-migration.</a:t>
            </a:r>
          </a:p>
          <a:p>
            <a:pPr marL="0" indent="0">
              <a:buNone/>
            </a:pPr>
            <a:endParaRPr lang="en-US" sz="1200" b="1" dirty="0"/>
          </a:p>
          <a:p>
            <a:r>
              <a:rPr lang="en-US" sz="2000" b="1" dirty="0"/>
              <a:t>Some weakening in residential permitting activity, but prices are not collapsing.</a:t>
            </a:r>
          </a:p>
        </p:txBody>
      </p:sp>
    </p:spTree>
    <p:extLst>
      <p:ext uri="{BB962C8B-B14F-4D97-AF65-F5344CB8AC3E}">
        <p14:creationId xmlns:p14="http://schemas.microsoft.com/office/powerpoint/2010/main" val="1301679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2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310213" y="228967"/>
            <a:ext cx="11784510" cy="5458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GDP Growth, 2013-2027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DD4166-0787-4750-8D72-E8D2F87DF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22465"/>
            <a:ext cx="12192000" cy="583552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794FFCF-50FA-460E-BD23-40208F8CD437}"/>
              </a:ext>
            </a:extLst>
          </p:cNvPr>
          <p:cNvSpPr txBox="1"/>
          <p:nvPr/>
        </p:nvSpPr>
        <p:spPr>
          <a:xfrm>
            <a:off x="0" y="6642551"/>
            <a:ext cx="46724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Source: Historical data from BEA, forecasts from various sources, and author’s calculations.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734C99-6425-4C38-AEDD-7F91217518A9}"/>
              </a:ext>
            </a:extLst>
          </p:cNvPr>
          <p:cNvSpPr/>
          <p:nvPr/>
        </p:nvSpPr>
        <p:spPr>
          <a:xfrm>
            <a:off x="8179358" y="1497204"/>
            <a:ext cx="1416818" cy="4602145"/>
          </a:xfrm>
          <a:prstGeom prst="rect">
            <a:avLst/>
          </a:prstGeom>
          <a:solidFill>
            <a:srgbClr val="FFFF00">
              <a:alpha val="1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Up 4">
            <a:extLst>
              <a:ext uri="{FF2B5EF4-FFF2-40B4-BE49-F238E27FC236}">
                <a16:creationId xmlns:a16="http://schemas.microsoft.com/office/drawing/2014/main" id="{FB1393AF-0D62-47DF-A9ED-1B3DEACB1FD0}"/>
              </a:ext>
            </a:extLst>
          </p:cNvPr>
          <p:cNvSpPr/>
          <p:nvPr/>
        </p:nvSpPr>
        <p:spPr>
          <a:xfrm>
            <a:off x="8380325" y="5436158"/>
            <a:ext cx="391886" cy="55266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C96E8D0A-5F49-4353-9A1A-099E1FC64B91}"/>
              </a:ext>
            </a:extLst>
          </p:cNvPr>
          <p:cNvSpPr/>
          <p:nvPr/>
        </p:nvSpPr>
        <p:spPr>
          <a:xfrm rot="10800000">
            <a:off x="9082035" y="5436158"/>
            <a:ext cx="391886" cy="552660"/>
          </a:xfrm>
          <a:prstGeom prst="upArrow">
            <a:avLst/>
          </a:prstGeom>
          <a:solidFill>
            <a:srgbClr val="FF7C80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49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2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310213" y="228967"/>
            <a:ext cx="11784510" cy="5458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Headline CPI Inflation, 2013-2027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53425C-D81B-40A1-8B98-6B84F7DDE0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22465"/>
            <a:ext cx="12192000" cy="584348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17DE7B2-C4FF-4029-8E95-6479A6141873}"/>
              </a:ext>
            </a:extLst>
          </p:cNvPr>
          <p:cNvSpPr txBox="1"/>
          <p:nvPr/>
        </p:nvSpPr>
        <p:spPr>
          <a:xfrm>
            <a:off x="0" y="6642556"/>
            <a:ext cx="43482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Source: Historical data from BLS, forecasts from various sources, and author’s calculations.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0740F7-A6AC-4091-9EAF-F00F2149EAB1}"/>
              </a:ext>
            </a:extLst>
          </p:cNvPr>
          <p:cNvSpPr/>
          <p:nvPr/>
        </p:nvSpPr>
        <p:spPr>
          <a:xfrm>
            <a:off x="8259744" y="1497205"/>
            <a:ext cx="1386673" cy="4220308"/>
          </a:xfrm>
          <a:prstGeom prst="rect">
            <a:avLst/>
          </a:prstGeom>
          <a:solidFill>
            <a:srgbClr val="FFFF00">
              <a:alpha val="1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EF39243A-A7E1-42BD-B0C2-13AA1D37E909}"/>
              </a:ext>
            </a:extLst>
          </p:cNvPr>
          <p:cNvSpPr/>
          <p:nvPr/>
        </p:nvSpPr>
        <p:spPr>
          <a:xfrm>
            <a:off x="8380325" y="5084465"/>
            <a:ext cx="391886" cy="552660"/>
          </a:xfrm>
          <a:prstGeom prst="upArrow">
            <a:avLst/>
          </a:prstGeom>
          <a:solidFill>
            <a:srgbClr val="75DD8C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Left-Right 4">
            <a:extLst>
              <a:ext uri="{FF2B5EF4-FFF2-40B4-BE49-F238E27FC236}">
                <a16:creationId xmlns:a16="http://schemas.microsoft.com/office/drawing/2014/main" id="{74AD9D3C-2818-48B9-8432-D4115EA7CCCE}"/>
              </a:ext>
            </a:extLst>
          </p:cNvPr>
          <p:cNvSpPr/>
          <p:nvPr/>
        </p:nvSpPr>
        <p:spPr>
          <a:xfrm>
            <a:off x="9031794" y="5264225"/>
            <a:ext cx="562707" cy="321547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34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2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310213" y="228967"/>
            <a:ext cx="11784510" cy="5458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Consumer and Construction Input Inflation, 1974-2022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33C37B9-8CFB-477C-BC72-FFE51CE7FC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07083"/>
            <a:ext cx="12192000" cy="585886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92E325F-93A4-48F3-ACE4-83285A1F0A90}"/>
              </a:ext>
            </a:extLst>
          </p:cNvPr>
          <p:cNvSpPr txBox="1"/>
          <p:nvPr/>
        </p:nvSpPr>
        <p:spPr>
          <a:xfrm>
            <a:off x="0" y="6629033"/>
            <a:ext cx="38686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Source: BLS and author’s calculations.</a:t>
            </a:r>
          </a:p>
        </p:txBody>
      </p:sp>
    </p:spTree>
    <p:extLst>
      <p:ext uri="{BB962C8B-B14F-4D97-AF65-F5344CB8AC3E}">
        <p14:creationId xmlns:p14="http://schemas.microsoft.com/office/powerpoint/2010/main" val="734177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2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310213" y="228967"/>
            <a:ext cx="11784510" cy="5458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 Funds Interest Rate Expectations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4EF7243-8416-E684-65A8-92B4CC11E9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47053"/>
            <a:ext cx="12192000" cy="581889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936C695-9315-4981-E80C-D991C338714C}"/>
              </a:ext>
            </a:extLst>
          </p:cNvPr>
          <p:cNvSpPr txBox="1"/>
          <p:nvPr/>
        </p:nvSpPr>
        <p:spPr>
          <a:xfrm>
            <a:off x="0" y="6642556"/>
            <a:ext cx="43482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Source: CME, Federal Reserve, and author’s calculations.</a:t>
            </a:r>
          </a:p>
        </p:txBody>
      </p:sp>
    </p:spTree>
    <p:extLst>
      <p:ext uri="{BB962C8B-B14F-4D97-AF65-F5344CB8AC3E}">
        <p14:creationId xmlns:p14="http://schemas.microsoft.com/office/powerpoint/2010/main" val="2696968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4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288220" y="236657"/>
            <a:ext cx="11784510" cy="5458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Employment Recovery as of March 2023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EDA55E-8902-458D-B952-F984DBEEDC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2" y="1020033"/>
            <a:ext cx="12157807" cy="584591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697953D-ED28-4E39-86DA-89A718B84EFD}"/>
              </a:ext>
            </a:extLst>
          </p:cNvPr>
          <p:cNvSpPr txBox="1"/>
          <p:nvPr/>
        </p:nvSpPr>
        <p:spPr>
          <a:xfrm>
            <a:off x="0" y="6642551"/>
            <a:ext cx="46724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Source: BLS, ESD, and author’s calculations.</a:t>
            </a:r>
          </a:p>
        </p:txBody>
      </p:sp>
    </p:spTree>
    <p:extLst>
      <p:ext uri="{BB962C8B-B14F-4D97-AF65-F5344CB8AC3E}">
        <p14:creationId xmlns:p14="http://schemas.microsoft.com/office/powerpoint/2010/main" val="389493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4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288220" y="236657"/>
            <a:ext cx="11784510" cy="5458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Metro Employment Growth, 2022-2023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D4F335-3E5A-3286-EF30-4252602AF0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22463"/>
            <a:ext cx="12192000" cy="58355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5412740-5CD3-2F53-08F3-70C2991F4820}"/>
              </a:ext>
            </a:extLst>
          </p:cNvPr>
          <p:cNvSpPr txBox="1"/>
          <p:nvPr/>
        </p:nvSpPr>
        <p:spPr>
          <a:xfrm>
            <a:off x="0" y="6642551"/>
            <a:ext cx="46724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Source: BLS, ESD, and author’s calculations.</a:t>
            </a:r>
          </a:p>
        </p:txBody>
      </p:sp>
    </p:spTree>
    <p:extLst>
      <p:ext uri="{BB962C8B-B14F-4D97-AF65-F5344CB8AC3E}">
        <p14:creationId xmlns:p14="http://schemas.microsoft.com/office/powerpoint/2010/main" val="3308807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4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288220" y="236657"/>
            <a:ext cx="11784510" cy="5458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Spokane Region Population Growth, 2022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7EF8590-D2A1-4901-BCD8-DCFE3B7D43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22463"/>
            <a:ext cx="12192000" cy="58434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791FFDB-86E6-4602-A9EE-2C3EDAE29198}"/>
              </a:ext>
            </a:extLst>
          </p:cNvPr>
          <p:cNvSpPr txBox="1"/>
          <p:nvPr/>
        </p:nvSpPr>
        <p:spPr>
          <a:xfrm>
            <a:off x="0" y="6642551"/>
            <a:ext cx="3305908" cy="22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Source: U.S. Census and author’s calculations.</a:t>
            </a:r>
          </a:p>
        </p:txBody>
      </p:sp>
      <p:sp>
        <p:nvSpPr>
          <p:cNvPr id="10" name="Callout: Bent Line 9">
            <a:extLst>
              <a:ext uri="{FF2B5EF4-FFF2-40B4-BE49-F238E27FC236}">
                <a16:creationId xmlns:a16="http://schemas.microsoft.com/office/drawing/2014/main" id="{8E75D288-327B-41EA-9841-87B8B50F9DC7}"/>
              </a:ext>
            </a:extLst>
          </p:cNvPr>
          <p:cNvSpPr/>
          <p:nvPr/>
        </p:nvSpPr>
        <p:spPr>
          <a:xfrm flipH="1">
            <a:off x="962965" y="1126276"/>
            <a:ext cx="2825264" cy="120494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9221"/>
              <a:gd name="adj6" fmla="val -645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Population Growth = Natural Growth + Net Migration Growth</a:t>
            </a:r>
          </a:p>
          <a:p>
            <a:pPr algn="ctr"/>
            <a:r>
              <a:rPr lang="en-US" b="1" dirty="0"/>
              <a:t>-0.3% + 1.7% = 1.4% </a:t>
            </a:r>
          </a:p>
        </p:txBody>
      </p:sp>
    </p:spTree>
    <p:extLst>
      <p:ext uri="{BB962C8B-B14F-4D97-AF65-F5344CB8AC3E}">
        <p14:creationId xmlns:p14="http://schemas.microsoft.com/office/powerpoint/2010/main" val="3041450958"/>
      </p:ext>
    </p:extLst>
  </p:cSld>
  <p:clrMapOvr>
    <a:masterClrMapping/>
  </p:clrMapOvr>
</p:sld>
</file>

<file path=ppt/theme/theme1.xml><?xml version="1.0" encoding="utf-8"?>
<a:theme xmlns:a="http://schemas.openxmlformats.org/drawingml/2006/main" name="Green slides Revised">
  <a:themeElements>
    <a:clrScheme name="Avista 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A5F"/>
      </a:accent1>
      <a:accent2>
        <a:srgbClr val="0076BE"/>
      </a:accent2>
      <a:accent3>
        <a:srgbClr val="96D1F2"/>
      </a:accent3>
      <a:accent4>
        <a:srgbClr val="2CB34A"/>
      </a:accent4>
      <a:accent5>
        <a:srgbClr val="82C341"/>
      </a:accent5>
      <a:accent6>
        <a:srgbClr val="C4D82E"/>
      </a:accent6>
      <a:hlink>
        <a:srgbClr val="F58021"/>
      </a:hlink>
      <a:folHlink>
        <a:srgbClr val="FDB51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oard Performance Report May 2019" id="{8075D699-82B3-4D71-B8A7-523977A10047}" vid="{79EC9843-2C4C-4467-BA4D-6ACC4E6016EF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ard Performance Report May 2019" id="{8075D699-82B3-4D71-B8A7-523977A10047}" vid="{79D46731-AAC4-423B-87D1-066D6212A028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0F7C559AD6E346B9699A7CE83D98B1" ma:contentTypeVersion="3" ma:contentTypeDescription="Create a new document." ma:contentTypeScope="" ma:versionID="de383ee316d7986e66ca0dea031ece0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8f1bd116dae30750137b4e5cc589ce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6986DB-8A2C-4B33-B6E7-4370C4136108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EAC535-ED85-4884-B2E2-BAF39E0D44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C655E10-FD66-4B7E-91F0-A78FDEABF4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Board Performance Report May 2019</Template>
  <TotalTime>11491</TotalTime>
  <Words>424</Words>
  <Application>Microsoft Office PowerPoint</Application>
  <PresentationFormat>Widescreen</PresentationFormat>
  <Paragraphs>56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Bold</vt:lpstr>
      <vt:lpstr>Calibri</vt:lpstr>
      <vt:lpstr>Calibri Light</vt:lpstr>
      <vt:lpstr>Green slides Revised</vt:lpstr>
      <vt:lpstr>Custom Design</vt:lpstr>
      <vt:lpstr>2_Office Theme</vt:lpstr>
      <vt:lpstr>National and Regional Economic Outlook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Avista Corp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Report</dc:title>
  <dc:creator>Williams, Linda</dc:creator>
  <cp:lastModifiedBy>Forsyth, Grant</cp:lastModifiedBy>
  <cp:revision>512</cp:revision>
  <cp:lastPrinted>2022-12-12T16:34:17Z</cp:lastPrinted>
  <dcterms:created xsi:type="dcterms:W3CDTF">2019-04-22T17:58:31Z</dcterms:created>
  <dcterms:modified xsi:type="dcterms:W3CDTF">2023-05-08T16:42:45Z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0x0101002E0F7C559AD6E346B9699A7CE83D98B1</vt:lpwstr>
  </property>
</Properties>
</file>