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323" r:id="rId3"/>
    <p:sldId id="259" r:id="rId4"/>
    <p:sldId id="286" r:id="rId5"/>
    <p:sldId id="260" r:id="rId6"/>
    <p:sldId id="348" r:id="rId7"/>
    <p:sldId id="296" r:id="rId8"/>
    <p:sldId id="295" r:id="rId9"/>
    <p:sldId id="261" r:id="rId10"/>
    <p:sldId id="337" r:id="rId11"/>
    <p:sldId id="262" r:id="rId12"/>
    <p:sldId id="349" r:id="rId13"/>
    <p:sldId id="263" r:id="rId14"/>
    <p:sldId id="342" r:id="rId15"/>
    <p:sldId id="327" r:id="rId16"/>
    <p:sldId id="265" r:id="rId17"/>
    <p:sldId id="266" r:id="rId18"/>
    <p:sldId id="329" r:id="rId19"/>
    <p:sldId id="357" r:id="rId20"/>
    <p:sldId id="269" r:id="rId21"/>
    <p:sldId id="268" r:id="rId22"/>
    <p:sldId id="270" r:id="rId23"/>
    <p:sldId id="324" r:id="rId24"/>
    <p:sldId id="271" r:id="rId25"/>
    <p:sldId id="325" r:id="rId26"/>
    <p:sldId id="273" r:id="rId27"/>
    <p:sldId id="272" r:id="rId28"/>
    <p:sldId id="326" r:id="rId29"/>
    <p:sldId id="274" r:id="rId30"/>
    <p:sldId id="330" r:id="rId31"/>
    <p:sldId id="333" r:id="rId32"/>
    <p:sldId id="277" r:id="rId33"/>
    <p:sldId id="338" r:id="rId34"/>
    <p:sldId id="278" r:id="rId35"/>
    <p:sldId id="280" r:id="rId36"/>
    <p:sldId id="279" r:id="rId37"/>
    <p:sldId id="281" r:id="rId38"/>
    <p:sldId id="298" r:id="rId39"/>
    <p:sldId id="297" r:id="rId40"/>
    <p:sldId id="351" r:id="rId41"/>
    <p:sldId id="353" r:id="rId42"/>
    <p:sldId id="352" r:id="rId43"/>
    <p:sldId id="285" r:id="rId44"/>
    <p:sldId id="350" r:id="rId45"/>
    <p:sldId id="341" r:id="rId46"/>
    <p:sldId id="335" r:id="rId47"/>
    <p:sldId id="334" r:id="rId48"/>
    <p:sldId id="299" r:id="rId49"/>
    <p:sldId id="300" r:id="rId50"/>
    <p:sldId id="301" r:id="rId51"/>
    <p:sldId id="336" r:id="rId52"/>
    <p:sldId id="303" r:id="rId53"/>
    <p:sldId id="340" r:id="rId54"/>
    <p:sldId id="284" r:id="rId55"/>
    <p:sldId id="304" r:id="rId56"/>
    <p:sldId id="318" r:id="rId57"/>
    <p:sldId id="354" r:id="rId58"/>
    <p:sldId id="345" r:id="rId59"/>
    <p:sldId id="343" r:id="rId60"/>
    <p:sldId id="311" r:id="rId61"/>
    <p:sldId id="312" r:id="rId62"/>
    <p:sldId id="344" r:id="rId63"/>
    <p:sldId id="313" r:id="rId64"/>
    <p:sldId id="319" r:id="rId65"/>
    <p:sldId id="314" r:id="rId66"/>
    <p:sldId id="315" r:id="rId67"/>
    <p:sldId id="316" r:id="rId68"/>
    <p:sldId id="317" r:id="rId69"/>
    <p:sldId id="358" r:id="rId70"/>
    <p:sldId id="339" r:id="rId71"/>
    <p:sldId id="361" r:id="rId72"/>
    <p:sldId id="347" r:id="rId73"/>
    <p:sldId id="282" r:id="rId74"/>
    <p:sldId id="283" r:id="rId75"/>
    <p:sldId id="356" r:id="rId76"/>
    <p:sldId id="359" r:id="rId77"/>
    <p:sldId id="293" r:id="rId78"/>
    <p:sldId id="360" r:id="rId7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8E1459-ECAD-4209-AC35-5919328C1D9E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D70D2B-1CAB-4146-9C24-FA68A004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00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E8D1E8-8C60-4F24-8863-7993440C533D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46A6DB-8112-4CE2-8603-304E685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0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7A6F4-77EB-47CA-9465-806CD7D5D08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01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7A6F4-77EB-47CA-9465-806CD7D5D08C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9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7A6F4-77EB-47CA-9465-806CD7D5D08C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0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7A6F4-77EB-47CA-9465-806CD7D5D08C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1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D736E60-C53C-48AE-A7A9-297B70AF0FF2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0E7-EFBA-4125-9333-A65DD028BFE3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14ED66-2B6F-461F-9273-4797F3E9ECBE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92A03CB-5516-4A37-A433-1C4E6EF452D1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3DC13A-95E1-4971-911B-6BFFEE85F2EA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024B-B06D-4A6B-ACD7-AA0FDC982940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0533-E317-4AEB-B74E-A6EA68C86A2D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BA0-E8FA-4D3B-A40E-CD8EE9812C19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273B1A-8889-4D2E-9E7D-28A786AEEA9E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8E9E-7377-48AB-B854-29A10B54162B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01DE25-DD64-487A-B3DE-C93EBFEA5AA9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D13F-FF90-4533-BB7C-1E4E5D01A3C1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85C4-B7C9-44AD-9C4D-146F444870C6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2C12-D98A-400C-8098-79FC3BC15776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2282-596F-4BAB-ABC7-9E728D896439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3971-4EFE-414B-8764-AE36A0C03F13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92D-66D9-4054-AE96-35825C2DA9D0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73C5A-4F37-45C0-B8E5-00F3383505D9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serveourseniors.org/wp-content/uploads/2016/09/NASAA-Guide-For-Developing-Practices-and-Procedures-For-Protecting-Senior-Investors-and-Vulnerable-Adults-From-Financial-Exploitation.pdf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hs.wa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serveoursenior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mailto:kstandifer@dfi.wa.go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Exploitation of Vulnerable Adults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Kristen </a:t>
            </a:r>
            <a:r>
              <a:rPr lang="en-US" dirty="0" smtClean="0"/>
              <a:t>Standifer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Washington’s statute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057401"/>
            <a:ext cx="10587015" cy="46614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Expands </a:t>
            </a:r>
            <a:r>
              <a:rPr lang="en-US" sz="2800" dirty="0"/>
              <a:t>the ability of financial </a:t>
            </a:r>
            <a:r>
              <a:rPr lang="en-US" sz="2800" dirty="0" smtClean="0"/>
              <a:t>institutions to </a:t>
            </a:r>
            <a:r>
              <a:rPr lang="en-US" sz="2800" dirty="0"/>
              <a:t>help combat financial exploitation of vulnerable </a:t>
            </a:r>
            <a:r>
              <a:rPr lang="en-US" sz="2800" dirty="0" smtClean="0"/>
              <a:t>adults</a:t>
            </a:r>
          </a:p>
          <a:p>
            <a:endParaRPr lang="en-US" sz="2800" dirty="0" smtClean="0"/>
          </a:p>
          <a:p>
            <a:r>
              <a:rPr lang="en-US" sz="2800" dirty="0" smtClean="0"/>
              <a:t>Washington defines “financial institutions” to  include state chartered banks and credit unions, broker-dealers, and investment advisers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" y="5257800"/>
            <a:ext cx="284797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74"/>
          <a:stretch/>
        </p:blipFill>
        <p:spPr>
          <a:xfrm>
            <a:off x="2984221" y="5257800"/>
            <a:ext cx="2455614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40" y="5257800"/>
            <a:ext cx="25908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646" y="5257800"/>
            <a:ext cx="2834562" cy="16002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Related Acts and rules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22106"/>
            <a:ext cx="10743522" cy="4935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Since Washington enacted its statute:</a:t>
            </a:r>
          </a:p>
          <a:p>
            <a:r>
              <a:rPr lang="en-US" sz="2600" dirty="0" smtClean="0"/>
              <a:t>NASAA </a:t>
            </a:r>
            <a:r>
              <a:rPr lang="en-US" sz="2600" dirty="0"/>
              <a:t>model act was adopted (2016) </a:t>
            </a:r>
          </a:p>
          <a:p>
            <a:pPr lvl="1"/>
            <a:r>
              <a:rPr lang="en-US" sz="2600" dirty="0"/>
              <a:t>About 18 states have enacted </a:t>
            </a:r>
            <a:r>
              <a:rPr lang="en-US" sz="2600" dirty="0" smtClean="0"/>
              <a:t>the NASAA model act in some form</a:t>
            </a:r>
          </a:p>
          <a:p>
            <a:pPr lvl="1"/>
            <a:endParaRPr lang="en-US" sz="2600" dirty="0"/>
          </a:p>
          <a:p>
            <a:r>
              <a:rPr lang="en-US" sz="2600" dirty="0" smtClean="0"/>
              <a:t>FINRA </a:t>
            </a:r>
            <a:r>
              <a:rPr lang="en-US" sz="2600" dirty="0"/>
              <a:t>Rules were adopted (2018)</a:t>
            </a:r>
            <a:endParaRPr lang="en-US" sz="2600" dirty="0" smtClean="0"/>
          </a:p>
          <a:p>
            <a:pPr lvl="1"/>
            <a:r>
              <a:rPr lang="en-US" sz="2400" dirty="0" smtClean="0"/>
              <a:t>Rule 2165 (allows for a temporary hold on a disbursement) and </a:t>
            </a:r>
          </a:p>
          <a:p>
            <a:pPr lvl="1"/>
            <a:r>
              <a:rPr lang="en-US" sz="2400" dirty="0" smtClean="0"/>
              <a:t>Rule 4512 (provides for a trusted contact)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Related Acts and rules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22106"/>
            <a:ext cx="10743522" cy="493589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Federal </a:t>
            </a:r>
            <a:r>
              <a:rPr lang="en-US" sz="2600" dirty="0"/>
              <a:t>Economic Growth, Regulatory Relief, and Consumer Protection Act was adopted (2018)</a:t>
            </a:r>
          </a:p>
          <a:p>
            <a:pPr lvl="1"/>
            <a:r>
              <a:rPr lang="en-US" sz="2400" dirty="0" smtClean="0"/>
              <a:t>Good option for situations where the VA statute does not apply</a:t>
            </a:r>
          </a:p>
          <a:p>
            <a:pPr lvl="1"/>
            <a:r>
              <a:rPr lang="en-US" sz="2400" dirty="0" smtClean="0"/>
              <a:t>Does not provide for a transaction freeze</a:t>
            </a:r>
          </a:p>
          <a:p>
            <a:pPr lvl="1"/>
            <a:r>
              <a:rPr lang="en-US" sz="2400" dirty="0" smtClean="0"/>
              <a:t>However, extends immunity from liability to certain individuals employed at financial institutions who, in good faith and with reasonable care, disclose the suspected financial exploitation of a senior citizen to a regulatory or law-enforcement agency </a:t>
            </a:r>
          </a:p>
          <a:p>
            <a:pPr lvl="1"/>
            <a:r>
              <a:rPr lang="en-US" sz="2400" dirty="0" smtClean="0"/>
              <a:t>Immunity extends to the financial institution</a:t>
            </a:r>
          </a:p>
          <a:p>
            <a:pPr lvl="1"/>
            <a:r>
              <a:rPr lang="en-US" sz="2400" dirty="0" smtClean="0"/>
              <a:t>Includes training and guidance on training content, timing, and record-maintenance requirements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Key Provisions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0757"/>
            <a:ext cx="9223022" cy="5102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Key provisions of the Washington statute:</a:t>
            </a:r>
            <a:endParaRPr lang="en-US" sz="2800" dirty="0"/>
          </a:p>
          <a:p>
            <a:r>
              <a:rPr lang="en-US" sz="2600" dirty="0"/>
              <a:t>Reporting </a:t>
            </a:r>
            <a:r>
              <a:rPr lang="en-US" sz="2600" dirty="0" smtClean="0"/>
              <a:t>responsibilities </a:t>
            </a:r>
          </a:p>
          <a:p>
            <a:pPr lvl="1"/>
            <a:r>
              <a:rPr lang="en-US" sz="2600" dirty="0" smtClean="0"/>
              <a:t>Permissive most of the time</a:t>
            </a:r>
          </a:p>
          <a:p>
            <a:pPr lvl="1"/>
            <a:r>
              <a:rPr lang="en-US" sz="2600" dirty="0" smtClean="0"/>
              <a:t>Mandated at other times</a:t>
            </a:r>
          </a:p>
          <a:p>
            <a:pPr lvl="1"/>
            <a:endParaRPr lang="en-US" sz="2600" dirty="0"/>
          </a:p>
          <a:p>
            <a:r>
              <a:rPr lang="en-US" sz="2600" dirty="0"/>
              <a:t>Notification to </a:t>
            </a:r>
            <a:r>
              <a:rPr lang="en-US" sz="2600" dirty="0" smtClean="0"/>
              <a:t>3rd </a:t>
            </a:r>
            <a:r>
              <a:rPr lang="en-US" sz="2600" dirty="0"/>
              <a:t>parties</a:t>
            </a:r>
          </a:p>
          <a:p>
            <a:endParaRPr lang="en-US" sz="2600" dirty="0" smtClean="0"/>
          </a:p>
          <a:p>
            <a:r>
              <a:rPr lang="en-US" sz="2600" dirty="0" smtClean="0"/>
              <a:t>Delay </a:t>
            </a:r>
            <a:r>
              <a:rPr lang="en-US" sz="2600" dirty="0"/>
              <a:t>of disbursement of funds (a.k.a</a:t>
            </a:r>
            <a:r>
              <a:rPr lang="en-US" sz="2600" dirty="0" smtClean="0"/>
              <a:t>. </a:t>
            </a:r>
            <a:r>
              <a:rPr lang="en-US" sz="2600" dirty="0"/>
              <a:t>transaction </a:t>
            </a:r>
            <a:r>
              <a:rPr lang="en-US" sz="2600" dirty="0" smtClean="0"/>
              <a:t>freeze)</a:t>
            </a:r>
            <a:endParaRPr lang="en-US" sz="2600" dirty="0"/>
          </a:p>
          <a:p>
            <a:endParaRPr lang="en-US" sz="2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Key provisions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0757"/>
            <a:ext cx="9223022" cy="510257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Records sharing </a:t>
            </a:r>
          </a:p>
          <a:p>
            <a:endParaRPr lang="en-US" sz="2600" dirty="0" smtClean="0"/>
          </a:p>
          <a:p>
            <a:r>
              <a:rPr lang="en-US" sz="2600" dirty="0" smtClean="0"/>
              <a:t>Immunity from civil and administrative liability</a:t>
            </a:r>
          </a:p>
          <a:p>
            <a:endParaRPr lang="en-US" sz="2600" dirty="0" smtClean="0"/>
          </a:p>
          <a:p>
            <a:r>
              <a:rPr lang="en-US" sz="2600" dirty="0" smtClean="0"/>
              <a:t>Training requirements</a:t>
            </a:r>
            <a:endParaRPr lang="en-US" sz="26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2624"/>
              </p:ext>
            </p:extLst>
          </p:nvPr>
        </p:nvGraphicFramePr>
        <p:xfrm>
          <a:off x="452083" y="1444751"/>
          <a:ext cx="11645428" cy="3866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549">
                  <a:extLst>
                    <a:ext uri="{9D8B030D-6E8A-4147-A177-3AD203B41FA5}">
                      <a16:colId xmlns:a16="http://schemas.microsoft.com/office/drawing/2014/main" val="113016096"/>
                    </a:ext>
                  </a:extLst>
                </a:gridCol>
                <a:gridCol w="8183879">
                  <a:extLst>
                    <a:ext uri="{9D8B030D-6E8A-4147-A177-3AD203B41FA5}">
                      <a16:colId xmlns:a16="http://schemas.microsoft.com/office/drawing/2014/main" val="120411020"/>
                    </a:ext>
                  </a:extLst>
                </a:gridCol>
              </a:tblGrid>
              <a:tr h="42003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Entities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329811"/>
                  </a:ext>
                </a:extLst>
              </a:tr>
              <a:tr h="9888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Washington </a:t>
                      </a:r>
                    </a:p>
                    <a:p>
                      <a:r>
                        <a:rPr lang="en-US" sz="2400" dirty="0" smtClean="0"/>
                        <a:t>RCW</a:t>
                      </a:r>
                      <a:r>
                        <a:rPr lang="en-US" sz="2400" baseline="0" dirty="0" smtClean="0"/>
                        <a:t> 74.34.020(8)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Broker-dealers,</a:t>
                      </a:r>
                      <a:r>
                        <a:rPr lang="en-US" sz="2400" baseline="0" dirty="0" smtClean="0"/>
                        <a:t> investment advisers, state chartered banks and credit unions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212357"/>
                  </a:ext>
                </a:extLst>
              </a:tr>
              <a:tr h="75605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FINRA Rule 2165</a:t>
                      </a:r>
                    </a:p>
                    <a:p>
                      <a:r>
                        <a:rPr lang="en-US" sz="2400" dirty="0" smtClean="0"/>
                        <a:t>FINRA</a:t>
                      </a:r>
                      <a:r>
                        <a:rPr lang="en-US" sz="2400" baseline="0" dirty="0" smtClean="0"/>
                        <a:t> Rule 4512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FINRA Members </a:t>
                      </a:r>
                      <a:r>
                        <a:rPr lang="en-US" sz="2400" dirty="0" smtClean="0"/>
                        <a:t>(broker-dealers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225322"/>
                  </a:ext>
                </a:extLst>
              </a:tr>
              <a:tr h="159736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Federal Act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Credit unions, </a:t>
                      </a:r>
                      <a:r>
                        <a:rPr lang="en-US" sz="2400" dirty="0" smtClean="0"/>
                        <a:t>depository institutions,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investment </a:t>
                      </a:r>
                      <a:r>
                        <a:rPr lang="en-US" sz="2400" dirty="0" smtClean="0"/>
                        <a:t>advisers, broker-dealers, insurance company/agents, and transfer agents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569805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2082" y="192024"/>
            <a:ext cx="11645429" cy="1051560"/>
          </a:xfrm>
        </p:spPr>
        <p:txBody>
          <a:bodyPr>
            <a:noAutofit/>
          </a:bodyPr>
          <a:lstStyle/>
          <a:p>
            <a:r>
              <a:rPr lang="en-US" sz="4400" dirty="0" smtClean="0"/>
              <a:t>Covered Entities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Vulnerable Adult defined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97" y="2200099"/>
            <a:ext cx="11281304" cy="4427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Vulnerable </a:t>
            </a:r>
            <a:r>
              <a:rPr lang="en-US" sz="3000" dirty="0" smtClean="0"/>
              <a:t>adults </a:t>
            </a:r>
            <a:r>
              <a:rPr lang="en-US" sz="3000" dirty="0"/>
              <a:t>include (RCW </a:t>
            </a:r>
            <a:r>
              <a:rPr lang="en-US" sz="3000" dirty="0" smtClean="0"/>
              <a:t>74.34.020(22</a:t>
            </a:r>
            <a:r>
              <a:rPr lang="en-US" sz="3000" dirty="0"/>
              <a:t>)):</a:t>
            </a:r>
          </a:p>
          <a:p>
            <a:r>
              <a:rPr lang="en-US" sz="2800" dirty="0" smtClean="0"/>
              <a:t>Persons </a:t>
            </a:r>
            <a:r>
              <a:rPr lang="en-US" sz="2800" dirty="0"/>
              <a:t>age 60 and older, who need assistance in one or more aspects of their life (whether or not they actually receive it)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3000" dirty="0"/>
              <a:t>Examples:</a:t>
            </a:r>
          </a:p>
          <a:p>
            <a:pPr lvl="1"/>
            <a:r>
              <a:rPr lang="en-US" sz="2600" dirty="0" smtClean="0"/>
              <a:t>Physical </a:t>
            </a:r>
            <a:r>
              <a:rPr lang="en-US" sz="2600" dirty="0"/>
              <a:t>disabilities, such as the inability to take care of all their physical day-to-day needs due to frailty, a chronic illness, or a disability</a:t>
            </a:r>
          </a:p>
          <a:p>
            <a:pPr lvl="1"/>
            <a:r>
              <a:rPr lang="en-US" sz="2600" dirty="0"/>
              <a:t>Persons with a mental decline or </a:t>
            </a:r>
            <a:r>
              <a:rPr lang="en-US" sz="2600" dirty="0" smtClean="0"/>
              <a:t>disability, confusion, </a:t>
            </a:r>
            <a:r>
              <a:rPr lang="en-US" sz="2600" dirty="0"/>
              <a:t>or short-term memory problems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Vulnerable Adult defined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758" y="2401889"/>
            <a:ext cx="11066991" cy="411096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Vulnerable adults may also include persons age 18 and older who:</a:t>
            </a:r>
          </a:p>
          <a:p>
            <a:pPr lvl="1"/>
            <a:r>
              <a:rPr lang="en-US" sz="2400" dirty="0" smtClean="0"/>
              <a:t>Have </a:t>
            </a:r>
            <a:r>
              <a:rPr lang="en-US" sz="2400" dirty="0"/>
              <a:t>a developmental </a:t>
            </a:r>
            <a:r>
              <a:rPr lang="en-US" sz="2400" dirty="0" smtClean="0"/>
              <a:t>disability, </a:t>
            </a:r>
            <a:endParaRPr lang="en-US" sz="2400" dirty="0"/>
          </a:p>
          <a:p>
            <a:pPr lvl="1"/>
            <a:r>
              <a:rPr lang="en-US" sz="2400" dirty="0" smtClean="0"/>
              <a:t>Live </a:t>
            </a:r>
            <a:r>
              <a:rPr lang="en-US" sz="2400" dirty="0"/>
              <a:t>in a </a:t>
            </a:r>
            <a:r>
              <a:rPr lang="en-US" sz="2400" dirty="0" smtClean="0"/>
              <a:t>facility, </a:t>
            </a:r>
            <a:r>
              <a:rPr lang="en-US" sz="2400" dirty="0"/>
              <a:t>or </a:t>
            </a:r>
          </a:p>
          <a:p>
            <a:pPr lvl="1"/>
            <a:r>
              <a:rPr lang="en-US" sz="2400" dirty="0" smtClean="0"/>
              <a:t>Receive </a:t>
            </a:r>
            <a:r>
              <a:rPr lang="en-US" sz="2400" dirty="0"/>
              <a:t>services from a caregiver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Once </a:t>
            </a:r>
            <a:r>
              <a:rPr lang="en-US" sz="2600" dirty="0"/>
              <a:t>a vulnerable adult, the person will not necessarily always be a vulnerable adult </a:t>
            </a:r>
            <a:endParaRPr lang="en-US" sz="2600" dirty="0" smtClean="0"/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troke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7119"/>
            <a:ext cx="8610600" cy="152590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Protected Person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3022"/>
            <a:ext cx="8596668" cy="44383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85035"/>
              </p:ext>
            </p:extLst>
          </p:nvPr>
        </p:nvGraphicFramePr>
        <p:xfrm>
          <a:off x="312233" y="1371601"/>
          <a:ext cx="11621619" cy="4511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262">
                  <a:extLst>
                    <a:ext uri="{9D8B030D-6E8A-4147-A177-3AD203B41FA5}">
                      <a16:colId xmlns:a16="http://schemas.microsoft.com/office/drawing/2014/main" val="3350273028"/>
                    </a:ext>
                  </a:extLst>
                </a:gridCol>
                <a:gridCol w="2377472">
                  <a:extLst>
                    <a:ext uri="{9D8B030D-6E8A-4147-A177-3AD203B41FA5}">
                      <a16:colId xmlns:a16="http://schemas.microsoft.com/office/drawing/2014/main" val="1366533338"/>
                    </a:ext>
                  </a:extLst>
                </a:gridCol>
                <a:gridCol w="6461885">
                  <a:extLst>
                    <a:ext uri="{9D8B030D-6E8A-4147-A177-3AD203B41FA5}">
                      <a16:colId xmlns:a16="http://schemas.microsoft.com/office/drawing/2014/main" val="657150211"/>
                    </a:ext>
                  </a:extLst>
                </a:gridCol>
              </a:tblGrid>
              <a:tr h="42432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Term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Definition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444107"/>
                  </a:ext>
                </a:extLst>
              </a:tr>
              <a:tr h="25305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Washington</a:t>
                      </a:r>
                    </a:p>
                    <a:p>
                      <a:r>
                        <a:rPr lang="en-US" sz="2000" dirty="0" smtClean="0"/>
                        <a:t>RCW 74.34.020(22)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Vulnerable</a:t>
                      </a:r>
                      <a:r>
                        <a:rPr lang="en-US" sz="2000" baseline="0" dirty="0" smtClean="0"/>
                        <a:t> Adult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-Person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60 or older with a functional, mental or physical</a:t>
                      </a:r>
                      <a:r>
                        <a:rPr lang="en-US" sz="2000" baseline="0" dirty="0" smtClean="0"/>
                        <a:t> inability to care for self; </a:t>
                      </a:r>
                    </a:p>
                    <a:p>
                      <a:r>
                        <a:rPr lang="en-US" sz="2000" baseline="0" dirty="0" smtClean="0"/>
                        <a:t>-Person found statutorily </a:t>
                      </a:r>
                      <a:r>
                        <a:rPr lang="en-US" sz="2000" baseline="0" dirty="0" smtClean="0"/>
                        <a:t>incapacitated;</a:t>
                      </a:r>
                    </a:p>
                    <a:p>
                      <a:r>
                        <a:rPr lang="en-US" sz="2000" baseline="0" dirty="0" smtClean="0"/>
                        <a:t>-Person 18 or older with a </a:t>
                      </a:r>
                      <a:r>
                        <a:rPr lang="en-US" sz="2000" baseline="0" dirty="0" smtClean="0"/>
                        <a:t>developmental disability, </a:t>
                      </a:r>
                      <a:r>
                        <a:rPr lang="en-US" sz="2000" baseline="0" dirty="0" smtClean="0"/>
                        <a:t>admitted </a:t>
                      </a:r>
                      <a:r>
                        <a:rPr lang="en-US" sz="2000" baseline="0" dirty="0" smtClean="0"/>
                        <a:t>to a facility, or </a:t>
                      </a:r>
                      <a:r>
                        <a:rPr lang="en-US" sz="2000" baseline="0" dirty="0" smtClean="0"/>
                        <a:t>receiving </a:t>
                      </a:r>
                      <a:r>
                        <a:rPr lang="en-US" sz="2000" baseline="0" dirty="0" smtClean="0"/>
                        <a:t>home care; or</a:t>
                      </a:r>
                    </a:p>
                    <a:p>
                      <a:r>
                        <a:rPr lang="en-US" sz="2000" baseline="0" dirty="0" smtClean="0"/>
                        <a:t>-Person who receives services from an individual provider or personal aide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63177"/>
                  </a:ext>
                </a:extLst>
              </a:tr>
              <a:tr h="9192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FINRA</a:t>
                      </a:r>
                      <a:r>
                        <a:rPr lang="en-US" sz="2000" baseline="0" dirty="0" smtClean="0"/>
                        <a:t> Rule 2165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Specified Person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Person age 65 or older or person age 18 or older with a mental or physical impairment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269087"/>
                  </a:ext>
                </a:extLst>
              </a:tr>
              <a:tr h="63690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Federal Act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Senior Citizen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Person age 65 or older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85797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41523"/>
            <a:ext cx="8610600" cy="14647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Financial Exploitation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58" y="1642188"/>
            <a:ext cx="11081279" cy="521581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Financial Exploitation is defined as: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llegal </a:t>
            </a:r>
            <a:r>
              <a:rPr lang="en-US" sz="2800" dirty="0"/>
              <a:t>or improper use, control, or </a:t>
            </a:r>
            <a:r>
              <a:rPr lang="en-US" sz="2800" dirty="0" smtClean="0"/>
              <a:t>withholding</a:t>
            </a:r>
          </a:p>
          <a:p>
            <a:endParaRPr lang="en-US" sz="2800" dirty="0"/>
          </a:p>
          <a:p>
            <a:r>
              <a:rPr lang="en-US" sz="2800" dirty="0"/>
              <a:t>O</a:t>
            </a:r>
            <a:r>
              <a:rPr lang="en-US" sz="2800" dirty="0" smtClean="0"/>
              <a:t>f </a:t>
            </a:r>
            <a:r>
              <a:rPr lang="en-US" sz="2800" dirty="0"/>
              <a:t>the property, income, resources, or trust funds of the vulnerable adult by any person </a:t>
            </a:r>
          </a:p>
          <a:p>
            <a:endParaRPr lang="en-US" sz="2800" dirty="0" smtClean="0"/>
          </a:p>
          <a:p>
            <a:r>
              <a:rPr lang="en-US" sz="2800" dirty="0"/>
              <a:t>F</a:t>
            </a:r>
            <a:r>
              <a:rPr lang="en-US" sz="2800" dirty="0" smtClean="0"/>
              <a:t>or </a:t>
            </a:r>
            <a:r>
              <a:rPr lang="en-US" sz="2800" dirty="0"/>
              <a:t>any person’s profit or advantage other than the vulnerable adult’s profit or </a:t>
            </a:r>
            <a:r>
              <a:rPr lang="en-US" sz="2800" dirty="0" smtClean="0"/>
              <a:t>advantage</a:t>
            </a:r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					RCW </a:t>
            </a:r>
            <a:r>
              <a:rPr lang="en-US" sz="2800" dirty="0"/>
              <a:t>74.34.020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08" y="5094691"/>
            <a:ext cx="3028950" cy="15144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Introduction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5" y="2057401"/>
            <a:ext cx="11184835" cy="4598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is the Department of Financial Institutions?</a:t>
            </a:r>
          </a:p>
          <a:p>
            <a:r>
              <a:rPr lang="en-US" sz="2800" dirty="0" smtClean="0"/>
              <a:t>State agency (five divisions)(self-funded)</a:t>
            </a:r>
          </a:p>
          <a:p>
            <a:endParaRPr lang="en-US" sz="2800" dirty="0" smtClean="0"/>
          </a:p>
          <a:p>
            <a:r>
              <a:rPr lang="en-US" sz="2800" dirty="0" smtClean="0"/>
              <a:t>Regulates some of Washington’s </a:t>
            </a:r>
            <a:r>
              <a:rPr lang="en-US" sz="2800" dirty="0"/>
              <a:t>f</a:t>
            </a:r>
            <a:r>
              <a:rPr lang="en-US" sz="2800" dirty="0" smtClean="0"/>
              <a:t>inancial service providers including broker-dealers, investment advisers, mortgage brokers, payday lenders, trust companies, and state chartered banks and credit unions</a:t>
            </a:r>
          </a:p>
          <a:p>
            <a:endParaRPr lang="en-US" sz="2800" dirty="0" smtClean="0"/>
          </a:p>
          <a:p>
            <a:r>
              <a:rPr lang="en-US" sz="2800" dirty="0" smtClean="0"/>
              <a:t>Administrative authority with a special prosecution fund</a:t>
            </a:r>
          </a:p>
          <a:p>
            <a:pPr lvl="1"/>
            <a:endParaRPr lang="en-US" sz="2600" dirty="0"/>
          </a:p>
        </p:txBody>
      </p:sp>
      <p:pic>
        <p:nvPicPr>
          <p:cNvPr id="8" name="Picture 7" descr="DFI LOGO larger f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22" y="569997"/>
            <a:ext cx="1828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4573"/>
            <a:ext cx="8610600" cy="1377109"/>
          </a:xfrm>
        </p:spPr>
        <p:txBody>
          <a:bodyPr>
            <a:noAutofit/>
          </a:bodyPr>
          <a:lstStyle/>
          <a:p>
            <a:r>
              <a:rPr lang="en-US" sz="4400" dirty="0" smtClean="0"/>
              <a:t>Financial Exploitation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28801"/>
            <a:ext cx="11381316" cy="496636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Financial Exploitation includes:</a:t>
            </a:r>
          </a:p>
          <a:p>
            <a:r>
              <a:rPr lang="en-US" sz="2600" dirty="0" smtClean="0"/>
              <a:t>Use </a:t>
            </a:r>
            <a:r>
              <a:rPr lang="en-US" sz="2600" dirty="0"/>
              <a:t>of deception, intimidation, or undue </a:t>
            </a:r>
            <a:r>
              <a:rPr lang="en-US" sz="2600" dirty="0" smtClean="0"/>
              <a:t>influence</a:t>
            </a:r>
          </a:p>
          <a:p>
            <a:endParaRPr lang="en-US" sz="2600" dirty="0"/>
          </a:p>
          <a:p>
            <a:r>
              <a:rPr lang="en-US" sz="2600" dirty="0" smtClean="0"/>
              <a:t>By </a:t>
            </a:r>
            <a:r>
              <a:rPr lang="en-US" sz="2600" dirty="0"/>
              <a:t>a person in a position of trust or confidence </a:t>
            </a:r>
          </a:p>
          <a:p>
            <a:endParaRPr lang="en-US" sz="2600" dirty="0" smtClean="0"/>
          </a:p>
          <a:p>
            <a:r>
              <a:rPr lang="en-US" sz="2600" dirty="0" smtClean="0"/>
              <a:t>To </a:t>
            </a:r>
            <a:r>
              <a:rPr lang="en-US" sz="2600" dirty="0"/>
              <a:t>obtain or use the vulnerable </a:t>
            </a:r>
            <a:r>
              <a:rPr lang="en-US" sz="2600" dirty="0" smtClean="0"/>
              <a:t>adult’s </a:t>
            </a:r>
            <a:r>
              <a:rPr lang="en-US" sz="2600" dirty="0"/>
              <a:t>property</a:t>
            </a:r>
            <a:r>
              <a:rPr lang="en-US" sz="2600" dirty="0" smtClean="0"/>
              <a:t>,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income</a:t>
            </a:r>
            <a:r>
              <a:rPr lang="en-US" sz="2600" dirty="0"/>
              <a:t>, resources, or trust funds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41523"/>
            <a:ext cx="8610600" cy="14647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Financial Exploitation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58" y="1642188"/>
            <a:ext cx="11081279" cy="521581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What are some examples of financial exploitation that you have seen?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82" y="3620148"/>
            <a:ext cx="4945481" cy="247274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8472"/>
            <a:ext cx="8610600" cy="141872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Financial Exploitation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7201"/>
            <a:ext cx="8596668" cy="4314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Financial exploitation may be criminal conduct</a:t>
            </a:r>
          </a:p>
          <a:p>
            <a:r>
              <a:rPr lang="en-US" sz="2800" dirty="0" smtClean="0"/>
              <a:t>Stealing</a:t>
            </a:r>
          </a:p>
          <a:p>
            <a:endParaRPr lang="en-US" sz="2800" dirty="0"/>
          </a:p>
          <a:p>
            <a:r>
              <a:rPr lang="en-US" sz="2800" dirty="0"/>
              <a:t>Improperly using debit card </a:t>
            </a:r>
          </a:p>
          <a:p>
            <a:endParaRPr lang="en-US" sz="2800" dirty="0" smtClean="0"/>
          </a:p>
          <a:p>
            <a:r>
              <a:rPr lang="en-US" sz="2800" dirty="0" smtClean="0"/>
              <a:t>Using vulnerable adult’s </a:t>
            </a:r>
            <a:r>
              <a:rPr lang="en-US" sz="2800" dirty="0"/>
              <a:t>identity </a:t>
            </a:r>
          </a:p>
          <a:p>
            <a:endParaRPr lang="en-US" sz="2800" dirty="0" smtClean="0"/>
          </a:p>
          <a:p>
            <a:r>
              <a:rPr lang="en-US" sz="2800" dirty="0" smtClean="0"/>
              <a:t>Forging </a:t>
            </a:r>
            <a:r>
              <a:rPr lang="en-US" sz="2800" dirty="0"/>
              <a:t>checks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46" y="3666931"/>
            <a:ext cx="4032962" cy="29152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8472"/>
            <a:ext cx="8610600" cy="141872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Financial Exploitation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7201"/>
            <a:ext cx="8596668" cy="4314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Financial </a:t>
            </a:r>
            <a:r>
              <a:rPr lang="en-US" sz="3000" dirty="0"/>
              <a:t>exploitation may not be criminal, but still </a:t>
            </a:r>
            <a:r>
              <a:rPr lang="en-US" sz="3000" dirty="0" smtClean="0"/>
              <a:t>improper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2800" dirty="0"/>
              <a:t>An improper use of authority to obtain property of the </a:t>
            </a:r>
            <a:r>
              <a:rPr lang="en-US" sz="2800" dirty="0" smtClean="0"/>
              <a:t>vulnerable adult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589" y="4580120"/>
            <a:ext cx="2276475" cy="20097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808" y="228600"/>
            <a:ext cx="9613392" cy="182880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Financial Exploitation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2356"/>
            <a:ext cx="8929510" cy="4583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Not all poor choices are financial </a:t>
            </a:r>
            <a:r>
              <a:rPr lang="en-US" sz="3000" dirty="0" smtClean="0"/>
              <a:t>exploitation</a:t>
            </a:r>
          </a:p>
          <a:p>
            <a:r>
              <a:rPr lang="en-US" sz="3000" dirty="0" smtClean="0"/>
              <a:t> </a:t>
            </a:r>
            <a:r>
              <a:rPr lang="en-US" sz="3000" dirty="0"/>
              <a:t>Unless a guardian has been appointed, the law presumes that the </a:t>
            </a:r>
            <a:r>
              <a:rPr lang="en-US" sz="3000" dirty="0" smtClean="0"/>
              <a:t>vulnerable adult </a:t>
            </a:r>
            <a:r>
              <a:rPr lang="en-US" sz="3000" dirty="0"/>
              <a:t>is capable of making his or her own financial decisions, even if that decision appears to be unwise  </a:t>
            </a:r>
            <a:endParaRPr lang="en-US" sz="3000" dirty="0" smtClean="0"/>
          </a:p>
          <a:p>
            <a:endParaRPr lang="en-US" sz="3000" dirty="0"/>
          </a:p>
          <a:p>
            <a:r>
              <a:rPr lang="en-US" sz="3000" dirty="0" smtClean="0"/>
              <a:t>For </a:t>
            </a:r>
            <a:r>
              <a:rPr lang="en-US" sz="3000" dirty="0"/>
              <a:t>example, a </a:t>
            </a:r>
            <a:r>
              <a:rPr lang="en-US" sz="3000" dirty="0" smtClean="0"/>
              <a:t>vulnerable adult </a:t>
            </a:r>
            <a:r>
              <a:rPr lang="en-US" sz="3000" dirty="0"/>
              <a:t>may </a:t>
            </a:r>
            <a:r>
              <a:rPr lang="en-US" sz="3000" dirty="0" smtClean="0"/>
              <a:t>give her children their retirement savings, </a:t>
            </a:r>
            <a:r>
              <a:rPr lang="en-US" sz="3000" dirty="0"/>
              <a:t>even if that leaves her without </a:t>
            </a:r>
            <a:r>
              <a:rPr lang="en-US" sz="3000" dirty="0" smtClean="0"/>
              <a:t>a financial safety net</a:t>
            </a:r>
            <a:endParaRPr lang="en-US" sz="30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8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808" y="228600"/>
            <a:ext cx="9613392" cy="182880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Financial Exploitation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2356"/>
            <a:ext cx="10828866" cy="45832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Directing </a:t>
            </a:r>
            <a:r>
              <a:rPr lang="en-US" sz="4000" dirty="0"/>
              <a:t>the </a:t>
            </a:r>
            <a:r>
              <a:rPr lang="en-US" sz="4000" dirty="0" smtClean="0"/>
              <a:t>vulnerable adult </a:t>
            </a:r>
            <a:r>
              <a:rPr lang="en-US" sz="4000" dirty="0"/>
              <a:t>to make a poor, risky, or substantial financial decision, and the </a:t>
            </a:r>
            <a:r>
              <a:rPr lang="en-US" sz="4000" dirty="0" smtClean="0"/>
              <a:t>vulnerable adult seems </a:t>
            </a:r>
            <a:r>
              <a:rPr lang="en-US" sz="4000" dirty="0"/>
              <a:t>confused, fearful, or has developed memory problems may indicate financial exploitation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79685"/>
            <a:ext cx="9171482" cy="117978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Law Allows Reporting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963711"/>
            <a:ext cx="10438341" cy="4527030"/>
          </a:xfrm>
        </p:spPr>
        <p:txBody>
          <a:bodyPr>
            <a:normAutofit/>
          </a:bodyPr>
          <a:lstStyle/>
          <a:p>
            <a:r>
              <a:rPr lang="en-US" sz="3000" dirty="0"/>
              <a:t>A person participating in “good faith” in making a report is immune from liability resulting from the </a:t>
            </a:r>
            <a:r>
              <a:rPr lang="en-US" sz="3000" dirty="0" smtClean="0"/>
              <a:t>report</a:t>
            </a:r>
          </a:p>
          <a:p>
            <a:pPr lvl="1"/>
            <a:r>
              <a:rPr lang="en-US" sz="2800" dirty="0" smtClean="0"/>
              <a:t>Washington </a:t>
            </a:r>
            <a:r>
              <a:rPr lang="en-US" sz="2800" dirty="0"/>
              <a:t>case law defines “good </a:t>
            </a:r>
            <a:r>
              <a:rPr lang="en-US" sz="2800" dirty="0" smtClean="0"/>
              <a:t>faith” </a:t>
            </a:r>
          </a:p>
          <a:p>
            <a:pPr lvl="1"/>
            <a:r>
              <a:rPr lang="en-US" sz="2800" dirty="0" smtClean="0"/>
              <a:t>One </a:t>
            </a:r>
            <a:r>
              <a:rPr lang="en-US" sz="2800" dirty="0"/>
              <a:t>factor is whether the financial institution’s policies and procedures were followed</a:t>
            </a:r>
          </a:p>
          <a:p>
            <a:endParaRPr lang="en-US" sz="3000" dirty="0" smtClean="0"/>
          </a:p>
          <a:p>
            <a:r>
              <a:rPr lang="en-US" sz="3000" dirty="0" smtClean="0"/>
              <a:t>An </a:t>
            </a:r>
            <a:r>
              <a:rPr lang="en-US" sz="3000" dirty="0"/>
              <a:t>institution’s policies and procedures on reporting suspected financial </a:t>
            </a:r>
            <a:r>
              <a:rPr lang="en-US" sz="3000" dirty="0" smtClean="0"/>
              <a:t>exploitation should address </a:t>
            </a:r>
            <a:r>
              <a:rPr lang="en-US" sz="3000" dirty="0"/>
              <a:t>who to report it </a:t>
            </a:r>
            <a:r>
              <a:rPr lang="en-US" sz="3000" dirty="0" smtClean="0"/>
              <a:t>to </a:t>
            </a:r>
            <a:r>
              <a:rPr lang="en-US" sz="3000" dirty="0"/>
              <a:t>and who decides whether to report it 	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21186"/>
            <a:ext cx="8610600" cy="14931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Permissive Reporting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14310"/>
            <a:ext cx="10706013" cy="5152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law allows you to decide when financial exploitation should be reported, but does not require you to report </a:t>
            </a:r>
            <a:r>
              <a:rPr lang="en-US" sz="2800" dirty="0" smtClean="0"/>
              <a:t>it-”permissive reporting” 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If you decide to report, you may report financial </a:t>
            </a:r>
            <a:r>
              <a:rPr lang="en-US" sz="2800" dirty="0" smtClean="0"/>
              <a:t>exploitation to:</a:t>
            </a:r>
          </a:p>
          <a:p>
            <a:r>
              <a:rPr lang="en-US" sz="2600" dirty="0" smtClean="0"/>
              <a:t>Department </a:t>
            </a:r>
            <a:r>
              <a:rPr lang="en-US" sz="2600" dirty="0" smtClean="0"/>
              <a:t>of Social and Health Services Adult Protective Services, also referred to as </a:t>
            </a:r>
            <a:r>
              <a:rPr lang="en-US" sz="2600" dirty="0" smtClean="0"/>
              <a:t>“APS” </a:t>
            </a:r>
            <a:r>
              <a:rPr lang="en-US" sz="2600" dirty="0" smtClean="0"/>
              <a:t>or</a:t>
            </a:r>
          </a:p>
          <a:p>
            <a:r>
              <a:rPr lang="en-US" sz="2600" dirty="0" smtClean="0"/>
              <a:t>Law enforcement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21186"/>
            <a:ext cx="8610600" cy="14931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Mandated Reporting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4310"/>
            <a:ext cx="10828866" cy="5152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Mandated </a:t>
            </a:r>
            <a:r>
              <a:rPr lang="en-US" sz="2800" dirty="0"/>
              <a:t>reporting to all account signers and APS or law enforcement when a transaction freeze is used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How to Report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28801"/>
            <a:ext cx="10724444" cy="421256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In Washington</a:t>
            </a:r>
          </a:p>
          <a:p>
            <a:r>
              <a:rPr lang="en-US" sz="2800" dirty="0" smtClean="0"/>
              <a:t>Report </a:t>
            </a:r>
            <a:r>
              <a:rPr lang="en-US" sz="2800" dirty="0"/>
              <a:t>to law enforcement by calling 9-1-1 </a:t>
            </a:r>
            <a:r>
              <a:rPr lang="en-US" sz="2800" dirty="0" smtClean="0"/>
              <a:t>(in an emergency) </a:t>
            </a:r>
            <a:r>
              <a:rPr lang="en-US" sz="2800" dirty="0"/>
              <a:t>or by calling local law enforcement’s non-emergency line, in less urgent </a:t>
            </a:r>
            <a:r>
              <a:rPr lang="en-US" sz="2800" dirty="0" smtClean="0"/>
              <a:t>situations or</a:t>
            </a:r>
          </a:p>
          <a:p>
            <a:endParaRPr lang="en-US" sz="2800" dirty="0"/>
          </a:p>
          <a:p>
            <a:r>
              <a:rPr lang="en-US" sz="2800" dirty="0" smtClean="0"/>
              <a:t>Report </a:t>
            </a:r>
            <a:r>
              <a:rPr lang="en-US" sz="2800" dirty="0"/>
              <a:t>to Adult Protective Services by calling 1-866-END-HARM (</a:t>
            </a:r>
            <a:r>
              <a:rPr lang="en-US" sz="2800" dirty="0" smtClean="0"/>
              <a:t>1-866-363-4276</a:t>
            </a:r>
            <a:r>
              <a:rPr lang="en-US" sz="2800" dirty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34" y="5350800"/>
            <a:ext cx="4678816" cy="13811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Agenda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3392" y="2057401"/>
            <a:ext cx="11030712" cy="45984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Washington’s Vulnerable Adult </a:t>
            </a:r>
            <a:r>
              <a:rPr lang="en-US" sz="2800" dirty="0" smtClean="0"/>
              <a:t>Statute</a:t>
            </a:r>
          </a:p>
          <a:p>
            <a:endParaRPr lang="en-US" sz="2800" dirty="0"/>
          </a:p>
          <a:p>
            <a:r>
              <a:rPr lang="en-US" sz="2800" dirty="0" smtClean="0"/>
              <a:t>Common Scams Targeting Seniors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Red Flags                                   of </a:t>
            </a:r>
            <a:r>
              <a:rPr lang="en-US" sz="2800" dirty="0" smtClean="0"/>
              <a:t>Financial Exploitation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Best Practices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17" y="3694812"/>
            <a:ext cx="1917723" cy="132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05" y="5217542"/>
            <a:ext cx="3171825" cy="14382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2" y="210312"/>
            <a:ext cx="11346497" cy="106070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Reporting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286743"/>
              </p:ext>
            </p:extLst>
          </p:nvPr>
        </p:nvGraphicFramePr>
        <p:xfrm>
          <a:off x="146305" y="1580896"/>
          <a:ext cx="12045695" cy="324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375">
                  <a:extLst>
                    <a:ext uri="{9D8B030D-6E8A-4147-A177-3AD203B41FA5}">
                      <a16:colId xmlns:a16="http://schemas.microsoft.com/office/drawing/2014/main" val="4129089006"/>
                    </a:ext>
                  </a:extLst>
                </a:gridCol>
                <a:gridCol w="3645215">
                  <a:extLst>
                    <a:ext uri="{9D8B030D-6E8A-4147-A177-3AD203B41FA5}">
                      <a16:colId xmlns:a16="http://schemas.microsoft.com/office/drawing/2014/main" val="2556164356"/>
                    </a:ext>
                  </a:extLst>
                </a:gridCol>
                <a:gridCol w="5534105">
                  <a:extLst>
                    <a:ext uri="{9D8B030D-6E8A-4147-A177-3AD203B41FA5}">
                      <a16:colId xmlns:a16="http://schemas.microsoft.com/office/drawing/2014/main" val="41422541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Report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When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961217"/>
                  </a:ext>
                </a:extLst>
              </a:tr>
              <a:tr h="104635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Washington</a:t>
                      </a:r>
                    </a:p>
                    <a:p>
                      <a:r>
                        <a:rPr lang="en-US" sz="2200" dirty="0" smtClean="0"/>
                        <a:t>RCW 74.34.220(4)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u="sng" dirty="0" smtClean="0"/>
                        <a:t>Permissive</a:t>
                      </a:r>
                    </a:p>
                    <a:p>
                      <a:r>
                        <a:rPr lang="en-US" sz="2200" dirty="0" smtClean="0"/>
                        <a:t>APS or Law enforcement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There is a reasonable belief that financial exploitation is occurring or occurred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993079"/>
                  </a:ext>
                </a:extLst>
              </a:tr>
              <a:tr h="136606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Washington</a:t>
                      </a:r>
                    </a:p>
                    <a:p>
                      <a:r>
                        <a:rPr lang="en-US" sz="2200" dirty="0" smtClean="0"/>
                        <a:t>RCW 74.34.215(4)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u="sng" dirty="0" smtClean="0"/>
                        <a:t>Mandated</a:t>
                      </a:r>
                    </a:p>
                    <a:p>
                      <a:r>
                        <a:rPr lang="en-US" sz="2200" dirty="0" smtClean="0"/>
                        <a:t>All account</a:t>
                      </a:r>
                      <a:r>
                        <a:rPr lang="en-US" sz="2200" baseline="0" dirty="0" smtClean="0"/>
                        <a:t> signers (may include suspected perpetrator) &amp;</a:t>
                      </a:r>
                    </a:p>
                    <a:p>
                      <a:r>
                        <a:rPr lang="en-US" sz="2200" baseline="0" dirty="0" smtClean="0"/>
                        <a:t>APS or law enforcement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 transaction freeze has been put in place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1075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2" y="474134"/>
            <a:ext cx="11346497" cy="1320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Reporting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63390"/>
              </p:ext>
            </p:extLst>
          </p:nvPr>
        </p:nvGraphicFramePr>
        <p:xfrm>
          <a:off x="146304" y="1545335"/>
          <a:ext cx="12045695" cy="411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375">
                  <a:extLst>
                    <a:ext uri="{9D8B030D-6E8A-4147-A177-3AD203B41FA5}">
                      <a16:colId xmlns:a16="http://schemas.microsoft.com/office/drawing/2014/main" val="4129089006"/>
                    </a:ext>
                  </a:extLst>
                </a:gridCol>
                <a:gridCol w="3645215">
                  <a:extLst>
                    <a:ext uri="{9D8B030D-6E8A-4147-A177-3AD203B41FA5}">
                      <a16:colId xmlns:a16="http://schemas.microsoft.com/office/drawing/2014/main" val="2556164356"/>
                    </a:ext>
                  </a:extLst>
                </a:gridCol>
                <a:gridCol w="5534105">
                  <a:extLst>
                    <a:ext uri="{9D8B030D-6E8A-4147-A177-3AD203B41FA5}">
                      <a16:colId xmlns:a16="http://schemas.microsoft.com/office/drawing/2014/main" val="4142254176"/>
                    </a:ext>
                  </a:extLst>
                </a:gridCol>
              </a:tblGrid>
              <a:tr h="406914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Report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When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961217"/>
                  </a:ext>
                </a:extLst>
              </a:tr>
              <a:tr h="136606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FINRA</a:t>
                      </a:r>
                      <a:r>
                        <a:rPr lang="en-US" sz="2200" baseline="0" dirty="0" smtClean="0"/>
                        <a:t> Rule 2165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u="sng" dirty="0" smtClean="0"/>
                        <a:t>Mandated</a:t>
                      </a:r>
                      <a:r>
                        <a:rPr lang="en-US" sz="2200" dirty="0" smtClean="0"/>
                        <a:t> </a:t>
                      </a:r>
                    </a:p>
                    <a:p>
                      <a:r>
                        <a:rPr lang="en-US" sz="2200" dirty="0" smtClean="0"/>
                        <a:t>Trusted contact person and account signers (except perpetrator)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 transaction freeze has been put in place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10752"/>
                  </a:ext>
                </a:extLst>
              </a:tr>
              <a:tr h="225759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Federal Act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u="sng" dirty="0" smtClean="0"/>
                        <a:t>Permissive</a:t>
                      </a:r>
                      <a:r>
                        <a:rPr lang="en-US" sz="2200" dirty="0" smtClean="0"/>
                        <a:t> </a:t>
                      </a:r>
                    </a:p>
                    <a:p>
                      <a:r>
                        <a:rPr lang="en-US" sz="2200" dirty="0" smtClean="0"/>
                        <a:t>Securities and Exchange Commission, state</a:t>
                      </a:r>
                      <a:r>
                        <a:rPr lang="en-US" sz="2200" baseline="0" dirty="0" smtClean="0"/>
                        <a:t> regulatory agency, law enforcement, Adult Protective Services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There is a good faith belief of suspected exploitation occurring and employees of covered entity received training on how to identify and report suspected exploitation while protecting privacy and integrity of the individual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84108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46124"/>
            <a:ext cx="8610600" cy="947209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Short-Term Transaction Freeze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93334"/>
            <a:ext cx="11097899" cy="4955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A financial institution may, but is not required to, impose a short-term transaction freeze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financial institution </a:t>
            </a:r>
            <a:r>
              <a:rPr lang="en-US" sz="2600" u="sng" dirty="0"/>
              <a:t>will not have legal liability</a:t>
            </a:r>
            <a:r>
              <a:rPr lang="en-US" sz="2600" dirty="0"/>
              <a:t> for its decision to impose </a:t>
            </a:r>
            <a:r>
              <a:rPr lang="en-US" sz="2600" dirty="0" smtClean="0"/>
              <a:t>a </a:t>
            </a:r>
            <a:r>
              <a:rPr lang="en-US" sz="2600" dirty="0"/>
              <a:t>freeze, or not to impose a freeze, when the decision is made in </a:t>
            </a:r>
            <a:r>
              <a:rPr lang="en-US" sz="2600" u="sng" dirty="0"/>
              <a:t>good </a:t>
            </a:r>
            <a:r>
              <a:rPr lang="en-US" sz="2600" u="sng" dirty="0" smtClean="0"/>
              <a:t>faith</a:t>
            </a:r>
          </a:p>
          <a:p>
            <a:endParaRPr lang="en-US" sz="2600" dirty="0"/>
          </a:p>
          <a:p>
            <a:r>
              <a:rPr lang="en-US" sz="2600" dirty="0" smtClean="0"/>
              <a:t>This </a:t>
            </a:r>
            <a:r>
              <a:rPr lang="en-US" sz="2600" dirty="0"/>
              <a:t>restricts a transaction requiring disbursal of funds contained in the account of a </a:t>
            </a:r>
            <a:r>
              <a:rPr lang="en-US" sz="2600" dirty="0" smtClean="0"/>
              <a:t>vulnerable adult, </a:t>
            </a:r>
            <a:r>
              <a:rPr lang="en-US" sz="2600" dirty="0"/>
              <a:t>an account on which the </a:t>
            </a:r>
            <a:r>
              <a:rPr lang="en-US" sz="2600" dirty="0" smtClean="0"/>
              <a:t>vulnerable adult </a:t>
            </a:r>
            <a:r>
              <a:rPr lang="en-US" sz="2600" dirty="0"/>
              <a:t>is beneficiary, or an account owned by the person suspected of perpetrating financial </a:t>
            </a:r>
            <a:r>
              <a:rPr lang="en-US" sz="2600" dirty="0" smtClean="0"/>
              <a:t>exploitation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46124"/>
            <a:ext cx="8610600" cy="1185313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Short-Term Transaction Freeze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93334"/>
            <a:ext cx="10699015" cy="49558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 smtClean="0"/>
          </a:p>
          <a:p>
            <a:pPr marL="0" indent="0" algn="ctr">
              <a:buNone/>
            </a:pPr>
            <a:r>
              <a:rPr lang="en-US" sz="3000" dirty="0" smtClean="0"/>
              <a:t>Adult </a:t>
            </a:r>
            <a:r>
              <a:rPr lang="en-US" sz="3000" dirty="0"/>
              <a:t>Protective Services may </a:t>
            </a:r>
            <a:r>
              <a:rPr lang="en-US" sz="3000" dirty="0" smtClean="0"/>
              <a:t>also </a:t>
            </a:r>
            <a:r>
              <a:rPr lang="en-US" sz="3000" dirty="0"/>
              <a:t>request a </a:t>
            </a:r>
            <a:r>
              <a:rPr lang="en-US" sz="3000" dirty="0" smtClean="0"/>
              <a:t>freeze</a:t>
            </a:r>
          </a:p>
          <a:p>
            <a:pPr marL="0" indent="0">
              <a:buNone/>
            </a:pPr>
            <a:r>
              <a:rPr lang="en-US" sz="3000" dirty="0" smtClean="0"/>
              <a:t>					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							RCW 74.34.215(2)</a:t>
            </a:r>
            <a:endParaRPr lang="en-US" sz="3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51" y="4171245"/>
            <a:ext cx="8350898" cy="16985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Transaction Freeze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43289"/>
            <a:ext cx="8596668" cy="4701756"/>
          </a:xfrm>
        </p:spPr>
        <p:txBody>
          <a:bodyPr>
            <a:normAutofit/>
          </a:bodyPr>
          <a:lstStyle/>
          <a:p>
            <a:r>
              <a:rPr lang="en-US" sz="2800" dirty="0"/>
              <a:t>For transactions not involving the sale of a security the freeze may last up to 5 business days (10 days if a security is involved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Should </a:t>
            </a:r>
            <a:r>
              <a:rPr lang="en-US" sz="2800" dirty="0"/>
              <a:t>be immediately lifted if it is determined that financial exploitation is not occurring</a:t>
            </a:r>
          </a:p>
          <a:p>
            <a:endParaRPr lang="en-US" sz="2800" dirty="0" smtClean="0"/>
          </a:p>
          <a:p>
            <a:r>
              <a:rPr lang="en-US" sz="2800" dirty="0" smtClean="0"/>
              <a:t>May </a:t>
            </a:r>
            <a:r>
              <a:rPr lang="en-US" sz="2800" dirty="0"/>
              <a:t>be extended (or shortened) by a court </a:t>
            </a:r>
            <a:r>
              <a:rPr lang="en-US" sz="2800" dirty="0" smtClean="0"/>
              <a:t>order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					RCW </a:t>
            </a:r>
            <a:r>
              <a:rPr lang="en-US" sz="2800" dirty="0"/>
              <a:t>74.24.215(5)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579" y="3023118"/>
            <a:ext cx="2366865" cy="364728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Transaction Freeze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659342"/>
              </p:ext>
            </p:extLst>
          </p:nvPr>
        </p:nvGraphicFramePr>
        <p:xfrm>
          <a:off x="677334" y="1930400"/>
          <a:ext cx="11182434" cy="287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218">
                  <a:extLst>
                    <a:ext uri="{9D8B030D-6E8A-4147-A177-3AD203B41FA5}">
                      <a16:colId xmlns:a16="http://schemas.microsoft.com/office/drawing/2014/main" val="1557320409"/>
                    </a:ext>
                  </a:extLst>
                </a:gridCol>
                <a:gridCol w="2414016">
                  <a:extLst>
                    <a:ext uri="{9D8B030D-6E8A-4147-A177-3AD203B41FA5}">
                      <a16:colId xmlns:a16="http://schemas.microsoft.com/office/drawing/2014/main" val="1400329596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3515916518"/>
                    </a:ext>
                  </a:extLst>
                </a:gridCol>
              </a:tblGrid>
              <a:tr h="5531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Allowed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Length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14765"/>
                  </a:ext>
                </a:extLst>
              </a:tr>
              <a:tr h="92721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Washington</a:t>
                      </a:r>
                    </a:p>
                    <a:p>
                      <a:r>
                        <a:rPr lang="en-US" sz="2400" dirty="0" smtClean="0"/>
                        <a:t>RCW 74.34.215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If a security</a:t>
                      </a:r>
                      <a:r>
                        <a:rPr lang="en-US" sz="2400" baseline="0" dirty="0" smtClean="0"/>
                        <a:t> is involved, 10 days otherwise 5 days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718327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FINRA Rule 2165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 days and may be extended for another 10 days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077892"/>
                  </a:ext>
                </a:extLst>
              </a:tr>
              <a:tr h="5531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Federal Act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9394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Notice of Transaction Freeze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043289"/>
            <a:ext cx="11069907" cy="399807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When a transaction freeze is imposed reasonable efforts must be made to notify the following persons: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All parties authorized to transact business on the account (orally or in writing) including the suspected </a:t>
            </a:r>
            <a:r>
              <a:rPr lang="en-US" sz="2800" dirty="0" smtClean="0"/>
              <a:t>perpetrator </a:t>
            </a:r>
            <a:r>
              <a:rPr lang="en-US" sz="2800" dirty="0" smtClean="0"/>
              <a:t>and</a:t>
            </a:r>
          </a:p>
          <a:p>
            <a:endParaRPr lang="en-US" sz="2800" dirty="0" smtClean="0"/>
          </a:p>
          <a:p>
            <a:r>
              <a:rPr lang="en-US" sz="2800" dirty="0" smtClean="0"/>
              <a:t>Adult </a:t>
            </a:r>
            <a:r>
              <a:rPr lang="en-US" sz="2800" dirty="0"/>
              <a:t>Protective Services </a:t>
            </a:r>
            <a:r>
              <a:rPr lang="en-US" sz="2800" dirty="0" smtClean="0"/>
              <a:t>or </a:t>
            </a:r>
            <a:r>
              <a:rPr lang="en-US" sz="2800" dirty="0"/>
              <a:t>law enforcement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Records Requirements</a:t>
            </a:r>
            <a:endParaRPr lang="en-US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619230"/>
              </p:ext>
            </p:extLst>
          </p:nvPr>
        </p:nvGraphicFramePr>
        <p:xfrm>
          <a:off x="677333" y="1665903"/>
          <a:ext cx="11100139" cy="3224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715">
                  <a:extLst>
                    <a:ext uri="{9D8B030D-6E8A-4147-A177-3AD203B41FA5}">
                      <a16:colId xmlns:a16="http://schemas.microsoft.com/office/drawing/2014/main" val="623050866"/>
                    </a:ext>
                  </a:extLst>
                </a:gridCol>
                <a:gridCol w="7964424">
                  <a:extLst>
                    <a:ext uri="{9D8B030D-6E8A-4147-A177-3AD203B41FA5}">
                      <a16:colId xmlns:a16="http://schemas.microsoft.com/office/drawing/2014/main" val="1108077413"/>
                    </a:ext>
                  </a:extLst>
                </a:gridCol>
              </a:tblGrid>
              <a:tr h="5487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Records Requirement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759104"/>
                  </a:ext>
                </a:extLst>
              </a:tr>
              <a:tr h="9471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Washington</a:t>
                      </a:r>
                    </a:p>
                    <a:p>
                      <a:r>
                        <a:rPr lang="en-US" sz="2400" dirty="0" smtClean="0"/>
                        <a:t>RCW 74.34.220(4)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Allows</a:t>
                      </a:r>
                      <a:r>
                        <a:rPr lang="en-US" sz="2400" baseline="0" dirty="0" smtClean="0"/>
                        <a:t> production of all relevant records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874171"/>
                  </a:ext>
                </a:extLst>
              </a:tr>
              <a:tr h="93343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FINRA Rule 2165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Requires retention</a:t>
                      </a:r>
                      <a:r>
                        <a:rPr lang="en-US" sz="2400" baseline="0" dirty="0" smtClean="0"/>
                        <a:t> of records relating to the transaction freeze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810046"/>
                  </a:ext>
                </a:extLst>
              </a:tr>
              <a:tr h="79552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Federal Act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Requires retention</a:t>
                      </a:r>
                      <a:r>
                        <a:rPr lang="en-US" sz="2400" baseline="0" dirty="0" smtClean="0"/>
                        <a:t> of records relating to </a:t>
                      </a:r>
                      <a:r>
                        <a:rPr lang="en-US" sz="2400" baseline="0" dirty="0" smtClean="0"/>
                        <a:t>training (who, when)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8045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cs typeface="Times New Roman" panose="02020603050405020304" pitchFamily="18" charset="0"/>
              </a:rPr>
              <a:t>Financial exploitation happens</a:t>
            </a:r>
          </a:p>
          <a:p>
            <a:endParaRPr lang="en-US" sz="2800" dirty="0" smtClean="0">
              <a:cs typeface="Times New Roman" panose="02020603050405020304" pitchFamily="18" charset="0"/>
            </a:endParaRPr>
          </a:p>
          <a:p>
            <a:r>
              <a:rPr lang="en-US" sz="2800" dirty="0" smtClean="0">
                <a:cs typeface="Times New Roman" panose="02020603050405020304" pitchFamily="18" charset="0"/>
              </a:rPr>
              <a:t>Washington has a statute to protect financial institutions that report financial exploitation in good faith</a:t>
            </a:r>
          </a:p>
          <a:p>
            <a:endParaRPr lang="en-US" sz="2800" dirty="0" smtClean="0">
              <a:cs typeface="Times New Roman" panose="02020603050405020304" pitchFamily="18" charset="0"/>
            </a:endParaRPr>
          </a:p>
          <a:p>
            <a:r>
              <a:rPr lang="en-US" sz="2800" dirty="0" smtClean="0">
                <a:cs typeface="Times New Roman" panose="02020603050405020304" pitchFamily="18" charset="0"/>
              </a:rPr>
              <a:t>A financial institution should have policies and procedures to address situations where a customer is a victim of exploitation to include who and how to report it</a:t>
            </a:r>
          </a:p>
          <a:p>
            <a:endParaRPr lang="en-US" sz="2800" dirty="0">
              <a:cs typeface="Times New Roman" panose="02020603050405020304" pitchFamily="18" charset="0"/>
            </a:endParaRPr>
          </a:p>
          <a:p>
            <a:r>
              <a:rPr lang="en-US" sz="2800" dirty="0" smtClean="0">
                <a:cs typeface="Times New Roman" panose="02020603050405020304" pitchFamily="18" charset="0"/>
              </a:rPr>
              <a:t>Financial institution employees should be trained on how to spot and report financial exploitation</a:t>
            </a:r>
          </a:p>
          <a:p>
            <a:endParaRPr lang="en-US" sz="2800" dirty="0" smtClean="0">
              <a:cs typeface="Times New Roman" panose="02020603050405020304" pitchFamily="18" charset="0"/>
            </a:endParaRPr>
          </a:p>
          <a:p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713232" lvl="1" indent="-457200">
              <a:buFont typeface="Arial" charset="0"/>
              <a:buChar char="•"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713232" lvl="1" indent="-457200">
              <a:buFont typeface="Arial" charset="0"/>
              <a:buChar char="•"/>
            </a:pPr>
            <a:endParaRPr 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85975" y="764373"/>
            <a:ext cx="9420225" cy="1293028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cs typeface="Times New Roman" panose="02020603050405020304" pitchFamily="18" charset="0"/>
              </a:rPr>
              <a:t>Vulnerable adult statute summary</a:t>
            </a:r>
            <a:endParaRPr lang="en-US" sz="4400" dirty="0"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cs typeface="Times New Roman" panose="02020603050405020304" pitchFamily="18" charset="0"/>
              </a:rPr>
              <a:t>What are the most common scams targeting seniors?</a:t>
            </a:r>
            <a:endParaRPr lang="en-US" sz="4000" b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6679" y="764373"/>
            <a:ext cx="10358716" cy="12930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3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Poll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5964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Who is registered as an investment adviser, investment adviser representative, broker-dealer, or securities salesperson?</a:t>
            </a:r>
          </a:p>
          <a:p>
            <a:endParaRPr lang="en-US" sz="2800" dirty="0" smtClean="0"/>
          </a:p>
          <a:p>
            <a:r>
              <a:rPr lang="en-US" sz="2800" dirty="0" smtClean="0"/>
              <a:t>Who is employed at a state regulated bank or credit union? Federal?</a:t>
            </a:r>
          </a:p>
          <a:p>
            <a:endParaRPr lang="en-US" sz="2800" dirty="0" smtClean="0"/>
          </a:p>
          <a:p>
            <a:r>
              <a:rPr lang="en-US" sz="2800" dirty="0"/>
              <a:t>Who is employed in </a:t>
            </a:r>
            <a:r>
              <a:rPr lang="en-US" sz="2800" dirty="0" smtClean="0"/>
              <a:t>Idaho? </a:t>
            </a:r>
          </a:p>
          <a:p>
            <a:endParaRPr lang="en-US" sz="2800" dirty="0"/>
          </a:p>
          <a:p>
            <a:r>
              <a:rPr lang="en-US" sz="2800" dirty="0" smtClean="0"/>
              <a:t>Has anyone encountered a situation where they suspected financial exploitation of a senior was occurring?</a:t>
            </a:r>
          </a:p>
          <a:p>
            <a:endParaRPr lang="en-US" sz="2800" dirty="0" smtClean="0"/>
          </a:p>
          <a:p>
            <a:r>
              <a:rPr lang="en-US" sz="2800" dirty="0" smtClean="0"/>
              <a:t>Who has a succession plan in place?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124" y="2490949"/>
            <a:ext cx="2514600" cy="37544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334278"/>
            <a:ext cx="10820400" cy="529045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dirty="0">
                <a:cs typeface="Times New Roman" panose="02020603050405020304" pitchFamily="18" charset="0"/>
              </a:rPr>
              <a:t>Computer tech scams</a:t>
            </a:r>
          </a:p>
          <a:p>
            <a:pPr marL="0" indent="0" algn="ctr">
              <a:buNone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cs typeface="Times New Roman" panose="02020603050405020304" pitchFamily="18" charset="0"/>
              </a:rPr>
              <a:t>Grandparent scams</a:t>
            </a:r>
          </a:p>
          <a:p>
            <a:pPr marL="0" indent="0" algn="ctr">
              <a:buNone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cs typeface="Times New Roman" panose="02020603050405020304" pitchFamily="18" charset="0"/>
              </a:rPr>
              <a:t>Identity theft </a:t>
            </a:r>
          </a:p>
          <a:p>
            <a:pPr marL="0" indent="0" algn="ctr">
              <a:buNone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IRS impersonation scam</a:t>
            </a:r>
          </a:p>
          <a:p>
            <a:pPr marL="514350" indent="-514350" algn="ctr">
              <a:buAutoNum type="arabicPeriod"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cs typeface="Times New Roman" panose="02020603050405020304" pitchFamily="18" charset="0"/>
              </a:rPr>
              <a:t>Romance scams</a:t>
            </a:r>
          </a:p>
          <a:p>
            <a:pPr marL="0" indent="0" algn="ctr">
              <a:buNone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cs typeface="Times New Roman" panose="02020603050405020304" pitchFamily="18" charset="0"/>
              </a:rPr>
              <a:t>Sweepstakes scams</a:t>
            </a:r>
          </a:p>
          <a:p>
            <a:pPr marL="0" indent="0" algn="ctr">
              <a:buNone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Unsolicited phone calls</a:t>
            </a:r>
          </a:p>
          <a:p>
            <a:pPr marL="514350" indent="-514350" algn="ctr">
              <a:buAutoNum type="arabicPeriod"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6679" y="764373"/>
            <a:ext cx="10358716" cy="12930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cs typeface="Times New Roman" panose="02020603050405020304" pitchFamily="18" charset="0"/>
              </a:rPr>
              <a:t>How about the most common securities related issues?</a:t>
            </a:r>
            <a:endParaRPr lang="en-US" sz="4000" b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6679" y="764373"/>
            <a:ext cx="10358716" cy="12930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334278"/>
            <a:ext cx="10820400" cy="5290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Phone solicitation</a:t>
            </a:r>
          </a:p>
          <a:p>
            <a:pPr marL="0" indent="0" algn="ctr">
              <a:buNone/>
            </a:pPr>
            <a:endParaRPr lang="en-US" sz="28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Affinity fraud</a:t>
            </a:r>
          </a:p>
          <a:p>
            <a:pPr marL="0" indent="0" algn="ctr">
              <a:buNone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Unregistered offerings</a:t>
            </a:r>
          </a:p>
          <a:p>
            <a:pPr marL="0" indent="0" algn="ctr">
              <a:buNone/>
            </a:pPr>
            <a:endParaRPr lang="en-US" sz="28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Theft by a registered investment adviser representative</a:t>
            </a:r>
          </a:p>
          <a:p>
            <a:pPr marL="514350" indent="-514350" algn="ctr">
              <a:buAutoNum type="arabicPeriod"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Third party fraud</a:t>
            </a:r>
          </a:p>
          <a:p>
            <a:pPr marL="514350" indent="-514350" algn="ctr">
              <a:buAutoNum type="arabicPeriod"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6679" y="764373"/>
            <a:ext cx="10358716" cy="12930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Flags of Financial exploitation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62" y="581586"/>
            <a:ext cx="2286000" cy="1714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cs typeface="Times New Roman" panose="02020603050405020304" pitchFamily="18" charset="0"/>
              </a:rPr>
              <a:t>IMPORTANT TO KNOW BASELINE BEHAVIOR</a:t>
            </a:r>
          </a:p>
          <a:p>
            <a:pPr marL="0" indent="0" algn="ctr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6679" y="764373"/>
            <a:ext cx="10358716" cy="12930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cs typeface="Times New Roman" panose="02020603050405020304" pitchFamily="18" charset="0"/>
              </a:rPr>
              <a:t>Sudden changes in </a:t>
            </a:r>
            <a:r>
              <a:rPr lang="en-US" sz="2800" dirty="0" smtClean="0">
                <a:cs typeface="Times New Roman" panose="02020603050405020304" pitchFamily="18" charset="0"/>
              </a:rPr>
              <a:t>vulnerable adult’s </a:t>
            </a:r>
            <a:r>
              <a:rPr lang="en-US" sz="2800" dirty="0">
                <a:cs typeface="Times New Roman" panose="02020603050405020304" pitchFamily="18" charset="0"/>
              </a:rPr>
              <a:t>behavior or practices</a:t>
            </a:r>
          </a:p>
          <a:p>
            <a:pPr marL="713232" lvl="1" indent="-457200">
              <a:buFont typeface="Arial" charset="0"/>
              <a:buChar char="•"/>
            </a:pPr>
            <a:r>
              <a:rPr lang="en-US" sz="2800" dirty="0" smtClean="0">
                <a:cs typeface="Times New Roman" panose="02020603050405020304" pitchFamily="18" charset="0"/>
              </a:rPr>
              <a:t>Vulnerable adult has never withdrawn money from an ATM; however, she starts withdrawing from ATMs at casinos</a:t>
            </a:r>
          </a:p>
          <a:p>
            <a:pPr marL="713232" lvl="1" indent="-457200">
              <a:buFont typeface="Arial" charset="0"/>
              <a:buChar char="•"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713232" lvl="1" indent="-457200">
              <a:buFont typeface="Arial" charset="0"/>
              <a:buChar char="•"/>
            </a:pPr>
            <a:r>
              <a:rPr lang="en-US" sz="2800" dirty="0" smtClean="0">
                <a:cs typeface="Times New Roman" panose="02020603050405020304" pitchFamily="18" charset="0"/>
              </a:rPr>
              <a:t>Vulnerable adult has never written checks from investment account and starts using them for seemingly everyday expenses</a:t>
            </a:r>
          </a:p>
          <a:p>
            <a:pPr marL="713232" lvl="1" indent="-457200">
              <a:buFont typeface="Arial" charset="0"/>
              <a:buChar char="•"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713232" lvl="1" indent="-457200">
              <a:buFont typeface="Arial" charset="0"/>
              <a:buChar char="•"/>
            </a:pPr>
            <a:endParaRPr 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85975" y="764373"/>
            <a:ext cx="9420225" cy="129302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cs typeface="Times New Roman" panose="02020603050405020304" pitchFamily="18" charset="0"/>
              </a:rPr>
              <a:t>Red Flags of Financial Exploitation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3232" lvl="1" indent="-457200">
              <a:buFont typeface="Arial" charset="0"/>
              <a:buChar char="•"/>
            </a:pPr>
            <a:r>
              <a:rPr lang="en-US" sz="2800" dirty="0" smtClean="0">
                <a:cs typeface="Times New Roman" panose="02020603050405020304" pitchFamily="18" charset="0"/>
              </a:rPr>
              <a:t>Adding </a:t>
            </a:r>
            <a:r>
              <a:rPr lang="en-US" sz="2800" dirty="0">
                <a:cs typeface="Times New Roman" panose="02020603050405020304" pitchFamily="18" charset="0"/>
              </a:rPr>
              <a:t>additional names to bank cards or signers on investment or bank </a:t>
            </a:r>
            <a:r>
              <a:rPr lang="en-US" sz="2800" dirty="0" smtClean="0">
                <a:cs typeface="Times New Roman" panose="02020603050405020304" pitchFamily="18" charset="0"/>
              </a:rPr>
              <a:t>accounts</a:t>
            </a:r>
          </a:p>
          <a:p>
            <a:pPr marL="713232" lvl="1" indent="-457200">
              <a:buFont typeface="Arial" charset="0"/>
              <a:buChar char="•"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713232" lvl="1" indent="-457200">
              <a:buFont typeface="Arial" charset="0"/>
              <a:buChar char="•"/>
            </a:pPr>
            <a:r>
              <a:rPr lang="en-US" sz="2800" dirty="0" smtClean="0">
                <a:cs typeface="Times New Roman" panose="02020603050405020304" pitchFamily="18" charset="0"/>
              </a:rPr>
              <a:t>Bills </a:t>
            </a:r>
            <a:r>
              <a:rPr lang="en-US" sz="2800" dirty="0">
                <a:cs typeface="Times New Roman" panose="02020603050405020304" pitchFamily="18" charset="0"/>
              </a:rPr>
              <a:t>going unpaid where there is enough money to pay </a:t>
            </a:r>
            <a:r>
              <a:rPr lang="en-US" sz="2800" dirty="0" smtClean="0">
                <a:cs typeface="Times New Roman" panose="02020603050405020304" pitchFamily="18" charset="0"/>
              </a:rPr>
              <a:t>them</a:t>
            </a:r>
          </a:p>
          <a:p>
            <a:pPr marL="713232" lvl="1" indent="-457200">
              <a:buFont typeface="Arial" charset="0"/>
              <a:buChar char="•"/>
            </a:pPr>
            <a:endParaRPr lang="en-US" sz="2800" dirty="0">
              <a:cs typeface="Times New Roman" panose="02020603050405020304" pitchFamily="18" charset="0"/>
            </a:endParaRPr>
          </a:p>
          <a:p>
            <a:pPr marL="713232" lvl="1" indent="-457200">
              <a:buFont typeface="Arial" charset="0"/>
              <a:buChar char="•"/>
            </a:pPr>
            <a:r>
              <a:rPr lang="en-US" sz="2800" dirty="0" smtClean="0">
                <a:cs typeface="Times New Roman" panose="02020603050405020304" pitchFamily="18" charset="0"/>
              </a:rPr>
              <a:t>Accessing an online account from a different IP address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713232" lvl="1" indent="-457200">
              <a:buFont typeface="Arial" charset="0"/>
              <a:buChar char="•"/>
            </a:pPr>
            <a:endParaRPr 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85975" y="764373"/>
            <a:ext cx="9420225" cy="129302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cs typeface="Times New Roman" panose="02020603050405020304" pitchFamily="18" charset="0"/>
              </a:rPr>
              <a:t>Red Flags of Financial Exploitation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Abrupt </a:t>
            </a:r>
            <a:r>
              <a:rPr lang="en-US" sz="2800" dirty="0">
                <a:cs typeface="Times New Roman" panose="02020603050405020304" pitchFamily="18" charset="0"/>
              </a:rPr>
              <a:t>changes in a will or financial documents particularly where there are other changes in behavior</a:t>
            </a:r>
          </a:p>
          <a:p>
            <a:pPr marL="713232" lvl="1" indent="-457200">
              <a:buFont typeface="Arial" charset="0"/>
              <a:buChar char="•"/>
            </a:pPr>
            <a:r>
              <a:rPr lang="en-US" sz="2800" dirty="0">
                <a:cs typeface="Times New Roman" panose="02020603050405020304" pitchFamily="18" charset="0"/>
              </a:rPr>
              <a:t>A new power or attorney, payee, or </a:t>
            </a:r>
            <a:r>
              <a:rPr lang="en-US" sz="2800" dirty="0" smtClean="0">
                <a:cs typeface="Times New Roman" panose="02020603050405020304" pitchFamily="18" charset="0"/>
              </a:rPr>
              <a:t>guardian</a:t>
            </a:r>
          </a:p>
          <a:p>
            <a:pPr marL="713232" lvl="1" indent="-457200">
              <a:buFont typeface="Arial" charset="0"/>
              <a:buChar char="•"/>
            </a:pPr>
            <a:endParaRPr lang="en-US" sz="2800" dirty="0">
              <a:cs typeface="Times New Roman" panose="02020603050405020304" pitchFamily="18" charset="0"/>
            </a:endParaRPr>
          </a:p>
          <a:p>
            <a:pPr marL="713232" lvl="1" indent="-457200">
              <a:buFont typeface="Arial" charset="0"/>
              <a:buChar char="•"/>
            </a:pPr>
            <a:r>
              <a:rPr lang="en-US" sz="2800" dirty="0">
                <a:cs typeface="Times New Roman" panose="02020603050405020304" pitchFamily="18" charset="0"/>
              </a:rPr>
              <a:t>Gardner acting as power of attorney</a:t>
            </a:r>
          </a:p>
          <a:p>
            <a:pPr marL="713232" lvl="1" indent="-457200">
              <a:buFont typeface="Arial" charset="0"/>
              <a:buChar char="•"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713232" lvl="1" indent="-457200">
              <a:buFont typeface="Arial" charset="0"/>
              <a:buChar char="•"/>
            </a:pPr>
            <a:endParaRPr 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85975" y="764373"/>
            <a:ext cx="9420225" cy="129302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cs typeface="Times New Roman" panose="02020603050405020304" pitchFamily="18" charset="0"/>
              </a:rPr>
              <a:t>Red Flags of Financial Exploitation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Seemingly </a:t>
            </a:r>
            <a:r>
              <a:rPr lang="en-US" sz="2800" dirty="0">
                <a:cs typeface="Times New Roman" panose="02020603050405020304" pitchFamily="18" charset="0"/>
              </a:rPr>
              <a:t>unnecessary </a:t>
            </a:r>
            <a:r>
              <a:rPr lang="en-US" sz="2800" dirty="0" smtClean="0">
                <a:cs typeface="Times New Roman" panose="02020603050405020304" pitchFamily="18" charset="0"/>
              </a:rPr>
              <a:t>home remodeling projects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713232" lvl="1" indent="-457200">
              <a:buFont typeface="Arial" charset="0"/>
              <a:buChar char="•"/>
            </a:pPr>
            <a:r>
              <a:rPr lang="en-US" sz="2800" dirty="0">
                <a:cs typeface="Times New Roman" panose="02020603050405020304" pitchFamily="18" charset="0"/>
              </a:rPr>
              <a:t>New windows every 3 </a:t>
            </a:r>
            <a:r>
              <a:rPr lang="en-US" sz="2800" dirty="0" smtClean="0">
                <a:cs typeface="Times New Roman" panose="02020603050405020304" pitchFamily="18" charset="0"/>
              </a:rPr>
              <a:t>years</a:t>
            </a:r>
          </a:p>
          <a:p>
            <a:pPr marL="713232" lvl="1" indent="-457200">
              <a:buFont typeface="Arial" charset="0"/>
              <a:buChar char="•"/>
            </a:pPr>
            <a:endParaRPr lang="en-US" sz="2800" dirty="0">
              <a:cs typeface="Times New Roman" panose="02020603050405020304" pitchFamily="18" charset="0"/>
            </a:endParaRPr>
          </a:p>
          <a:p>
            <a:pPr marL="713232" lvl="1" indent="-457200">
              <a:buFont typeface="Arial" charset="0"/>
              <a:buChar char="•"/>
            </a:pPr>
            <a:r>
              <a:rPr lang="en-US" sz="2800" dirty="0">
                <a:cs typeface="Times New Roman" panose="02020603050405020304" pitchFamily="18" charset="0"/>
              </a:rPr>
              <a:t>Staircases to the ceiling, interior windows into other rooms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71625" y="764373"/>
            <a:ext cx="9934575" cy="1293028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Red Flags of Financial Exploitation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4206622"/>
            <a:ext cx="5038530" cy="24669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Sudden </a:t>
            </a:r>
            <a:r>
              <a:rPr lang="en-US" sz="2800" dirty="0">
                <a:cs typeface="Times New Roman" panose="02020603050405020304" pitchFamily="18" charset="0"/>
              </a:rPr>
              <a:t>appearance of previous uninvolved family members particularly where:</a:t>
            </a:r>
          </a:p>
          <a:p>
            <a:pPr marL="713232" lvl="1" indent="-457200">
              <a:buFont typeface="Arial" charset="0"/>
              <a:buChar char="•"/>
            </a:pPr>
            <a:r>
              <a:rPr lang="en-US" sz="2800" dirty="0" smtClean="0">
                <a:cs typeface="Times New Roman" panose="02020603050405020304" pitchFamily="18" charset="0"/>
              </a:rPr>
              <a:t>Vulnerable adult </a:t>
            </a:r>
            <a:r>
              <a:rPr lang="en-US" sz="2800" dirty="0">
                <a:cs typeface="Times New Roman" panose="02020603050405020304" pitchFamily="18" charset="0"/>
              </a:rPr>
              <a:t>shows an unexplained change in behavior (nervousness, meekness) around that person or </a:t>
            </a:r>
            <a:endParaRPr lang="en-US" sz="2800" dirty="0" smtClean="0">
              <a:cs typeface="Times New Roman" panose="02020603050405020304" pitchFamily="18" charset="0"/>
            </a:endParaRPr>
          </a:p>
          <a:p>
            <a:pPr marL="713232" lvl="1" indent="-457200">
              <a:buFont typeface="Arial" charset="0"/>
              <a:buChar char="•"/>
            </a:pPr>
            <a:endParaRPr lang="en-US" sz="2800" dirty="0">
              <a:cs typeface="Times New Roman" panose="02020603050405020304" pitchFamily="18" charset="0"/>
            </a:endParaRPr>
          </a:p>
          <a:p>
            <a:pPr marL="713232" lvl="1" indent="-457200">
              <a:buFont typeface="Arial" charset="0"/>
              <a:buChar char="•"/>
            </a:pPr>
            <a:r>
              <a:rPr lang="en-US" sz="2800" dirty="0">
                <a:cs typeface="Times New Roman" panose="02020603050405020304" pitchFamily="18" charset="0"/>
              </a:rPr>
              <a:t>That person claims a right to the income, resources, or assets of the </a:t>
            </a:r>
            <a:r>
              <a:rPr lang="en-US" sz="2800" dirty="0" smtClean="0">
                <a:cs typeface="Times New Roman" panose="02020603050405020304" pitchFamily="18" charset="0"/>
              </a:rPr>
              <a:t>vulnerable adult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0263" y="764373"/>
            <a:ext cx="9405937" cy="1293028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Red Flags of Financial Exploitation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12" y="5346635"/>
            <a:ext cx="7800392" cy="135255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AARP Study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783644"/>
            <a:ext cx="8916193" cy="48548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In 2016 an AARP study found:</a:t>
            </a:r>
          </a:p>
          <a:p>
            <a:r>
              <a:rPr lang="en-US" sz="2800" dirty="0"/>
              <a:t>1 in 5 older Americans (50+) are victims of financial exploitation each </a:t>
            </a:r>
            <a:r>
              <a:rPr lang="en-US" sz="2800" dirty="0" smtClean="0"/>
              <a:t>year</a:t>
            </a:r>
          </a:p>
          <a:p>
            <a:endParaRPr lang="en-US" sz="2800" dirty="0"/>
          </a:p>
          <a:p>
            <a:r>
              <a:rPr lang="en-US" sz="2800" dirty="0" smtClean="0"/>
              <a:t>Losses </a:t>
            </a:r>
            <a:r>
              <a:rPr lang="en-US" sz="2800" dirty="0"/>
              <a:t>total about $3 billion annually or more than $120,000 per </a:t>
            </a:r>
            <a:r>
              <a:rPr lang="en-US" sz="2800" dirty="0" smtClean="0"/>
              <a:t>victim</a:t>
            </a:r>
          </a:p>
          <a:p>
            <a:endParaRPr lang="en-US" sz="2800" dirty="0"/>
          </a:p>
          <a:p>
            <a:r>
              <a:rPr lang="en-US" sz="2800" dirty="0"/>
              <a:t>Seniors are targeted</a:t>
            </a:r>
          </a:p>
          <a:p>
            <a:pPr lvl="1"/>
            <a:r>
              <a:rPr lang="en-US" sz="2800" dirty="0"/>
              <a:t>About $18 trillion in assets (67% of all bank deposits)</a:t>
            </a:r>
          </a:p>
          <a:p>
            <a:pPr lvl="1"/>
            <a:r>
              <a:rPr lang="en-US" sz="2800" dirty="0"/>
              <a:t>Likely to suffer from problems with memory and judgment making them vulnerable to fraud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37" y="3801820"/>
            <a:ext cx="2790825" cy="17716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" y="2181415"/>
            <a:ext cx="11391900" cy="52623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cs typeface="Times New Roman" panose="02020603050405020304" pitchFamily="18" charset="0"/>
              </a:rPr>
              <a:t>Controlling behavior by a family member, caregiver, or other person</a:t>
            </a:r>
          </a:p>
          <a:p>
            <a:pPr marL="713232" lvl="1" indent="-457200">
              <a:buFont typeface="Arial" charset="0"/>
              <a:buChar char="•"/>
            </a:pPr>
            <a:r>
              <a:rPr lang="en-US" sz="2800" dirty="0">
                <a:cs typeface="Times New Roman" panose="02020603050405020304" pitchFamily="18" charset="0"/>
              </a:rPr>
              <a:t>Not willing to leave the room so that you may speak with the </a:t>
            </a:r>
            <a:r>
              <a:rPr lang="en-US" sz="2800" dirty="0" smtClean="0">
                <a:cs typeface="Times New Roman" panose="02020603050405020304" pitchFamily="18" charset="0"/>
              </a:rPr>
              <a:t>vulnerable adult privately</a:t>
            </a:r>
          </a:p>
          <a:p>
            <a:pPr marL="713232" lvl="1" indent="-457200">
              <a:buFont typeface="Arial" charset="0"/>
              <a:buChar char="•"/>
            </a:pPr>
            <a:endParaRPr lang="en-US" sz="2800" dirty="0"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r>
              <a:rPr lang="en-US" sz="2800" dirty="0">
                <a:cs typeface="Times New Roman" panose="02020603050405020304" pitchFamily="18" charset="0"/>
              </a:rPr>
              <a:t>A professional who asks the vulnerable adult to make a “secret” major financial decision or without assistance from others</a:t>
            </a:r>
          </a:p>
          <a:p>
            <a:pPr marL="1170432" lvl="2" indent="-457200">
              <a:buFont typeface="Arial" charset="0"/>
              <a:buChar char="•"/>
            </a:pPr>
            <a:r>
              <a:rPr lang="en-US" sz="2800" dirty="0">
                <a:cs typeface="Times New Roman" panose="02020603050405020304" pitchFamily="18" charset="0"/>
              </a:rPr>
              <a:t>Loan, investments, changes to a will</a:t>
            </a:r>
          </a:p>
          <a:p>
            <a:pPr marL="1170432" lvl="2" indent="-457200">
              <a:buFont typeface="Arial" charset="0"/>
              <a:buChar char="•"/>
            </a:pPr>
            <a:r>
              <a:rPr lang="en-US" sz="2800" dirty="0">
                <a:cs typeface="Times New Roman" panose="02020603050405020304" pitchFamily="18" charset="0"/>
              </a:rPr>
              <a:t>Example</a:t>
            </a:r>
          </a:p>
          <a:p>
            <a:pPr marL="713232" lvl="1" indent="-457200">
              <a:buFont typeface="Arial" charset="0"/>
              <a:buChar char="•"/>
            </a:pPr>
            <a:endParaRPr lang="en-US" sz="2800" dirty="0">
              <a:cs typeface="Times New Roman" panose="02020603050405020304" pitchFamily="18" charset="0"/>
            </a:endParaRPr>
          </a:p>
          <a:p>
            <a:pPr marL="713232" lvl="1" indent="-457200">
              <a:buFont typeface="Arial" charset="0"/>
              <a:buChar char="•"/>
            </a:pPr>
            <a:endParaRPr 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8090" y="563237"/>
            <a:ext cx="9528110" cy="161817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Red Flags of Financial Exploitation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98" y="5105691"/>
            <a:ext cx="2771775" cy="16478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" y="2181415"/>
            <a:ext cx="11391900" cy="52623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Unexplained </a:t>
            </a:r>
            <a:r>
              <a:rPr lang="en-US" sz="2800" dirty="0">
                <a:cs typeface="Times New Roman" panose="02020603050405020304" pitchFamily="18" charset="0"/>
              </a:rPr>
              <a:t>transfer of assets</a:t>
            </a:r>
          </a:p>
          <a:p>
            <a:pPr marL="713232" lvl="1" indent="-457200">
              <a:buFont typeface="Arial" charset="0"/>
              <a:buChar char="•"/>
            </a:pPr>
            <a:r>
              <a:rPr lang="en-US" sz="2800" dirty="0">
                <a:cs typeface="Times New Roman" panose="02020603050405020304" pitchFamily="18" charset="0"/>
              </a:rPr>
              <a:t>Vulnerable adult quitclaims </a:t>
            </a:r>
            <a:r>
              <a:rPr lang="en-US" sz="2800" dirty="0" smtClean="0">
                <a:cs typeface="Times New Roman" panose="02020603050405020304" pitchFamily="18" charset="0"/>
              </a:rPr>
              <a:t>her house to someone where </a:t>
            </a:r>
            <a:r>
              <a:rPr lang="en-US" sz="2800" dirty="0">
                <a:cs typeface="Times New Roman" panose="02020603050405020304" pitchFamily="18" charset="0"/>
              </a:rPr>
              <a:t>the will provided a different disposition of </a:t>
            </a:r>
            <a:r>
              <a:rPr lang="en-US" sz="2800" dirty="0" smtClean="0">
                <a:cs typeface="Times New Roman" panose="02020603050405020304" pitchFamily="18" charset="0"/>
              </a:rPr>
              <a:t>it and the vulnerable adult still lives in the house </a:t>
            </a:r>
            <a:r>
              <a:rPr lang="en-US" sz="2800" dirty="0"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cs typeface="Times New Roman" panose="02020603050405020304" pitchFamily="18" charset="0"/>
              </a:rPr>
              <a:t>continues </a:t>
            </a:r>
            <a:r>
              <a:rPr lang="en-US" sz="2800" dirty="0">
                <a:cs typeface="Times New Roman" panose="02020603050405020304" pitchFamily="18" charset="0"/>
              </a:rPr>
              <a:t>to pay for taxes and  </a:t>
            </a:r>
            <a:r>
              <a:rPr lang="en-US" sz="2800" dirty="0" smtClean="0">
                <a:cs typeface="Times New Roman" panose="02020603050405020304" pitchFamily="18" charset="0"/>
              </a:rPr>
              <a:t>maintenance</a:t>
            </a:r>
          </a:p>
          <a:p>
            <a:pPr marL="713232" lvl="1" indent="-457200">
              <a:buFont typeface="Arial" charset="0"/>
              <a:buChar char="•"/>
            </a:pPr>
            <a:endParaRPr lang="en-US" sz="2800" dirty="0">
              <a:cs typeface="Times New Roman" panose="02020603050405020304" pitchFamily="18" charset="0"/>
            </a:endParaRPr>
          </a:p>
          <a:p>
            <a:pPr marL="713232" lvl="1" indent="-457200">
              <a:buFont typeface="Arial" charset="0"/>
              <a:buChar char="•"/>
            </a:pPr>
            <a:r>
              <a:rPr lang="en-US" sz="2800" dirty="0" smtClean="0">
                <a:cs typeface="Times New Roman" panose="02020603050405020304" pitchFamily="18" charset="0"/>
              </a:rPr>
              <a:t>Example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8090" y="563237"/>
            <a:ext cx="9528110" cy="1739695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Red Flags of Financial Exploitation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cs typeface="Times New Roman" panose="02020603050405020304" pitchFamily="18" charset="0"/>
              </a:rPr>
              <a:t>The most ignored sign: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cs typeface="Times New Roman" panose="02020603050405020304" pitchFamily="18" charset="0"/>
              </a:rPr>
              <a:t>THE VULNERABLE ADULT </a:t>
            </a:r>
            <a:r>
              <a:rPr lang="en-US" sz="4000" b="1" cap="all" dirty="0" smtClean="0">
                <a:cs typeface="Times New Roman" panose="02020603050405020304" pitchFamily="18" charset="0"/>
              </a:rPr>
              <a:t>reports </a:t>
            </a:r>
            <a:r>
              <a:rPr lang="en-US" sz="4000" b="1" cap="all" dirty="0">
                <a:cs typeface="Times New Roman" panose="02020603050405020304" pitchFamily="18" charset="0"/>
              </a:rPr>
              <a:t>being exploited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4889" y="498868"/>
            <a:ext cx="10047111" cy="128296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Red Flags of Financial </a:t>
            </a:r>
            <a:r>
              <a:rPr lang="en-US" dirty="0">
                <a:cs typeface="Times New Roman" panose="02020603050405020304" pitchFamily="18" charset="0"/>
              </a:rPr>
              <a:t>Exploitation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123" y="4916917"/>
            <a:ext cx="22860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3" y="4916917"/>
            <a:ext cx="2286000" cy="17145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cs typeface="Times New Roman" panose="02020603050405020304" pitchFamily="18" charset="0"/>
              </a:rPr>
              <a:t>Know the vulnerable adult’s baseline behavior</a:t>
            </a:r>
          </a:p>
          <a:p>
            <a:endParaRPr lang="en-US" sz="2800" dirty="0" smtClean="0">
              <a:cs typeface="Times New Roman" panose="02020603050405020304" pitchFamily="18" charset="0"/>
            </a:endParaRPr>
          </a:p>
          <a:p>
            <a:r>
              <a:rPr lang="en-US" sz="2800" dirty="0" smtClean="0">
                <a:cs typeface="Times New Roman" panose="02020603050405020304" pitchFamily="18" charset="0"/>
              </a:rPr>
              <a:t>Watch for variations in behavior from baseline, which may be red flags of financial exploitation</a:t>
            </a:r>
          </a:p>
          <a:p>
            <a:endParaRPr lang="en-US" sz="2800" dirty="0" smtClean="0">
              <a:cs typeface="Times New Roman" panose="02020603050405020304" pitchFamily="18" charset="0"/>
            </a:endParaRPr>
          </a:p>
          <a:p>
            <a:r>
              <a:rPr lang="en-US" sz="2800" dirty="0" smtClean="0">
                <a:cs typeface="Times New Roman" panose="02020603050405020304" pitchFamily="18" charset="0"/>
              </a:rPr>
              <a:t>Investigate red </a:t>
            </a:r>
            <a:r>
              <a:rPr lang="en-US" sz="2800" dirty="0" smtClean="0">
                <a:cs typeface="Times New Roman" panose="02020603050405020304" pitchFamily="18" charset="0"/>
              </a:rPr>
              <a:t>flags</a:t>
            </a:r>
          </a:p>
          <a:p>
            <a:endParaRPr lang="en-US" sz="2800" dirty="0">
              <a:cs typeface="Times New Roman" panose="02020603050405020304" pitchFamily="18" charset="0"/>
            </a:endParaRPr>
          </a:p>
          <a:p>
            <a:r>
              <a:rPr lang="en-US" sz="2800" dirty="0" smtClean="0">
                <a:cs typeface="Times New Roman" panose="02020603050405020304" pitchFamily="18" charset="0"/>
              </a:rPr>
              <a:t>Stay strong-Decisions may be emotional, not rational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endParaRPr lang="en-US" sz="4000" b="1" cap="all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2204" y="498868"/>
            <a:ext cx="8319796" cy="128296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Red Flags Summary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67" y="3822601"/>
            <a:ext cx="22860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02" y="3822601"/>
            <a:ext cx="2286000" cy="17145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196320"/>
            <a:ext cx="5057775" cy="426137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dirty="0" smtClean="0">
                <a:cs typeface="Times New Roman" panose="02020603050405020304" pitchFamily="18" charset="0"/>
              </a:rPr>
              <a:t>DEVELOP BEST PRACTICES</a:t>
            </a:r>
            <a:endParaRPr lang="en-US" sz="5400" b="1" cap="all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988" y="764373"/>
            <a:ext cx="9320212" cy="129302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474810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cs typeface="Times New Roman" panose="02020603050405020304" pitchFamily="18" charset="0"/>
              </a:rPr>
              <a:t>Identify and define “Vulnerable Adult</a:t>
            </a:r>
            <a:r>
              <a:rPr lang="en-US" sz="2800" dirty="0" smtClean="0">
                <a:cs typeface="Times New Roman" panose="02020603050405020304" pitchFamily="18" charset="0"/>
              </a:rPr>
              <a:t>”</a:t>
            </a:r>
          </a:p>
          <a:p>
            <a:pPr>
              <a:buFontTx/>
              <a:buChar char="-"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cs typeface="Times New Roman" panose="02020603050405020304" pitchFamily="18" charset="0"/>
              </a:rPr>
              <a:t>Include training requirements (for frontline personnel) </a:t>
            </a:r>
            <a:r>
              <a:rPr lang="en-US" sz="2800" dirty="0" smtClean="0">
                <a:cs typeface="Times New Roman" panose="02020603050405020304" pitchFamily="18" charset="0"/>
              </a:rPr>
              <a:t>to: </a:t>
            </a:r>
            <a:endParaRPr lang="en-US" sz="2800" dirty="0" smtClean="0">
              <a:cs typeface="Times New Roman" panose="02020603050405020304" pitchFamily="18" charset="0"/>
            </a:endParaRPr>
          </a:p>
          <a:p>
            <a:pPr lvl="1"/>
            <a:r>
              <a:rPr lang="en-US" sz="2600" dirty="0" smtClean="0">
                <a:cs typeface="Times New Roman" panose="02020603050405020304" pitchFamily="18" charset="0"/>
              </a:rPr>
              <a:t>Recognize red flags</a:t>
            </a:r>
          </a:p>
          <a:p>
            <a:pPr lvl="1"/>
            <a:r>
              <a:rPr lang="en-US" sz="2600" dirty="0" smtClean="0">
                <a:cs typeface="Times New Roman" panose="02020603050405020304" pitchFamily="18" charset="0"/>
              </a:rPr>
              <a:t>Communicate with persons experiencing diminished capacity</a:t>
            </a:r>
          </a:p>
          <a:p>
            <a:pPr lvl="1"/>
            <a:r>
              <a:rPr lang="en-US" sz="2600" dirty="0" smtClean="0">
                <a:cs typeface="Times New Roman" panose="02020603050405020304" pitchFamily="18" charset="0"/>
              </a:rPr>
              <a:t>Ask question in a manner that maintains the person’s dignity and </a:t>
            </a:r>
            <a:r>
              <a:rPr lang="en-US" sz="2600" dirty="0" smtClean="0">
                <a:cs typeface="Times New Roman" panose="02020603050405020304" pitchFamily="18" charset="0"/>
              </a:rPr>
              <a:t>independence</a:t>
            </a:r>
            <a:endParaRPr lang="en-US" sz="2600" dirty="0" smtClean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988" y="764373"/>
            <a:ext cx="9320212" cy="12930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to include in your best practices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407561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cs typeface="Times New Roman" panose="02020603050405020304" pitchFamily="18" charset="0"/>
              </a:rPr>
              <a:t>Address </a:t>
            </a:r>
            <a:r>
              <a:rPr lang="en-US" sz="2800" dirty="0" smtClean="0">
                <a:cs typeface="Times New Roman" panose="02020603050405020304" pitchFamily="18" charset="0"/>
              </a:rPr>
              <a:t>reporting structure</a:t>
            </a:r>
          </a:p>
          <a:p>
            <a:pPr lvl="1"/>
            <a:r>
              <a:rPr lang="en-US" sz="2600" dirty="0" smtClean="0">
                <a:cs typeface="Times New Roman" panose="02020603050405020304" pitchFamily="18" charset="0"/>
              </a:rPr>
              <a:t>Who do employees report suspected exploitation to within the organization</a:t>
            </a:r>
            <a:endParaRPr lang="en-US" sz="2600" dirty="0" smtClean="0">
              <a:cs typeface="Times New Roman" panose="02020603050405020304" pitchFamily="18" charset="0"/>
            </a:endParaRPr>
          </a:p>
          <a:p>
            <a:pPr lvl="1"/>
            <a:r>
              <a:rPr lang="en-US" sz="2600" dirty="0" smtClean="0">
                <a:cs typeface="Times New Roman" panose="02020603050405020304" pitchFamily="18" charset="0"/>
              </a:rPr>
              <a:t>When is it reported to APS/law enforcement</a:t>
            </a:r>
          </a:p>
          <a:p>
            <a:pPr lvl="1"/>
            <a:r>
              <a:rPr lang="en-US" sz="2600" dirty="0" smtClean="0">
                <a:cs typeface="Times New Roman" panose="02020603050405020304" pitchFamily="18" charset="0"/>
              </a:rPr>
              <a:t>Who reports </a:t>
            </a:r>
            <a:r>
              <a:rPr lang="en-US" sz="2600" dirty="0" smtClean="0">
                <a:cs typeface="Times New Roman" panose="02020603050405020304" pitchFamily="18" charset="0"/>
              </a:rPr>
              <a:t>to APS/law </a:t>
            </a:r>
            <a:r>
              <a:rPr lang="en-US" sz="2600" dirty="0" smtClean="0">
                <a:cs typeface="Times New Roman" panose="02020603050405020304" pitchFamily="18" charset="0"/>
              </a:rPr>
              <a:t>enforcement</a:t>
            </a:r>
          </a:p>
          <a:p>
            <a:pPr lvl="1"/>
            <a:endParaRPr lang="en-US" sz="2600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600" dirty="0" smtClean="0">
                <a:cs typeface="Times New Roman" panose="02020603050405020304" pitchFamily="18" charset="0"/>
              </a:rPr>
              <a:t>Consider </a:t>
            </a:r>
            <a:r>
              <a:rPr lang="en-US" sz="2600" dirty="0">
                <a:cs typeface="Times New Roman" panose="02020603050405020304" pitchFamily="18" charset="0"/>
              </a:rPr>
              <a:t>also requiring each of your clients to name a trusted </a:t>
            </a:r>
            <a:r>
              <a:rPr lang="en-US" sz="2600" dirty="0" smtClean="0">
                <a:cs typeface="Times New Roman" panose="02020603050405020304" pitchFamily="18" charset="0"/>
              </a:rPr>
              <a:t>contact</a:t>
            </a:r>
          </a:p>
          <a:p>
            <a:pPr>
              <a:buFontTx/>
              <a:buChar char="-"/>
            </a:pPr>
            <a:endParaRPr lang="en-US" sz="2600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600" dirty="0" smtClean="0">
                <a:cs typeface="Times New Roman" panose="02020603050405020304" pitchFamily="18" charset="0"/>
              </a:rPr>
              <a:t>Develop a succession plan</a:t>
            </a:r>
            <a:endParaRPr lang="en-US" sz="2600" dirty="0">
              <a:cs typeface="Times New Roman" panose="02020603050405020304" pitchFamily="18" charset="0"/>
            </a:endParaRPr>
          </a:p>
          <a:p>
            <a:pPr lvl="1"/>
            <a:endParaRPr lang="en-US" sz="2600" dirty="0" smtClean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988" y="764373"/>
            <a:ext cx="9320212" cy="12930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to include in your best practices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For more information about developing best practices, see the </a:t>
            </a:r>
            <a:r>
              <a:rPr lang="en-US" sz="2600" i="1" dirty="0" smtClean="0"/>
              <a:t>Guide for Developing Practices and Procedures for Protecting Senior Investors and Vulnerable Adults From Financial Exploitation</a:t>
            </a:r>
            <a:r>
              <a:rPr lang="en-US" sz="2600" dirty="0"/>
              <a:t> </a:t>
            </a:r>
            <a:r>
              <a:rPr lang="en-US" sz="2600" dirty="0" smtClean="0"/>
              <a:t>produced by NASAA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It </a:t>
            </a:r>
            <a:r>
              <a:rPr lang="en-US" sz="2600" dirty="0"/>
              <a:t>is located here: </a:t>
            </a:r>
            <a:r>
              <a:rPr lang="en-US" sz="2600" dirty="0">
                <a:hlinkClick r:id="rId2"/>
              </a:rPr>
              <a:t>http://</a:t>
            </a:r>
            <a:r>
              <a:rPr lang="en-US" sz="2600" dirty="0" smtClean="0">
                <a:hlinkClick r:id="rId2"/>
              </a:rPr>
              <a:t>serveourseniors.org/wp-content/uploads/2016/09/NASAA-Guide-For-Developing-Practices-and-Procedures-For-Protecting-Senior-Investors-and-Vulnerable-Adults-From-Financial-Exploitation.pdf</a:t>
            </a:r>
            <a:endParaRPr lang="en-US" sz="2600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dirty="0" smtClean="0">
                <a:cs typeface="Times New Roman" panose="02020603050405020304" pitchFamily="18" charset="0"/>
              </a:rPr>
              <a:t>HONOR YOUR FIDUCIARY </a:t>
            </a:r>
            <a:r>
              <a:rPr lang="en-US" sz="5400" dirty="0" smtClean="0">
                <a:cs typeface="Times New Roman" panose="02020603050405020304" pitchFamily="18" charset="0"/>
              </a:rPr>
              <a:t>DUTY</a:t>
            </a:r>
          </a:p>
          <a:p>
            <a:pPr marL="0" indent="0">
              <a:buNone/>
            </a:pPr>
            <a:endParaRPr lang="en-US" sz="5400" b="1" cap="all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400" b="1" cap="all" dirty="0" smtClean="0"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3200" cap="all" dirty="0" smtClean="0">
                <a:cs typeface="Times New Roman" panose="02020603050405020304" pitchFamily="18" charset="0"/>
              </a:rPr>
              <a:t>WAC 460-24A-220</a:t>
            </a:r>
            <a:endParaRPr lang="en-US" sz="3200" cap="all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988" y="764373"/>
            <a:ext cx="9320212" cy="129302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01927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Also Consider…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2062065"/>
            <a:ext cx="11148391" cy="45764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It is not only CLIENTS that ARE aging, so are PROFESSIONALS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Professionals may also experience cognitive </a:t>
            </a:r>
            <a:r>
              <a:rPr lang="en-US" sz="2800" dirty="0" smtClean="0"/>
              <a:t>decline</a:t>
            </a:r>
          </a:p>
          <a:p>
            <a:pPr>
              <a:buFontTx/>
              <a:buChar char="-"/>
            </a:pPr>
            <a:r>
              <a:rPr lang="en-US" dirty="0" smtClean="0"/>
              <a:t>Unexpected event</a:t>
            </a:r>
          </a:p>
          <a:p>
            <a:pPr>
              <a:buFontTx/>
              <a:buChar char="-"/>
            </a:pPr>
            <a:r>
              <a:rPr lang="en-US" dirty="0" smtClean="0"/>
              <a:t>Change </a:t>
            </a:r>
            <a:r>
              <a:rPr lang="en-US" dirty="0"/>
              <a:t>in </a:t>
            </a:r>
            <a:r>
              <a:rPr lang="en-US" dirty="0" smtClean="0"/>
              <a:t>medication</a:t>
            </a:r>
          </a:p>
          <a:p>
            <a:pPr>
              <a:buFontTx/>
              <a:buChar char="-"/>
            </a:pPr>
            <a:r>
              <a:rPr lang="en-US" dirty="0" smtClean="0"/>
              <a:t>Health </a:t>
            </a:r>
            <a:r>
              <a:rPr lang="en-US" dirty="0"/>
              <a:t>condition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Professionals must take precautions</a:t>
            </a:r>
          </a:p>
          <a:p>
            <a:pPr>
              <a:buFontTx/>
              <a:buChar char="-"/>
            </a:pPr>
            <a:r>
              <a:rPr lang="en-US" dirty="0" smtClean="0"/>
              <a:t>Do not want put clients at risk</a:t>
            </a:r>
          </a:p>
          <a:p>
            <a:pPr>
              <a:buFontTx/>
              <a:buChar char="-"/>
            </a:pPr>
            <a:r>
              <a:rPr lang="en-US" dirty="0" smtClean="0"/>
              <a:t>Create and maintain a succession </a:t>
            </a:r>
            <a:r>
              <a:rPr lang="en-US" dirty="0" smtClean="0"/>
              <a:t>plan that identifies someone to:</a:t>
            </a:r>
            <a:endParaRPr lang="en-US" dirty="0" smtClean="0"/>
          </a:p>
          <a:p>
            <a:pPr lvl="1"/>
            <a:r>
              <a:rPr lang="en-US" dirty="0" smtClean="0"/>
              <a:t>Service </a:t>
            </a:r>
            <a:r>
              <a:rPr lang="en-US" dirty="0" smtClean="0"/>
              <a:t>your </a:t>
            </a:r>
            <a:r>
              <a:rPr lang="en-US" dirty="0" smtClean="0"/>
              <a:t>clients</a:t>
            </a:r>
            <a:endParaRPr lang="en-US" dirty="0" smtClean="0"/>
          </a:p>
          <a:p>
            <a:pPr lvl="1"/>
            <a:r>
              <a:rPr lang="en-US" dirty="0" smtClean="0"/>
              <a:t>Keep your business running in a temporary emergency</a:t>
            </a:r>
          </a:p>
          <a:p>
            <a:pPr lvl="1"/>
            <a:r>
              <a:rPr lang="en-US" dirty="0" smtClean="0"/>
              <a:t>Wind up your business</a:t>
            </a:r>
          </a:p>
          <a:p>
            <a:pPr lvl="1"/>
            <a:endParaRPr lang="en-US" dirty="0" smtClean="0"/>
          </a:p>
          <a:p>
            <a:pPr lvl="1">
              <a:buFontTx/>
              <a:buChar char="-"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32858"/>
            <a:ext cx="10820400" cy="45858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dirty="0" smtClean="0">
                <a:cs typeface="Times New Roman" panose="02020603050405020304" pitchFamily="18" charset="0"/>
              </a:rPr>
              <a:t>Put your client’s interests before your own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988" y="764373"/>
            <a:ext cx="9320212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cs typeface="Times New Roman" panose="02020603050405020304" pitchFamily="18" charset="0"/>
              </a:rPr>
              <a:t/>
            </a:r>
            <a:br>
              <a:rPr lang="en-US" b="1" dirty="0" smtClean="0">
                <a:cs typeface="Times New Roman" panose="02020603050405020304" pitchFamily="18" charset="0"/>
              </a:rPr>
            </a:br>
            <a:r>
              <a:rPr lang="en-US" b="1" dirty="0" smtClean="0">
                <a:cs typeface="Times New Roman" panose="02020603050405020304" pitchFamily="18" charset="0"/>
              </a:rPr>
              <a:t/>
            </a:r>
            <a:br>
              <a:rPr lang="en-US" b="1" dirty="0" smtClean="0">
                <a:cs typeface="Times New Roman" panose="02020603050405020304" pitchFamily="18" charset="0"/>
              </a:rPr>
            </a:br>
            <a:r>
              <a:rPr lang="en-US" sz="6000" b="1" dirty="0" smtClean="0">
                <a:cs typeface="Times New Roman" panose="02020603050405020304" pitchFamily="18" charset="0"/>
              </a:rPr>
              <a:t>Avoid </a:t>
            </a:r>
            <a:r>
              <a:rPr lang="en-US" sz="6000" b="1" dirty="0">
                <a:cs typeface="Times New Roman" panose="02020603050405020304" pitchFamily="18" charset="0"/>
              </a:rPr>
              <a:t>Conflicts of interest</a:t>
            </a:r>
            <a:r>
              <a:rPr lang="en-US" b="1" dirty="0">
                <a:cs typeface="Times New Roman" panose="02020603050405020304" pitchFamily="18" charset="0"/>
              </a:rPr>
              <a:t/>
            </a:r>
            <a:br>
              <a:rPr lang="en-US" b="1" dirty="0"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84" y="4646644"/>
            <a:ext cx="4501631" cy="168884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988" y="764373"/>
            <a:ext cx="9320212" cy="129302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1943101"/>
            <a:ext cx="6700837" cy="45148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33758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dirty="0" smtClean="0">
                <a:cs typeface="Times New Roman" panose="02020603050405020304" pitchFamily="18" charset="0"/>
              </a:rPr>
              <a:t>Avoid situations that have an </a:t>
            </a:r>
            <a:r>
              <a:rPr lang="en-US" sz="5400" b="1" dirty="0" smtClean="0">
                <a:cs typeface="Times New Roman" panose="02020603050405020304" pitchFamily="18" charset="0"/>
              </a:rPr>
              <a:t>appearance </a:t>
            </a:r>
            <a:r>
              <a:rPr lang="en-US" sz="5400" dirty="0" smtClean="0">
                <a:cs typeface="Times New Roman" panose="02020603050405020304" pitchFamily="18" charset="0"/>
              </a:rPr>
              <a:t>of a conflict of interest</a:t>
            </a:r>
            <a:endParaRPr lang="en-US" sz="5400" b="1" cap="all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988" y="764373"/>
            <a:ext cx="9320212" cy="129302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63486"/>
            <a:ext cx="10820400" cy="5094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When acting in multiple roles (trustee or power of attorney and investment adviser)</a:t>
            </a:r>
          </a:p>
          <a:p>
            <a:pPr lvl="1"/>
            <a:r>
              <a:rPr lang="en-US" sz="2600" dirty="0" smtClean="0">
                <a:cs typeface="Times New Roman" panose="02020603050405020304" pitchFamily="18" charset="0"/>
              </a:rPr>
              <a:t>Document </a:t>
            </a:r>
            <a:r>
              <a:rPr lang="en-US" sz="2600" dirty="0" smtClean="0">
                <a:cs typeface="Times New Roman" panose="02020603050405020304" pitchFamily="18" charset="0"/>
              </a:rPr>
              <a:t>specific services performed in detail</a:t>
            </a:r>
            <a:endParaRPr lang="en-US" sz="2600" dirty="0" smtClean="0">
              <a:cs typeface="Times New Roman" panose="02020603050405020304" pitchFamily="18" charset="0"/>
            </a:endParaRPr>
          </a:p>
          <a:p>
            <a:pPr lvl="1"/>
            <a:endParaRPr lang="en-US" sz="2600" dirty="0" smtClean="0">
              <a:cs typeface="Times New Roman" panose="02020603050405020304" pitchFamily="18" charset="0"/>
            </a:endParaRPr>
          </a:p>
          <a:p>
            <a:pPr lvl="1"/>
            <a:r>
              <a:rPr lang="en-US" sz="2600" dirty="0" smtClean="0">
                <a:cs typeface="Times New Roman" panose="02020603050405020304" pitchFamily="18" charset="0"/>
              </a:rPr>
              <a:t>Avoid double charging a client for services</a:t>
            </a:r>
          </a:p>
          <a:p>
            <a:pPr lvl="1"/>
            <a:endParaRPr lang="en-US" sz="2600" dirty="0" smtClean="0">
              <a:cs typeface="Times New Roman" panose="02020603050405020304" pitchFamily="18" charset="0"/>
            </a:endParaRPr>
          </a:p>
          <a:p>
            <a:pPr lvl="1"/>
            <a:r>
              <a:rPr lang="en-US" sz="2600" dirty="0" smtClean="0">
                <a:cs typeface="Times New Roman" panose="02020603050405020304" pitchFamily="18" charset="0"/>
              </a:rPr>
              <a:t>Where possible client should have an independent, trusted party review documents (invoices, account statements)</a:t>
            </a:r>
          </a:p>
          <a:p>
            <a:pPr marL="457200" lvl="1" indent="0">
              <a:buNone/>
            </a:pPr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988" y="764373"/>
            <a:ext cx="9320212" cy="12930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Tread Carefully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98172"/>
            <a:ext cx="10820400" cy="4520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u="sng" dirty="0" smtClean="0">
                <a:cs typeface="Times New Roman" panose="02020603050405020304" pitchFamily="18" charset="0"/>
              </a:rPr>
              <a:t>Spokane Investment Adviser</a:t>
            </a:r>
          </a:p>
          <a:p>
            <a:pPr lvl="1"/>
            <a:r>
              <a:rPr lang="en-US" sz="2600" dirty="0" smtClean="0">
                <a:cs typeface="Times New Roman" panose="02020603050405020304" pitchFamily="18" charset="0"/>
              </a:rPr>
              <a:t>Acted as an investment adviser and trustee for a client who needed 24 hour care</a:t>
            </a:r>
          </a:p>
          <a:p>
            <a:pPr lvl="1"/>
            <a:endParaRPr lang="en-US" sz="2600" dirty="0" smtClean="0">
              <a:cs typeface="Times New Roman" panose="02020603050405020304" pitchFamily="18" charset="0"/>
            </a:endParaRPr>
          </a:p>
          <a:p>
            <a:pPr lvl="1"/>
            <a:r>
              <a:rPr lang="en-US" sz="2600" dirty="0" smtClean="0">
                <a:cs typeface="Times New Roman" panose="02020603050405020304" pitchFamily="18" charset="0"/>
              </a:rPr>
              <a:t>No one provided oversight of the fees charged to verify they were reasonable</a:t>
            </a:r>
          </a:p>
          <a:p>
            <a:pPr lvl="1"/>
            <a:endParaRPr lang="en-US" sz="2600" dirty="0" smtClean="0">
              <a:cs typeface="Times New Roman" panose="02020603050405020304" pitchFamily="18" charset="0"/>
            </a:endParaRPr>
          </a:p>
          <a:p>
            <a:pPr lvl="1"/>
            <a:r>
              <a:rPr lang="en-US" sz="2600" dirty="0" smtClean="0">
                <a:cs typeface="Times New Roman" panose="02020603050405020304" pitchFamily="18" charset="0"/>
              </a:rPr>
              <a:t>Double (or triple) charged for services </a:t>
            </a:r>
          </a:p>
          <a:p>
            <a:pPr marL="457200" lvl="1" indent="0">
              <a:buNone/>
            </a:pPr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988" y="764373"/>
            <a:ext cx="9320212" cy="12930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0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427826"/>
            <a:ext cx="10820400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Examples of conflicts to disclose, mitigate, and </a:t>
            </a:r>
            <a:r>
              <a:rPr lang="en-US" sz="2800" dirty="0" smtClean="0">
                <a:cs typeface="Times New Roman" panose="02020603050405020304" pitchFamily="18" charset="0"/>
              </a:rPr>
              <a:t>avoid:</a:t>
            </a:r>
          </a:p>
          <a:p>
            <a:pPr marL="0" indent="0">
              <a:buNone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r>
              <a:rPr lang="en-US" sz="2800" dirty="0" smtClean="0">
                <a:cs typeface="Times New Roman" panose="02020603050405020304" pitchFamily="18" charset="0"/>
              </a:rPr>
              <a:t>Outside sources of compensation</a:t>
            </a:r>
          </a:p>
          <a:p>
            <a:endParaRPr lang="en-US" sz="2800" dirty="0" smtClean="0">
              <a:cs typeface="Times New Roman" panose="02020603050405020304" pitchFamily="18" charset="0"/>
            </a:endParaRPr>
          </a:p>
          <a:p>
            <a:r>
              <a:rPr lang="en-US" sz="2800" dirty="0" smtClean="0">
                <a:cs typeface="Times New Roman" panose="02020603050405020304" pitchFamily="18" charset="0"/>
              </a:rPr>
              <a:t>Business interests that might impact or appear to impact </a:t>
            </a:r>
            <a:r>
              <a:rPr lang="en-US" sz="2800" dirty="0" smtClean="0">
                <a:cs typeface="Times New Roman" panose="02020603050405020304" pitchFamily="18" charset="0"/>
              </a:rPr>
              <a:t>advice</a:t>
            </a:r>
          </a:p>
          <a:p>
            <a:endParaRPr 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SOME CONFLICTS CANNOT BE MITIGATED THROUGH DISCLOSURE</a:t>
            </a: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							WAC 460-24A-220(20)</a:t>
            </a:r>
            <a:endParaRPr lang="en-US" sz="2600" dirty="0" smtClean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988" y="745712"/>
            <a:ext cx="9320212" cy="12930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Disclose, Mitigate, and Avoid Conflicts of Interest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Avoid engaging in business with a client such as borrowing from or loaning money to a client </a:t>
            </a:r>
          </a:p>
          <a:p>
            <a:pPr marL="0" indent="0">
              <a:buNone/>
            </a:pPr>
            <a:r>
              <a:rPr lang="en-US" sz="2800" dirty="0"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cs typeface="Times New Roman" panose="02020603050405020304" pitchFamily="18" charset="0"/>
              </a:rPr>
              <a:t>					WAC 460.24A.220(6), (7)</a:t>
            </a:r>
          </a:p>
          <a:p>
            <a:endParaRPr lang="en-US" sz="2800" dirty="0" smtClean="0">
              <a:cs typeface="Times New Roman" panose="02020603050405020304" pitchFamily="18" charset="0"/>
            </a:endParaRPr>
          </a:p>
          <a:p>
            <a:endParaRPr lang="en-US" sz="2600" dirty="0" smtClean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988" y="764373"/>
            <a:ext cx="9320212" cy="1293028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Avoid Other Conflicts of Interest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92" y="4404048"/>
            <a:ext cx="7801948" cy="222923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83568"/>
            <a:ext cx="10820400" cy="473511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u="sng" dirty="0" smtClean="0">
                <a:cs typeface="Times New Roman" panose="02020603050405020304" pitchFamily="18" charset="0"/>
              </a:rPr>
              <a:t>Seattle Investment Adviser</a:t>
            </a:r>
            <a:endParaRPr lang="en-US" sz="2400" u="sng" dirty="0">
              <a:cs typeface="Times New Roman" panose="02020603050405020304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“Borrowed” $3.1 million from an elderly client to purchase a vacation home and rare 1955 Gullwing </a:t>
            </a:r>
            <a:r>
              <a:rPr lang="en-US" sz="2400" dirty="0" smtClean="0">
                <a:cs typeface="Times New Roman" panose="02020603050405020304" pitchFamily="18" charset="0"/>
              </a:rPr>
              <a:t>Mercedes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>
              <a:cs typeface="Times New Roman" panose="02020603050405020304" pitchFamily="18" charset="0"/>
            </a:endParaRPr>
          </a:p>
          <a:p>
            <a:pPr marL="950976" lvl="2" indent="-457200">
              <a:buFont typeface="Arial" charset="0"/>
              <a:buChar char="•"/>
            </a:pPr>
            <a:r>
              <a:rPr lang="en-US" sz="2400" dirty="0" smtClean="0">
                <a:cs typeface="Times New Roman" panose="02020603050405020304" pitchFamily="18" charset="0"/>
              </a:rPr>
              <a:t>The investment adviser </a:t>
            </a:r>
            <a:r>
              <a:rPr lang="en-US" sz="2400" dirty="0">
                <a:cs typeface="Times New Roman" panose="02020603050405020304" pitchFamily="18" charset="0"/>
              </a:rPr>
              <a:t>did not disclose to the client that he was the borrower on the loan</a:t>
            </a:r>
          </a:p>
          <a:p>
            <a:pPr marL="950976" lvl="2" indent="-457200">
              <a:buFont typeface="Arial" charset="0"/>
              <a:buChar char="•"/>
            </a:pPr>
            <a:endParaRPr lang="en-US" sz="2400" dirty="0" smtClean="0">
              <a:cs typeface="Times New Roman" panose="02020603050405020304" pitchFamily="18" charset="0"/>
            </a:endParaRPr>
          </a:p>
          <a:p>
            <a:pPr marL="950976" lvl="2" indent="-457200">
              <a:buFont typeface="Arial" charset="0"/>
              <a:buChar char="•"/>
            </a:pPr>
            <a:r>
              <a:rPr lang="en-US" sz="2400" dirty="0" smtClean="0">
                <a:cs typeface="Times New Roman" panose="02020603050405020304" pitchFamily="18" charset="0"/>
              </a:rPr>
              <a:t>The </a:t>
            </a:r>
            <a:r>
              <a:rPr lang="en-US" sz="2400" dirty="0">
                <a:cs typeface="Times New Roman" panose="02020603050405020304" pitchFamily="18" charset="0"/>
              </a:rPr>
              <a:t>loans were unsecured, undocumented, and had a low interest rate</a:t>
            </a:r>
          </a:p>
          <a:p>
            <a:endParaRPr lang="en-US" sz="2600" dirty="0" smtClean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988" y="764373"/>
            <a:ext cx="9320212" cy="1293028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Example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57" y="5173824"/>
            <a:ext cx="4440886" cy="1600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50976" lvl="2" indent="-457200">
              <a:buFont typeface="Arial" charset="0"/>
              <a:buChar char="•"/>
            </a:pPr>
            <a:r>
              <a:rPr lang="en-US" sz="2800" dirty="0" smtClean="0">
                <a:cs typeface="Times New Roman" panose="02020603050405020304" pitchFamily="18" charset="0"/>
              </a:rPr>
              <a:t>When </a:t>
            </a:r>
            <a:r>
              <a:rPr lang="en-US" sz="2800" dirty="0">
                <a:cs typeface="Times New Roman" panose="02020603050405020304" pitchFamily="18" charset="0"/>
              </a:rPr>
              <a:t>the client threatened to sue to get her money back, </a:t>
            </a:r>
            <a:r>
              <a:rPr lang="en-US" sz="2800" dirty="0" smtClean="0">
                <a:cs typeface="Times New Roman" panose="02020603050405020304" pitchFamily="18" charset="0"/>
              </a:rPr>
              <a:t>the investment adviser moved </a:t>
            </a:r>
            <a:r>
              <a:rPr lang="en-US" sz="2800" dirty="0">
                <a:cs typeface="Times New Roman" panose="02020603050405020304" pitchFamily="18" charset="0"/>
              </a:rPr>
              <a:t>other investors’ money between funds to pay </a:t>
            </a:r>
            <a:r>
              <a:rPr lang="en-US" sz="2800" dirty="0" smtClean="0">
                <a:cs typeface="Times New Roman" panose="02020603050405020304" pitchFamily="18" charset="0"/>
              </a:rPr>
              <a:t>her</a:t>
            </a:r>
          </a:p>
          <a:p>
            <a:pPr marL="950976" lvl="2" indent="-457200">
              <a:buFont typeface="Arial" charset="0"/>
              <a:buChar char="•"/>
            </a:pPr>
            <a:endParaRPr lang="en-US" sz="2800" dirty="0">
              <a:cs typeface="Times New Roman" panose="02020603050405020304" pitchFamily="18" charset="0"/>
            </a:endParaRPr>
          </a:p>
          <a:p>
            <a:pPr marL="950976" lvl="2" indent="-457200">
              <a:buFont typeface="Arial" charset="0"/>
              <a:buChar char="•"/>
            </a:pPr>
            <a:r>
              <a:rPr lang="en-US" sz="2800" dirty="0" smtClean="0">
                <a:cs typeface="Times New Roman" panose="02020603050405020304" pitchFamily="18" charset="0"/>
              </a:rPr>
              <a:t>The investment adviser failed </a:t>
            </a:r>
            <a:r>
              <a:rPr lang="en-US" sz="2800" dirty="0">
                <a:cs typeface="Times New Roman" panose="02020603050405020304" pitchFamily="18" charset="0"/>
              </a:rPr>
              <a:t>to disclose these transactions to the investors in the funds</a:t>
            </a:r>
          </a:p>
          <a:p>
            <a:pPr marL="950976" lvl="2" indent="-457200">
              <a:buFont typeface="Arial" charset="0"/>
              <a:buChar char="•"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950976" lvl="2" indent="-457200">
              <a:buFont typeface="Arial" charset="0"/>
              <a:buChar char="•"/>
            </a:pPr>
            <a:r>
              <a:rPr lang="en-US" sz="2800" dirty="0" smtClean="0">
                <a:cs typeface="Times New Roman" panose="02020603050405020304" pitchFamily="18" charset="0"/>
              </a:rPr>
              <a:t>The investment adviser put </a:t>
            </a:r>
            <a:r>
              <a:rPr lang="en-US" sz="2800" dirty="0">
                <a:cs typeface="Times New Roman" panose="02020603050405020304" pitchFamily="18" charset="0"/>
              </a:rPr>
              <a:t>his interests before those of the investors when he borrowed the funds to repay the first investor to avoid being sued</a:t>
            </a:r>
          </a:p>
          <a:p>
            <a:endParaRPr lang="en-US" sz="2600" dirty="0" smtClean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988" y="764373"/>
            <a:ext cx="9320212" cy="129302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690" y="298578"/>
            <a:ext cx="2143125" cy="17994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5400" b="1" cap="all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cs typeface="Times New Roman" panose="02020603050405020304" pitchFamily="18" charset="0"/>
              </a:rPr>
              <a:t>Securities-</a:t>
            </a:r>
          </a:p>
          <a:p>
            <a:pPr marL="0" indent="0">
              <a:buNone/>
            </a:pPr>
            <a:r>
              <a:rPr lang="en-US" sz="3200" dirty="0" smtClean="0">
                <a:cs typeface="Times New Roman" panose="02020603050405020304" pitchFamily="18" charset="0"/>
              </a:rPr>
              <a:t>RCW 21.20.020(1)(c) and WAC 460-25A-020</a:t>
            </a:r>
          </a:p>
          <a:p>
            <a:pPr marL="0" indent="0">
              <a:buNone/>
            </a:pPr>
            <a:endParaRPr lang="en-US" sz="32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cs typeface="Times New Roman" panose="02020603050405020304" pitchFamily="18" charset="0"/>
              </a:rPr>
              <a:t>Insurance-</a:t>
            </a:r>
          </a:p>
          <a:p>
            <a:pPr marL="0" indent="0">
              <a:buNone/>
            </a:pPr>
            <a:r>
              <a:rPr lang="en-US" sz="3200" dirty="0" smtClean="0">
                <a:cs typeface="Times New Roman" panose="02020603050405020304" pitchFamily="18" charset="0"/>
              </a:rPr>
              <a:t>WAC 284-17-605 (see also WAC 248-23-240(3) &amp; WAC 248-23-360(3))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988" y="1082350"/>
            <a:ext cx="9320212" cy="1418253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AVOID USING SENIOR </a:t>
            </a:r>
            <a:r>
              <a:rPr lang="en-US" dirty="0" smtClean="0">
                <a:cs typeface="Times New Roman" panose="02020603050405020304" pitchFamily="18" charset="0"/>
              </a:rPr>
              <a:t>DESIGNATIONS…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388637"/>
            <a:ext cx="10820400" cy="4329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Anyone can be a victim of financial exploitation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Those aged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60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and older are particularly vulnerable </a:t>
            </a:r>
          </a:p>
          <a:p>
            <a:pPr marL="713232" lvl="1" indent="-457200">
              <a:buFont typeface="Arial" charset="0"/>
              <a:buChar char="•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Typically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have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savings or a retirement account</a:t>
            </a:r>
          </a:p>
          <a:p>
            <a:pPr marL="713232" lvl="1" indent="-457200">
              <a:buFont typeface="Arial" charset="0"/>
              <a:buChar char="•"/>
            </a:pP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May have equity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a home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marL="713232" lvl="1" indent="-457200">
              <a:buFont typeface="Arial" charset="0"/>
              <a:buChar char="•"/>
            </a:pP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More likely to assume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that others are honest </a:t>
            </a:r>
            <a:endParaRPr lang="en-US" sz="2800" dirty="0" smtClean="0">
              <a:latin typeface="+mj-lt"/>
              <a:cs typeface="Times New Roman" panose="02020603050405020304" pitchFamily="18" charset="0"/>
            </a:endParaRPr>
          </a:p>
          <a:p>
            <a:pPr marL="256032" lvl="1" indent="0">
              <a:buNone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    and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trustworthy </a:t>
            </a:r>
          </a:p>
          <a:p>
            <a:pPr marL="713232" lvl="1" indent="-457200">
              <a:buFont typeface="Arial" charset="0"/>
              <a:buChar char="•"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Additional risk factors??????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marL="713232" lvl="1" indent="-457200">
              <a:buFont typeface="Arial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cs typeface="Times New Roman" panose="02020603050405020304" pitchFamily="18" charset="0"/>
              </a:rPr>
              <a:t>Everyone is targeted</a:t>
            </a:r>
            <a:endParaRPr lang="en-US" sz="4400" dirty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34" y="119270"/>
            <a:ext cx="2798521" cy="207529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61068"/>
            <a:ext cx="10820400" cy="4457618"/>
          </a:xfrm>
        </p:spPr>
        <p:txBody>
          <a:bodyPr>
            <a:noAutofit/>
          </a:bodyPr>
          <a:lstStyle/>
          <a:p>
            <a:endParaRPr lang="en-US" sz="2600" dirty="0" smtClean="0"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en-US" sz="4000" dirty="0" smtClean="0">
                <a:cs typeface="Times New Roman" panose="02020603050405020304" pitchFamily="18" charset="0"/>
              </a:rPr>
              <a:t>Ask clients to designate a trusted contact</a:t>
            </a:r>
            <a:endParaRPr lang="en-US" sz="40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988" y="764373"/>
            <a:ext cx="9320212" cy="12930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Best Practices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83" y="2808114"/>
            <a:ext cx="3636433" cy="392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600" dirty="0" smtClean="0"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en-US" sz="4000" dirty="0" smtClean="0">
                <a:cs typeface="Times New Roman" panose="02020603050405020304" pitchFamily="18" charset="0"/>
              </a:rPr>
              <a:t>Create and maintain a succession plan</a:t>
            </a:r>
            <a:endParaRPr lang="en-US" sz="40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988" y="764373"/>
            <a:ext cx="9320212" cy="12930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Best Practices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18" y="4023908"/>
            <a:ext cx="6663323" cy="233193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600" dirty="0" smtClean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600" u="sng" dirty="0" smtClean="0">
                <a:cs typeface="Times New Roman" panose="02020603050405020304" pitchFamily="18" charset="0"/>
              </a:rPr>
              <a:t>Avoid, Disclose, and Mitigate</a:t>
            </a:r>
            <a:r>
              <a:rPr lang="en-US" sz="2600" dirty="0" smtClean="0">
                <a:cs typeface="Times New Roman" panose="02020603050405020304" pitchFamily="18" charset="0"/>
              </a:rPr>
              <a:t> conflicts of interest</a:t>
            </a:r>
          </a:p>
          <a:p>
            <a:pPr marL="457200" lvl="1" indent="0">
              <a:buNone/>
            </a:pPr>
            <a:endParaRPr lang="en-US" sz="26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600" dirty="0" smtClean="0">
                <a:cs typeface="Times New Roman" panose="02020603050405020304" pitchFamily="18" charset="0"/>
              </a:rPr>
              <a:t>A situation that creates an appearance of a conflict should be avoided or specifically disclosed and mitigated</a:t>
            </a:r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988" y="764373"/>
            <a:ext cx="9320212" cy="12930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Best Practices Summary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339" y="4618653"/>
            <a:ext cx="7165910" cy="20830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Resources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397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DFI’s website: www.dfi.wa.gov</a:t>
            </a:r>
          </a:p>
          <a:p>
            <a:endParaRPr lang="en-US" sz="3200" dirty="0" smtClean="0"/>
          </a:p>
          <a:p>
            <a:r>
              <a:rPr lang="en-US" sz="3200" dirty="0" smtClean="0"/>
              <a:t>Washington Department of Social and Health Services website: </a:t>
            </a:r>
            <a:r>
              <a:rPr lang="en-US" sz="3200" dirty="0" smtClean="0">
                <a:hlinkClick r:id="rId3"/>
              </a:rPr>
              <a:t>www.dshs.wa.gov</a:t>
            </a:r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smtClean="0"/>
              <a:t>Resources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46488"/>
            <a:ext cx="8596668" cy="452007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FINRA</a:t>
            </a:r>
          </a:p>
          <a:p>
            <a:pPr lvl="1"/>
            <a:r>
              <a:rPr lang="en-US" sz="2400" dirty="0"/>
              <a:t>Senior Helpline: Seniors may speak with FINRA staff regarding a securities account</a:t>
            </a:r>
          </a:p>
          <a:p>
            <a:pPr lvl="1"/>
            <a:r>
              <a:rPr lang="en-US" sz="2400" dirty="0"/>
              <a:t>1-844-57-HELPS (844-574-3577)</a:t>
            </a:r>
          </a:p>
          <a:p>
            <a:endParaRPr lang="en-US" sz="3200" dirty="0" smtClean="0"/>
          </a:p>
          <a:p>
            <a:r>
              <a:rPr lang="en-US" sz="3200" dirty="0" smtClean="0"/>
              <a:t>NASAA</a:t>
            </a:r>
            <a:endParaRPr lang="en-US" sz="3200" dirty="0"/>
          </a:p>
          <a:p>
            <a:pPr lvl="1"/>
            <a:r>
              <a:rPr lang="en-US" sz="2400" dirty="0"/>
              <a:t>Elder Investment Fraud and Financial Exploitation prevention program (EIFFE)</a:t>
            </a:r>
          </a:p>
          <a:p>
            <a:pPr lvl="1"/>
            <a:r>
              <a:rPr lang="en-US" sz="2400" dirty="0"/>
              <a:t>www.nasaa.org/investor-education</a:t>
            </a:r>
          </a:p>
          <a:p>
            <a:pPr lvl="1"/>
            <a:r>
              <a:rPr lang="en-US" sz="2400" dirty="0"/>
              <a:t>Conversation starters</a:t>
            </a:r>
          </a:p>
          <a:p>
            <a:pPr lvl="1"/>
            <a:r>
              <a:rPr lang="en-US" sz="2400" dirty="0" smtClean="0">
                <a:hlinkClick r:id="rId2"/>
              </a:rPr>
              <a:t>www.serveourseniors.org</a:t>
            </a:r>
            <a:endParaRPr lang="en-US" sz="2400" dirty="0" smtClean="0"/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348" y="4441372"/>
            <a:ext cx="1638300" cy="2325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273" y="2246488"/>
            <a:ext cx="2619375" cy="17430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smtClean="0"/>
              <a:t>Resources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46488"/>
            <a:ext cx="8596668" cy="4520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DFI</a:t>
            </a:r>
          </a:p>
          <a:p>
            <a:pPr lvl="1"/>
            <a:r>
              <a:rPr lang="en-US" sz="2400" dirty="0" smtClean="0"/>
              <a:t>Vulnerable adult presentations</a:t>
            </a:r>
          </a:p>
          <a:p>
            <a:pPr lvl="1"/>
            <a:r>
              <a:rPr lang="en-US" sz="2400" dirty="0" smtClean="0"/>
              <a:t>Securities fraud presentations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r>
              <a:rPr lang="en-US" sz="3200" dirty="0" smtClean="0"/>
              <a:t>Consumer Protection Washington (CPW)</a:t>
            </a:r>
          </a:p>
          <a:p>
            <a:pPr lvl="1"/>
            <a:r>
              <a:rPr lang="en-US" sz="2400" dirty="0" smtClean="0"/>
              <a:t>Collaboration of the Better Business Bureau and state and federal agencies</a:t>
            </a:r>
            <a:r>
              <a:rPr lang="en-US" sz="2400" dirty="0"/>
              <a:t>	</a:t>
            </a:r>
            <a:r>
              <a:rPr lang="en-US" sz="2400" dirty="0" smtClean="0"/>
              <a:t>dedicated to educating the public on consumer issues and scams</a:t>
            </a:r>
          </a:p>
          <a:p>
            <a:pPr lvl="1"/>
            <a:r>
              <a:rPr lang="en-US" sz="2400" dirty="0" smtClean="0"/>
              <a:t>Representatives from DFI, SOS, AGO, IRS, FTC, LNI, &amp; UTC</a:t>
            </a:r>
          </a:p>
          <a:p>
            <a:pPr lvl="1"/>
            <a:r>
              <a:rPr lang="en-US" sz="2400" dirty="0" smtClean="0"/>
              <a:t>Topics include: securities fraud, charities fraud, identity theft, contractor fraud, IRS scams, and others</a:t>
            </a:r>
            <a:endParaRPr lang="en-US" sz="2400" dirty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4468452"/>
            <a:ext cx="2349997" cy="2182140"/>
          </a:xfrm>
          <a:prstGeom prst="rect">
            <a:avLst/>
          </a:prstGeom>
        </p:spPr>
      </p:pic>
      <p:pic>
        <p:nvPicPr>
          <p:cNvPr id="8" name="Picture 7" descr="DFI LOGO larger f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517" y="2057401"/>
            <a:ext cx="2539482" cy="185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9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51518"/>
            <a:ext cx="10820400" cy="50827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Investment adviser presentation </a:t>
            </a:r>
          </a:p>
          <a:p>
            <a:pPr marL="0" indent="0" algn="ctr">
              <a:buNone/>
            </a:pPr>
            <a:r>
              <a:rPr lang="en-US" sz="3200" dirty="0" smtClean="0"/>
              <a:t>on</a:t>
            </a:r>
          </a:p>
          <a:p>
            <a:pPr marL="0" indent="0" algn="ctr">
              <a:buNone/>
            </a:pPr>
            <a:r>
              <a:rPr lang="en-US" sz="3200" dirty="0" smtClean="0"/>
              <a:t>October 16, 2019</a:t>
            </a:r>
          </a:p>
          <a:p>
            <a:pPr marL="0" indent="0" algn="ctr">
              <a:buNone/>
            </a:pPr>
            <a:r>
              <a:rPr lang="en-US" sz="3200" dirty="0"/>
              <a:t>a</a:t>
            </a:r>
            <a:r>
              <a:rPr lang="en-US" sz="3200" dirty="0" smtClean="0"/>
              <a:t>t</a:t>
            </a:r>
          </a:p>
          <a:p>
            <a:pPr marL="0" indent="0" algn="ctr">
              <a:buNone/>
            </a:pPr>
            <a:r>
              <a:rPr lang="en-US" sz="3200" dirty="0" smtClean="0"/>
              <a:t>DSHS FA ESA, 8517 E. Trent Avenue, Spokane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Will discuss new rules, common examination deficiencies, and enforcement trends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362200"/>
            <a:ext cx="6519862" cy="10906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900" dirty="0" smtClean="0">
                <a:latin typeface="+mn-lt"/>
              </a:rPr>
              <a:t/>
            </a:r>
            <a:br>
              <a:rPr lang="en-US" altLang="en-US" sz="4900" dirty="0" smtClean="0">
                <a:latin typeface="+mn-lt"/>
              </a:rPr>
            </a:br>
            <a:r>
              <a:rPr lang="en-US" altLang="en-US" sz="4900" dirty="0">
                <a:latin typeface="+mn-lt"/>
              </a:rPr>
              <a:t/>
            </a:r>
            <a:br>
              <a:rPr lang="en-US" altLang="en-US" sz="4900" dirty="0">
                <a:latin typeface="+mn-lt"/>
              </a:rPr>
            </a:br>
            <a:r>
              <a:rPr lang="en-US" altLang="en-US" sz="4900" dirty="0" smtClean="0">
                <a:latin typeface="+mn-lt"/>
              </a:rPr>
              <a:t>Questions</a:t>
            </a:r>
            <a:r>
              <a:rPr lang="en-US" altLang="en-US" sz="4400" dirty="0">
                <a:latin typeface="+mn-lt"/>
              </a:rPr>
              <a:t/>
            </a:r>
            <a:br>
              <a:rPr lang="en-US" altLang="en-US" sz="4400" dirty="0">
                <a:latin typeface="+mn-lt"/>
              </a:rPr>
            </a:br>
            <a:endParaRPr lang="en-US" altLang="en-US" dirty="0" smtClean="0">
              <a:latin typeface="+mn-lt"/>
            </a:endParaRPr>
          </a:p>
        </p:txBody>
      </p:sp>
      <p:pic>
        <p:nvPicPr>
          <p:cNvPr id="4" name="Picture 3" descr="shutterstock_146651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34" y="306356"/>
            <a:ext cx="4016846" cy="557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9673" y="2362200"/>
            <a:ext cx="9955763" cy="10906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900" dirty="0" smtClean="0">
                <a:latin typeface="+mn-lt"/>
              </a:rPr>
              <a:t/>
            </a:r>
            <a:br>
              <a:rPr lang="en-US" altLang="en-US" sz="4900" dirty="0" smtClean="0">
                <a:latin typeface="+mn-lt"/>
              </a:rPr>
            </a:br>
            <a:r>
              <a:rPr lang="en-US" altLang="en-US" sz="4900" dirty="0">
                <a:latin typeface="+mn-lt"/>
              </a:rPr>
              <a:t/>
            </a:r>
            <a:br>
              <a:rPr lang="en-US" altLang="en-US" sz="4900" dirty="0">
                <a:latin typeface="+mn-lt"/>
              </a:rPr>
            </a:br>
            <a:r>
              <a:rPr lang="en-US" altLang="en-US" sz="4900" dirty="0" smtClean="0">
                <a:latin typeface="+mn-lt"/>
              </a:rPr>
              <a:t>Kristen Standifer</a:t>
            </a:r>
            <a:br>
              <a:rPr lang="en-US" altLang="en-US" sz="4900" dirty="0" smtClean="0">
                <a:latin typeface="+mn-lt"/>
              </a:rPr>
            </a:br>
            <a:r>
              <a:rPr lang="en-US" altLang="en-US" sz="4900" dirty="0" smtClean="0">
                <a:latin typeface="+mn-lt"/>
                <a:hlinkClick r:id="rId2"/>
              </a:rPr>
              <a:t>kstandifer@dfi.wa.gov</a:t>
            </a:r>
            <a:r>
              <a:rPr lang="en-US" altLang="en-US" sz="4900" dirty="0" smtClean="0">
                <a:latin typeface="+mn-lt"/>
              </a:rPr>
              <a:t/>
            </a:r>
            <a:br>
              <a:rPr lang="en-US" altLang="en-US" sz="4900" dirty="0" smtClean="0">
                <a:latin typeface="+mn-lt"/>
              </a:rPr>
            </a:br>
            <a:r>
              <a:rPr lang="en-US" altLang="en-US" sz="4900" dirty="0" smtClean="0">
                <a:latin typeface="+mn-lt"/>
              </a:rPr>
              <a:t>360-902-8746</a:t>
            </a:r>
            <a:r>
              <a:rPr lang="en-US" altLang="en-US" sz="4400" dirty="0">
                <a:latin typeface="+mn-lt"/>
              </a:rPr>
              <a:t/>
            </a:r>
            <a:br>
              <a:rPr lang="en-US" altLang="en-US" sz="4400" dirty="0">
                <a:latin typeface="+mn-lt"/>
              </a:rPr>
            </a:br>
            <a:endParaRPr lang="en-US" altLang="en-US" dirty="0" smtClean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964267"/>
            <a:ext cx="10820400" cy="48937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>
                <a:cs typeface="Times New Roman" panose="02020603050405020304" pitchFamily="18" charset="0"/>
              </a:rPr>
              <a:t>Additional circumstances that put a person at risk of being exploited:</a:t>
            </a:r>
          </a:p>
          <a:p>
            <a:pPr marL="256032" indent="-457200">
              <a:buFont typeface="Arial" charset="0"/>
              <a:buChar char="•"/>
            </a:pPr>
            <a:r>
              <a:rPr lang="en-US" sz="2600" dirty="0" smtClean="0">
                <a:cs typeface="Times New Roman" panose="02020603050405020304" pitchFamily="18" charset="0"/>
              </a:rPr>
              <a:t>Death </a:t>
            </a:r>
            <a:r>
              <a:rPr lang="en-US" sz="2600" dirty="0">
                <a:cs typeface="Times New Roman" panose="02020603050405020304" pitchFamily="18" charset="0"/>
              </a:rPr>
              <a:t>of a loved one (including pets)</a:t>
            </a:r>
          </a:p>
          <a:p>
            <a:pPr marL="256032" indent="-457200">
              <a:buFont typeface="Arial" charset="0"/>
              <a:buChar char="•"/>
            </a:pPr>
            <a:endParaRPr lang="en-US" sz="2600" dirty="0" smtClean="0">
              <a:cs typeface="Times New Roman" panose="02020603050405020304" pitchFamily="18" charset="0"/>
            </a:endParaRPr>
          </a:p>
          <a:p>
            <a:pPr marL="255588" indent="-255588">
              <a:buFont typeface="Arial" charset="0"/>
              <a:buChar char="•"/>
            </a:pPr>
            <a:r>
              <a:rPr lang="en-US" sz="2600" dirty="0" smtClean="0">
                <a:cs typeface="Times New Roman" panose="02020603050405020304" pitchFamily="18" charset="0"/>
              </a:rPr>
              <a:t>Dependence </a:t>
            </a:r>
            <a:r>
              <a:rPr lang="en-US" sz="2600" dirty="0">
                <a:cs typeface="Times New Roman" panose="02020603050405020304" pitchFamily="18" charset="0"/>
              </a:rPr>
              <a:t>on </a:t>
            </a:r>
            <a:r>
              <a:rPr lang="en-US" sz="2600" dirty="0" smtClean="0">
                <a:cs typeface="Times New Roman" panose="02020603050405020304" pitchFamily="18" charset="0"/>
              </a:rPr>
              <a:t>others to </a:t>
            </a:r>
            <a:r>
              <a:rPr lang="en-US" sz="2600" dirty="0">
                <a:cs typeface="Times New Roman" panose="02020603050405020304" pitchFamily="18" charset="0"/>
              </a:rPr>
              <a:t>provide care, transportation, or other services</a:t>
            </a:r>
          </a:p>
          <a:p>
            <a:pPr marL="256032" indent="-457200">
              <a:buFont typeface="Arial" charset="0"/>
              <a:buChar char="•"/>
            </a:pPr>
            <a:endParaRPr lang="en-US" sz="2600" dirty="0" smtClean="0">
              <a:cs typeface="Times New Roman" panose="02020603050405020304" pitchFamily="18" charset="0"/>
            </a:endParaRPr>
          </a:p>
          <a:p>
            <a:pPr marL="256032" indent="-457200">
              <a:buFont typeface="Arial" charset="0"/>
              <a:buChar char="•"/>
            </a:pPr>
            <a:r>
              <a:rPr lang="en-US" sz="2600" dirty="0" smtClean="0">
                <a:cs typeface="Times New Roman" panose="02020603050405020304" pitchFamily="18" charset="0"/>
              </a:rPr>
              <a:t>Recent </a:t>
            </a:r>
            <a:r>
              <a:rPr lang="en-US" sz="2600" dirty="0">
                <a:cs typeface="Times New Roman" panose="02020603050405020304" pitchFamily="18" charset="0"/>
              </a:rPr>
              <a:t>health changes (stroke</a:t>
            </a:r>
            <a:r>
              <a:rPr lang="en-US" sz="2600" dirty="0" smtClean="0">
                <a:cs typeface="Times New Roman" panose="02020603050405020304" pitchFamily="18" charset="0"/>
              </a:rPr>
              <a:t>) or medication changes</a:t>
            </a:r>
            <a:endParaRPr lang="en-US" sz="2600" dirty="0">
              <a:cs typeface="Times New Roman" panose="02020603050405020304" pitchFamily="18" charset="0"/>
            </a:endParaRPr>
          </a:p>
          <a:p>
            <a:pPr marL="256032" indent="-457200">
              <a:buFont typeface="Arial" charset="0"/>
              <a:buChar char="•"/>
            </a:pPr>
            <a:endParaRPr lang="en-US" sz="2600" dirty="0" smtClean="0">
              <a:cs typeface="Times New Roman" panose="02020603050405020304" pitchFamily="18" charset="0"/>
            </a:endParaRPr>
          </a:p>
          <a:p>
            <a:pPr marL="256032" indent="-457200">
              <a:buFont typeface="Arial" charset="0"/>
              <a:buChar char="•"/>
            </a:pPr>
            <a:r>
              <a:rPr lang="en-US" sz="2600" dirty="0" smtClean="0">
                <a:cs typeface="Times New Roman" panose="02020603050405020304" pitchFamily="18" charset="0"/>
              </a:rPr>
              <a:t>Loneliness/depression </a:t>
            </a:r>
          </a:p>
          <a:p>
            <a:pPr marL="256032" indent="-457200">
              <a:buFont typeface="Arial" charset="0"/>
              <a:buChar char="•"/>
            </a:pPr>
            <a:endParaRPr lang="en-US" sz="2600" dirty="0">
              <a:cs typeface="Times New Roman" panose="02020603050405020304" pitchFamily="18" charset="0"/>
            </a:endParaRPr>
          </a:p>
          <a:p>
            <a:pPr marL="493776" lvl="1" indent="-457200">
              <a:buFont typeface="Arial" charset="0"/>
              <a:buChar char="•"/>
            </a:pPr>
            <a:r>
              <a:rPr lang="en-US" sz="2600" dirty="0">
                <a:cs typeface="Times New Roman" panose="02020603050405020304" pitchFamily="18" charset="0"/>
              </a:rPr>
              <a:t>Willingness to listen to unknown callers, attend free </a:t>
            </a:r>
            <a:r>
              <a:rPr lang="en-US" sz="2600" dirty="0" smtClean="0">
                <a:cs typeface="Times New Roman" panose="02020603050405020304" pitchFamily="18" charset="0"/>
              </a:rPr>
              <a:t>lunch seminars</a:t>
            </a:r>
            <a:r>
              <a:rPr lang="en-US" sz="2600" dirty="0">
                <a:cs typeface="Times New Roman" panose="02020603050405020304" pitchFamily="18" charset="0"/>
              </a:rPr>
              <a:t>, or invest in business opportunities</a:t>
            </a:r>
          </a:p>
          <a:p>
            <a:pPr marL="457200" indent="-457200">
              <a:buFont typeface="Arial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3232" lvl="1" indent="-457200">
              <a:buFont typeface="Arial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But especially seniors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Washington Vulnerable Adult Statute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810633"/>
            <a:ext cx="11183363" cy="5047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Washington Vulnerable Adult Statute (</a:t>
            </a:r>
            <a:r>
              <a:rPr lang="en-US" sz="2600" dirty="0" smtClean="0"/>
              <a:t>RCW </a:t>
            </a:r>
            <a:r>
              <a:rPr lang="en-US" sz="2600" dirty="0"/>
              <a:t>74.34.215 and </a:t>
            </a:r>
            <a:r>
              <a:rPr lang="en-US" sz="2600" dirty="0" smtClean="0"/>
              <a:t>74.34.220)</a:t>
            </a:r>
          </a:p>
          <a:p>
            <a:pPr marL="0" indent="0">
              <a:buNone/>
            </a:pPr>
            <a:r>
              <a:rPr lang="en-US" sz="2600" dirty="0" smtClean="0"/>
              <a:t> </a:t>
            </a:r>
            <a:endParaRPr lang="en-US" sz="2600" dirty="0"/>
          </a:p>
          <a:p>
            <a:r>
              <a:rPr lang="en-US" sz="2800" dirty="0"/>
              <a:t>Enacted in </a:t>
            </a:r>
            <a:r>
              <a:rPr lang="en-US" sz="2800" u="sng" dirty="0"/>
              <a:t>2010</a:t>
            </a:r>
            <a:r>
              <a:rPr lang="en-US" sz="2800" dirty="0"/>
              <a:t>-We were one of the first states to enact a statute of this kind </a:t>
            </a:r>
          </a:p>
          <a:p>
            <a:endParaRPr lang="en-US" sz="2800" dirty="0" smtClean="0"/>
          </a:p>
          <a:p>
            <a:r>
              <a:rPr lang="en-US" sz="2800" dirty="0" smtClean="0"/>
              <a:t>About 25 states and District of Columbia have enacted a similar statue</a:t>
            </a:r>
            <a:endParaRPr lang="en-US" sz="2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6773</TotalTime>
  <Words>2954</Words>
  <Application>Microsoft Office PowerPoint</Application>
  <PresentationFormat>Widescreen</PresentationFormat>
  <Paragraphs>613</Paragraphs>
  <Slides>78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3" baseType="lpstr">
      <vt:lpstr>Arial</vt:lpstr>
      <vt:lpstr>Calibri</vt:lpstr>
      <vt:lpstr>Corbel</vt:lpstr>
      <vt:lpstr>Times New Roman</vt:lpstr>
      <vt:lpstr>Vapor Trail</vt:lpstr>
      <vt:lpstr>Financial Exploitation of Vulnerable Adults</vt:lpstr>
      <vt:lpstr>Introduction</vt:lpstr>
      <vt:lpstr>Agenda</vt:lpstr>
      <vt:lpstr>Poll</vt:lpstr>
      <vt:lpstr>AARP Study</vt:lpstr>
      <vt:lpstr>Also Consider…</vt:lpstr>
      <vt:lpstr>Everyone is targeted</vt:lpstr>
      <vt:lpstr>But especially seniors</vt:lpstr>
      <vt:lpstr>Washington Vulnerable Adult Statute</vt:lpstr>
      <vt:lpstr>Washington’s statute</vt:lpstr>
      <vt:lpstr>Related Acts and rules</vt:lpstr>
      <vt:lpstr>Related Acts and rules</vt:lpstr>
      <vt:lpstr>Key Provisions</vt:lpstr>
      <vt:lpstr>Key provisions</vt:lpstr>
      <vt:lpstr>Covered Entities</vt:lpstr>
      <vt:lpstr>Vulnerable Adult defined</vt:lpstr>
      <vt:lpstr>Vulnerable Adult defined</vt:lpstr>
      <vt:lpstr>Protected Person</vt:lpstr>
      <vt:lpstr>Financial Exploitation</vt:lpstr>
      <vt:lpstr>Financial Exploitation</vt:lpstr>
      <vt:lpstr>Financial Exploitation</vt:lpstr>
      <vt:lpstr>Financial Exploitation</vt:lpstr>
      <vt:lpstr>Financial Exploitation</vt:lpstr>
      <vt:lpstr>Financial Exploitation</vt:lpstr>
      <vt:lpstr>Financial Exploitation</vt:lpstr>
      <vt:lpstr>The Law Allows Reporting</vt:lpstr>
      <vt:lpstr>Permissive Reporting</vt:lpstr>
      <vt:lpstr>Mandated Reporting</vt:lpstr>
      <vt:lpstr>How to Report</vt:lpstr>
      <vt:lpstr>Reporting</vt:lpstr>
      <vt:lpstr>Reporting</vt:lpstr>
      <vt:lpstr>Short-Term Transaction Freeze</vt:lpstr>
      <vt:lpstr>Short-Term Transaction Freeze</vt:lpstr>
      <vt:lpstr>Transaction Freeze</vt:lpstr>
      <vt:lpstr>Transaction Freeze</vt:lpstr>
      <vt:lpstr>Notice of Transaction Freeze</vt:lpstr>
      <vt:lpstr>Records Requirements</vt:lpstr>
      <vt:lpstr>Vulnerable adult statute summary</vt:lpstr>
      <vt:lpstr> </vt:lpstr>
      <vt:lpstr> </vt:lpstr>
      <vt:lpstr> </vt:lpstr>
      <vt:lpstr> </vt:lpstr>
      <vt:lpstr>Red Flags of Financial exploitation</vt:lpstr>
      <vt:lpstr> </vt:lpstr>
      <vt:lpstr>Red Flags of Financial Exploitation</vt:lpstr>
      <vt:lpstr>Red Flags of Financial Exploitation</vt:lpstr>
      <vt:lpstr>Red Flags of Financial Exploitation</vt:lpstr>
      <vt:lpstr>Red Flags of Financial Exploitation</vt:lpstr>
      <vt:lpstr>Red Flags of Financial Exploitation</vt:lpstr>
      <vt:lpstr>Red Flags of Financial Exploitation</vt:lpstr>
      <vt:lpstr>Red Flags of Financial Exploitation</vt:lpstr>
      <vt:lpstr>Red Flags of Financial Exploitation</vt:lpstr>
      <vt:lpstr>Red Flags Summary</vt:lpstr>
      <vt:lpstr>Best Practices</vt:lpstr>
      <vt:lpstr>PowerPoint Presentation</vt:lpstr>
      <vt:lpstr>What to include in your best practices</vt:lpstr>
      <vt:lpstr>What to include in your best practices</vt:lpstr>
      <vt:lpstr>PowerPoint Presentation</vt:lpstr>
      <vt:lpstr>PowerPoint Presentation</vt:lpstr>
      <vt:lpstr>  Avoid Conflicts of interest </vt:lpstr>
      <vt:lpstr>PowerPoint Presentation</vt:lpstr>
      <vt:lpstr>PowerPoint Presentation</vt:lpstr>
      <vt:lpstr>Tread Carefully</vt:lpstr>
      <vt:lpstr>Example</vt:lpstr>
      <vt:lpstr>Disclose, Mitigate, and Avoid Conflicts of Interest</vt:lpstr>
      <vt:lpstr>Avoid Other Conflicts of Interest</vt:lpstr>
      <vt:lpstr>Example</vt:lpstr>
      <vt:lpstr>PowerPoint Presentation</vt:lpstr>
      <vt:lpstr>AVOID USING SENIOR DESIGNATIONS…</vt:lpstr>
      <vt:lpstr>Best Practices</vt:lpstr>
      <vt:lpstr>Best Practices</vt:lpstr>
      <vt:lpstr>Best Practices Summary</vt:lpstr>
      <vt:lpstr>Resources</vt:lpstr>
      <vt:lpstr>Resources</vt:lpstr>
      <vt:lpstr>Resources</vt:lpstr>
      <vt:lpstr>PowerPoint Presentation</vt:lpstr>
      <vt:lpstr>  Questions </vt:lpstr>
      <vt:lpstr>  Kristen Standifer kstandifer@dfi.wa.gov 360-902-8746 </vt:lpstr>
    </vt:vector>
  </TitlesOfParts>
  <Company>State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Standifer, Kristen (DFI)</dc:creator>
  <cp:lastModifiedBy>Standifer, Kristen (DFI)</cp:lastModifiedBy>
  <cp:revision>225</cp:revision>
  <cp:lastPrinted>2019-08-14T22:09:03Z</cp:lastPrinted>
  <dcterms:created xsi:type="dcterms:W3CDTF">2018-11-15T16:49:07Z</dcterms:created>
  <dcterms:modified xsi:type="dcterms:W3CDTF">2019-08-14T23:02:13Z</dcterms:modified>
</cp:coreProperties>
</file>