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3"/>
  </p:notesMasterIdLst>
  <p:handoutMasterIdLst>
    <p:handoutMasterId r:id="rId24"/>
  </p:handoutMasterIdLst>
  <p:sldIdLst>
    <p:sldId id="265" r:id="rId2"/>
    <p:sldId id="267" r:id="rId3"/>
    <p:sldId id="287" r:id="rId4"/>
    <p:sldId id="288" r:id="rId5"/>
    <p:sldId id="268" r:id="rId6"/>
    <p:sldId id="269" r:id="rId7"/>
    <p:sldId id="270" r:id="rId8"/>
    <p:sldId id="271" r:id="rId9"/>
    <p:sldId id="272" r:id="rId10"/>
    <p:sldId id="273" r:id="rId11"/>
    <p:sldId id="276" r:id="rId12"/>
    <p:sldId id="278" r:id="rId13"/>
    <p:sldId id="279" r:id="rId14"/>
    <p:sldId id="280" r:id="rId15"/>
    <p:sldId id="281" r:id="rId16"/>
    <p:sldId id="282" r:id="rId17"/>
    <p:sldId id="283" r:id="rId18"/>
    <p:sldId id="284" r:id="rId19"/>
    <p:sldId id="285" r:id="rId20"/>
    <p:sldId id="286" r:id="rId21"/>
    <p:sldId id="28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4" d="100"/>
          <a:sy n="114" d="100"/>
        </p:scale>
        <p:origin x="414"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11/10/2020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11/10/2020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11/10/2020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t>11/10/2020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t>11/10/2020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11/10/2020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11/10/2020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1658" y="1709738"/>
            <a:ext cx="10105791"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t>11/10/2020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EAB7D7-3608-4730-B2E2-670834DF882C}" type="datetimeFigureOut">
              <a:rPr lang="en-US" smtClean="0"/>
              <a:t>11/10/2020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24100" y="274638"/>
            <a:ext cx="9023350" cy="1143000"/>
          </a:xfrm>
        </p:spPr>
        <p:txBody>
          <a:bodyPr/>
          <a:lstStyle/>
          <a:p>
            <a:r>
              <a:rPr lang="en-US"/>
              <a:t>Click to edit Master title style</a:t>
            </a:r>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EAB7D7-3608-4730-B2E2-670834DF882C}" type="datetimeFigureOut">
              <a:rPr lang="en-US" smtClean="0"/>
              <a:t>11/10/2020</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EAB7D7-3608-4730-B2E2-670834DF882C}" type="datetimeFigureOut">
              <a:rPr lang="en-US" smtClean="0"/>
              <a:t>11/10/2020</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11/10/2020</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11/10/2020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11/10/2020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EAB7D7-3608-4730-B2E2-670834DF882C}" type="datetimeFigureOut">
              <a:rPr lang="en-US" smtClean="0"/>
              <a:pPr/>
              <a:t>11/10/2020</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Medicaid for Estate Planners</a:t>
            </a:r>
          </a:p>
        </p:txBody>
      </p:sp>
      <p:sp>
        <p:nvSpPr>
          <p:cNvPr id="3" name="Subtitle 2"/>
          <p:cNvSpPr>
            <a:spLocks noGrp="1"/>
          </p:cNvSpPr>
          <p:nvPr>
            <p:ph type="subTitle" idx="1"/>
          </p:nvPr>
        </p:nvSpPr>
        <p:spPr/>
        <p:txBody>
          <a:bodyPr/>
          <a:lstStyle/>
          <a:p>
            <a:r>
              <a:rPr lang="en-US" dirty="0"/>
              <a:t>By: Elizabeth Wallace, AGILE Elder Law</a:t>
            </a:r>
          </a:p>
          <a:p>
            <a:r>
              <a:rPr lang="en-US" dirty="0"/>
              <a:t>509-530-2380</a:t>
            </a:r>
          </a:p>
          <a:p>
            <a:r>
              <a:rPr lang="en-US" dirty="0"/>
              <a:t>liz@agilelawfirmeast.com</a:t>
            </a:r>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F51D4-E7B0-47B5-A7B1-8CE893852F8F}"/>
              </a:ext>
            </a:extLst>
          </p:cNvPr>
          <p:cNvSpPr>
            <a:spLocks noGrp="1"/>
          </p:cNvSpPr>
          <p:nvPr>
            <p:ph type="title"/>
          </p:nvPr>
        </p:nvSpPr>
        <p:spPr/>
        <p:txBody>
          <a:bodyPr>
            <a:normAutofit fontScale="90000"/>
          </a:bodyPr>
          <a:lstStyle/>
          <a:p>
            <a:r>
              <a:rPr lang="en-US" dirty="0"/>
              <a:t>Transferring Assets – What happens?</a:t>
            </a:r>
          </a:p>
        </p:txBody>
      </p:sp>
      <p:sp>
        <p:nvSpPr>
          <p:cNvPr id="3" name="Content Placeholder 2">
            <a:extLst>
              <a:ext uri="{FF2B5EF4-FFF2-40B4-BE49-F238E27FC236}">
                <a16:creationId xmlns:a16="http://schemas.microsoft.com/office/drawing/2014/main" id="{468A75E5-AA31-49BC-A3FB-1F7DAE247D50}"/>
              </a:ext>
            </a:extLst>
          </p:cNvPr>
          <p:cNvSpPr>
            <a:spLocks noGrp="1"/>
          </p:cNvSpPr>
          <p:nvPr>
            <p:ph idx="1"/>
          </p:nvPr>
        </p:nvSpPr>
        <p:spPr/>
        <p:txBody>
          <a:bodyPr/>
          <a:lstStyle/>
          <a:p>
            <a:r>
              <a:rPr lang="en-US" dirty="0"/>
              <a:t>Some clients may ask about giving away assets to their children while they are alive. Do not have them do this unless it is part of a Medicaid plan for the future.</a:t>
            </a:r>
          </a:p>
          <a:p>
            <a:r>
              <a:rPr lang="en-US" dirty="0"/>
              <a:t>If an applicant has transferred assets for less than fair market value in the five years before application, DSHS evaluates that transfer to determine if a penalty should be applied.</a:t>
            </a:r>
          </a:p>
          <a:p>
            <a:r>
              <a:rPr lang="en-US" dirty="0"/>
              <a:t>Assets transferred more than five years prior to application do not carry a transfer penalty.</a:t>
            </a:r>
          </a:p>
          <a:p>
            <a:r>
              <a:rPr lang="en-US" dirty="0"/>
              <a:t>Medicaid will not pay for care during a penalty period.</a:t>
            </a:r>
          </a:p>
        </p:txBody>
      </p:sp>
    </p:spTree>
    <p:extLst>
      <p:ext uri="{BB962C8B-B14F-4D97-AF65-F5344CB8AC3E}">
        <p14:creationId xmlns:p14="http://schemas.microsoft.com/office/powerpoint/2010/main" val="1725534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589A9-2A76-4045-A441-3A049DFCAE39}"/>
              </a:ext>
            </a:extLst>
          </p:cNvPr>
          <p:cNvSpPr>
            <a:spLocks noGrp="1"/>
          </p:cNvSpPr>
          <p:nvPr>
            <p:ph type="title"/>
          </p:nvPr>
        </p:nvSpPr>
        <p:spPr/>
        <p:txBody>
          <a:bodyPr>
            <a:normAutofit fontScale="90000"/>
          </a:bodyPr>
          <a:lstStyle/>
          <a:p>
            <a:r>
              <a:rPr lang="en-US" dirty="0"/>
              <a:t>Transfers which do not incur a penalty</a:t>
            </a:r>
          </a:p>
        </p:txBody>
      </p:sp>
      <p:sp>
        <p:nvSpPr>
          <p:cNvPr id="3" name="Content Placeholder 2">
            <a:extLst>
              <a:ext uri="{FF2B5EF4-FFF2-40B4-BE49-F238E27FC236}">
                <a16:creationId xmlns:a16="http://schemas.microsoft.com/office/drawing/2014/main" id="{82369D89-0AC9-4D70-9E7E-45BBF366FAFE}"/>
              </a:ext>
            </a:extLst>
          </p:cNvPr>
          <p:cNvSpPr>
            <a:spLocks noGrp="1"/>
          </p:cNvSpPr>
          <p:nvPr>
            <p:ph idx="1"/>
          </p:nvPr>
        </p:nvSpPr>
        <p:spPr/>
        <p:txBody>
          <a:bodyPr>
            <a:normAutofit lnSpcReduction="10000"/>
          </a:bodyPr>
          <a:lstStyle/>
          <a:p>
            <a:r>
              <a:rPr lang="en-US" dirty="0"/>
              <a:t>Transfers between spouses</a:t>
            </a:r>
          </a:p>
          <a:p>
            <a:r>
              <a:rPr lang="en-US" dirty="0"/>
              <a:t>Transfers to disabled children or minor children (house)</a:t>
            </a:r>
          </a:p>
          <a:p>
            <a:r>
              <a:rPr lang="en-US" dirty="0"/>
              <a:t>Transfers to a trust for the sole benefit of a disabled person under age 65</a:t>
            </a:r>
          </a:p>
          <a:p>
            <a:r>
              <a:rPr lang="en-US" dirty="0"/>
              <a:t>Transfers that have been fully returned to the applicant</a:t>
            </a:r>
          </a:p>
          <a:p>
            <a:r>
              <a:rPr lang="en-US" dirty="0"/>
              <a:t>Transfers that were intended to be for full market value</a:t>
            </a:r>
          </a:p>
          <a:p>
            <a:r>
              <a:rPr lang="en-US" dirty="0"/>
              <a:t>Transfers of exempt resources other than a home</a:t>
            </a:r>
          </a:p>
          <a:p>
            <a:r>
              <a:rPr lang="en-US" dirty="0"/>
              <a:t>Transfer of a home to:</a:t>
            </a:r>
          </a:p>
          <a:p>
            <a:pPr lvl="2"/>
            <a:r>
              <a:rPr lang="en-US" dirty="0"/>
              <a:t>A caregiver child</a:t>
            </a:r>
          </a:p>
          <a:p>
            <a:pPr lvl="2"/>
            <a:r>
              <a:rPr lang="en-US" dirty="0"/>
              <a:t>A sibling with an equity interest in the home who has lived there at least one year</a:t>
            </a:r>
          </a:p>
          <a:p>
            <a:pPr marL="914400" lvl="2" indent="0">
              <a:buNone/>
            </a:pPr>
            <a:endParaRPr lang="en-US" dirty="0"/>
          </a:p>
          <a:p>
            <a:pPr marL="914400" lvl="2" indent="0">
              <a:buNone/>
            </a:pPr>
            <a:endParaRPr lang="en-US" dirty="0"/>
          </a:p>
        </p:txBody>
      </p:sp>
    </p:spTree>
    <p:extLst>
      <p:ext uri="{BB962C8B-B14F-4D97-AF65-F5344CB8AC3E}">
        <p14:creationId xmlns:p14="http://schemas.microsoft.com/office/powerpoint/2010/main" val="1919702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071C3-3A4D-49AB-AD92-093846519FAB}"/>
              </a:ext>
            </a:extLst>
          </p:cNvPr>
          <p:cNvSpPr>
            <a:spLocks noGrp="1"/>
          </p:cNvSpPr>
          <p:nvPr>
            <p:ph type="title"/>
          </p:nvPr>
        </p:nvSpPr>
        <p:spPr/>
        <p:txBody>
          <a:bodyPr/>
          <a:lstStyle/>
          <a:p>
            <a:r>
              <a:rPr lang="en-US" dirty="0"/>
              <a:t>Penalty Period – Hardship Waiver	</a:t>
            </a:r>
          </a:p>
        </p:txBody>
      </p:sp>
      <p:sp>
        <p:nvSpPr>
          <p:cNvPr id="3" name="Content Placeholder 2">
            <a:extLst>
              <a:ext uri="{FF2B5EF4-FFF2-40B4-BE49-F238E27FC236}">
                <a16:creationId xmlns:a16="http://schemas.microsoft.com/office/drawing/2014/main" id="{63318E6D-BCE1-41C6-84D7-B71A37D3C031}"/>
              </a:ext>
            </a:extLst>
          </p:cNvPr>
          <p:cNvSpPr>
            <a:spLocks noGrp="1"/>
          </p:cNvSpPr>
          <p:nvPr>
            <p:ph idx="1"/>
          </p:nvPr>
        </p:nvSpPr>
        <p:spPr/>
        <p:txBody>
          <a:bodyPr>
            <a:normAutofit fontScale="92500" lnSpcReduction="20000"/>
          </a:bodyPr>
          <a:lstStyle/>
          <a:p>
            <a:pPr marL="0" indent="0">
              <a:buNone/>
            </a:pPr>
            <a:r>
              <a:rPr lang="en-US" dirty="0"/>
              <a:t>If DSHS imposes a penalty period for the transfer of assets, an applicant can request a hardship waiver of that penalty period. In order to grant that waiver, DSHS must verify that:</a:t>
            </a:r>
          </a:p>
          <a:p>
            <a:r>
              <a:rPr lang="en-US" dirty="0"/>
              <a:t>The applicant has exhausted all reasonable means to recover the assets.</a:t>
            </a:r>
          </a:p>
          <a:p>
            <a:r>
              <a:rPr lang="en-US" dirty="0"/>
              <a:t>If the assets were transferred by the recipient, there was evidence of undue influence or fraud.</a:t>
            </a:r>
          </a:p>
          <a:p>
            <a:r>
              <a:rPr lang="en-US" dirty="0"/>
              <a:t>If the waiver is not granted, the applicant’s life or health will be in danger.</a:t>
            </a:r>
          </a:p>
          <a:p>
            <a:pPr marL="0" indent="0">
              <a:buNone/>
            </a:pPr>
            <a:endParaRPr lang="en-US" dirty="0"/>
          </a:p>
          <a:p>
            <a:pPr marL="0" indent="0">
              <a:buNone/>
            </a:pPr>
            <a:r>
              <a:rPr lang="en-US" dirty="0"/>
              <a:t>*If the waiver is granted, DSHS may fine the gift recipients for up to 150% of the amount spent by DSHS for care during the penalty period.</a:t>
            </a:r>
          </a:p>
        </p:txBody>
      </p:sp>
    </p:spTree>
    <p:extLst>
      <p:ext uri="{BB962C8B-B14F-4D97-AF65-F5344CB8AC3E}">
        <p14:creationId xmlns:p14="http://schemas.microsoft.com/office/powerpoint/2010/main" val="34928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B84B3-7BEF-4F5F-B0E6-669B26F4DD12}"/>
              </a:ext>
            </a:extLst>
          </p:cNvPr>
          <p:cNvSpPr>
            <a:spLocks noGrp="1"/>
          </p:cNvSpPr>
          <p:nvPr>
            <p:ph type="title"/>
          </p:nvPr>
        </p:nvSpPr>
        <p:spPr/>
        <p:txBody>
          <a:bodyPr/>
          <a:lstStyle/>
          <a:p>
            <a:r>
              <a:rPr lang="en-US" dirty="0"/>
              <a:t>Transfers to Self-Settled Trusts</a:t>
            </a:r>
          </a:p>
        </p:txBody>
      </p:sp>
      <p:sp>
        <p:nvSpPr>
          <p:cNvPr id="3" name="Content Placeholder 2">
            <a:extLst>
              <a:ext uri="{FF2B5EF4-FFF2-40B4-BE49-F238E27FC236}">
                <a16:creationId xmlns:a16="http://schemas.microsoft.com/office/drawing/2014/main" id="{3E5DCAAD-3396-445D-BC0E-570FB3CDEAA0}"/>
              </a:ext>
            </a:extLst>
          </p:cNvPr>
          <p:cNvSpPr>
            <a:spLocks noGrp="1"/>
          </p:cNvSpPr>
          <p:nvPr>
            <p:ph idx="1"/>
          </p:nvPr>
        </p:nvSpPr>
        <p:spPr/>
        <p:txBody>
          <a:bodyPr>
            <a:normAutofit/>
          </a:bodyPr>
          <a:lstStyle/>
          <a:p>
            <a:r>
              <a:rPr lang="en-US" dirty="0"/>
              <a:t>Transfers to self-settled trusts for the benefit of a disabled person under age 65 are not penalized. </a:t>
            </a:r>
          </a:p>
          <a:p>
            <a:pPr lvl="1"/>
            <a:r>
              <a:rPr lang="en-US" dirty="0"/>
              <a:t>d4A trusts are self-settled trusts for disabled persons under age 65 and are created by the beneficiary, beneficiary’s parents, guardian, or a court. No transfers may be made to these trusts after age 65.</a:t>
            </a:r>
          </a:p>
          <a:p>
            <a:pPr lvl="1"/>
            <a:r>
              <a:rPr lang="en-US" dirty="0"/>
              <a:t>d4c trusts are pooled trusts for disabled persons of any age. However, transfers to such a trust by a Medicaid applicant or recipient who is over age 65 will still carry a transfer penalty.</a:t>
            </a:r>
          </a:p>
        </p:txBody>
      </p:sp>
    </p:spTree>
    <p:extLst>
      <p:ext uri="{BB962C8B-B14F-4D97-AF65-F5344CB8AC3E}">
        <p14:creationId xmlns:p14="http://schemas.microsoft.com/office/powerpoint/2010/main" val="915602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3ADBD-E857-41EC-AE1A-3588456FC825}"/>
              </a:ext>
            </a:extLst>
          </p:cNvPr>
          <p:cNvSpPr>
            <a:spLocks noGrp="1"/>
          </p:cNvSpPr>
          <p:nvPr>
            <p:ph type="title"/>
          </p:nvPr>
        </p:nvSpPr>
        <p:spPr/>
        <p:txBody>
          <a:bodyPr/>
          <a:lstStyle/>
          <a:p>
            <a:r>
              <a:rPr lang="en-US" dirty="0"/>
              <a:t>Third Party Trusts 	</a:t>
            </a:r>
          </a:p>
        </p:txBody>
      </p:sp>
      <p:sp>
        <p:nvSpPr>
          <p:cNvPr id="3" name="Content Placeholder 2">
            <a:extLst>
              <a:ext uri="{FF2B5EF4-FFF2-40B4-BE49-F238E27FC236}">
                <a16:creationId xmlns:a16="http://schemas.microsoft.com/office/drawing/2014/main" id="{67E919B5-63D7-4686-92CB-3A083A3F39C1}"/>
              </a:ext>
            </a:extLst>
          </p:cNvPr>
          <p:cNvSpPr>
            <a:spLocks noGrp="1"/>
          </p:cNvSpPr>
          <p:nvPr>
            <p:ph idx="1"/>
          </p:nvPr>
        </p:nvSpPr>
        <p:spPr/>
        <p:txBody>
          <a:bodyPr/>
          <a:lstStyle/>
          <a:p>
            <a:r>
              <a:rPr lang="en-US" dirty="0"/>
              <a:t>If a third party (including the estate of a spouse) transfers assets to a trust for the benefit of the Medicaid applicant, those assets are not counted unless the applicant has the right to direct where those assets are used or if the trust has language directing the trustee to pay for the health and welfare of the beneficiary.</a:t>
            </a:r>
          </a:p>
          <a:p>
            <a:r>
              <a:rPr lang="en-US" dirty="0"/>
              <a:t>These trusts can be funded by a living person or by an estate. This is the reason for using spousal supplemental needs trusts. If created by a will, the assets in that trust are non-countable.</a:t>
            </a:r>
          </a:p>
        </p:txBody>
      </p:sp>
    </p:spTree>
    <p:extLst>
      <p:ext uri="{BB962C8B-B14F-4D97-AF65-F5344CB8AC3E}">
        <p14:creationId xmlns:p14="http://schemas.microsoft.com/office/powerpoint/2010/main" val="458594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AE375-2E08-4AD0-A196-A9AACA377E1B}"/>
              </a:ext>
            </a:extLst>
          </p:cNvPr>
          <p:cNvSpPr>
            <a:spLocks noGrp="1"/>
          </p:cNvSpPr>
          <p:nvPr>
            <p:ph type="title"/>
          </p:nvPr>
        </p:nvSpPr>
        <p:spPr/>
        <p:txBody>
          <a:bodyPr>
            <a:normAutofit fontScale="90000"/>
          </a:bodyPr>
          <a:lstStyle/>
          <a:p>
            <a:r>
              <a:rPr lang="en-US" dirty="0"/>
              <a:t>Testamentary Trusts – Married Couples</a:t>
            </a:r>
          </a:p>
        </p:txBody>
      </p:sp>
      <p:sp>
        <p:nvSpPr>
          <p:cNvPr id="3" name="Content Placeholder 2">
            <a:extLst>
              <a:ext uri="{FF2B5EF4-FFF2-40B4-BE49-F238E27FC236}">
                <a16:creationId xmlns:a16="http://schemas.microsoft.com/office/drawing/2014/main" id="{E2ACA5B7-88D0-41E4-8BFA-304ED0E273D9}"/>
              </a:ext>
            </a:extLst>
          </p:cNvPr>
          <p:cNvSpPr>
            <a:spLocks noGrp="1"/>
          </p:cNvSpPr>
          <p:nvPr>
            <p:ph idx="1"/>
          </p:nvPr>
        </p:nvSpPr>
        <p:spPr/>
        <p:txBody>
          <a:bodyPr/>
          <a:lstStyle/>
          <a:p>
            <a:r>
              <a:rPr lang="en-US" dirty="0"/>
              <a:t>In general, a living trust that contains the assets of either spouse is going to be an available asset to the applicant.</a:t>
            </a:r>
          </a:p>
          <a:p>
            <a:r>
              <a:rPr lang="en-US" dirty="0"/>
              <a:t>A supplemental or special needs trust for the benefit of the applicant will be an available asset to the applicant if it was created by a living trust that contained assets of either spouse.</a:t>
            </a:r>
          </a:p>
          <a:p>
            <a:r>
              <a:rPr lang="en-US" dirty="0"/>
              <a:t>A supplemental or special needs trust for the benefit of the applicant (surviving spouse) created by the will of the deceased spouse is not an available asset to the applicant in most cases.</a:t>
            </a:r>
          </a:p>
          <a:p>
            <a:r>
              <a:rPr lang="en-US" dirty="0"/>
              <a:t>Estate planning for couples in Washington should always include consideration of a spousal protection trust in both wills.</a:t>
            </a:r>
          </a:p>
        </p:txBody>
      </p:sp>
    </p:spTree>
    <p:extLst>
      <p:ext uri="{BB962C8B-B14F-4D97-AF65-F5344CB8AC3E}">
        <p14:creationId xmlns:p14="http://schemas.microsoft.com/office/powerpoint/2010/main" val="4166980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C8D88-F9B5-4B10-B703-C01505588177}"/>
              </a:ext>
            </a:extLst>
          </p:cNvPr>
          <p:cNvSpPr>
            <a:spLocks noGrp="1"/>
          </p:cNvSpPr>
          <p:nvPr>
            <p:ph type="title"/>
          </p:nvPr>
        </p:nvSpPr>
        <p:spPr/>
        <p:txBody>
          <a:bodyPr/>
          <a:lstStyle/>
          <a:p>
            <a:r>
              <a:rPr lang="en-US" dirty="0"/>
              <a:t>Estate Recovery</a:t>
            </a:r>
          </a:p>
        </p:txBody>
      </p:sp>
      <p:sp>
        <p:nvSpPr>
          <p:cNvPr id="3" name="Content Placeholder 2">
            <a:extLst>
              <a:ext uri="{FF2B5EF4-FFF2-40B4-BE49-F238E27FC236}">
                <a16:creationId xmlns:a16="http://schemas.microsoft.com/office/drawing/2014/main" id="{60626FAF-4C7B-4E85-9FE4-FCA172C32393}"/>
              </a:ext>
            </a:extLst>
          </p:cNvPr>
          <p:cNvSpPr>
            <a:spLocks noGrp="1"/>
          </p:cNvSpPr>
          <p:nvPr>
            <p:ph idx="1"/>
          </p:nvPr>
        </p:nvSpPr>
        <p:spPr/>
        <p:txBody>
          <a:bodyPr>
            <a:normAutofit fontScale="92500" lnSpcReduction="10000"/>
          </a:bodyPr>
          <a:lstStyle/>
          <a:p>
            <a:r>
              <a:rPr lang="en-US" dirty="0"/>
              <a:t>When the State pays for care for a person after age 55, it is entitled to estate recovery after that person’s death. </a:t>
            </a:r>
          </a:p>
          <a:p>
            <a:r>
              <a:rPr lang="en-US" dirty="0"/>
              <a:t>The State can lien on and recover from any assets owned by the Medicaid recipient at the time of that person’s death.</a:t>
            </a:r>
          </a:p>
          <a:p>
            <a:r>
              <a:rPr lang="en-US" dirty="0"/>
              <a:t>The State cannot recover from assets owned by that person’s spouse or from a home in which a surviving spouse, disabled child, or minor child still resides.</a:t>
            </a:r>
          </a:p>
          <a:p>
            <a:r>
              <a:rPr lang="en-US" dirty="0"/>
              <a:t>In some cases when a person is in a skilled nursing facility and unable to return home, the State can file a TEFRA lien while the person is still alive. The State must remove the lien immediately if the person is discharged from the nursing facility or otherwise returns home.</a:t>
            </a:r>
          </a:p>
        </p:txBody>
      </p:sp>
    </p:spTree>
    <p:extLst>
      <p:ext uri="{BB962C8B-B14F-4D97-AF65-F5344CB8AC3E}">
        <p14:creationId xmlns:p14="http://schemas.microsoft.com/office/powerpoint/2010/main" val="3727005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F451C-E039-40CB-82A0-73B96AFD5F8E}"/>
              </a:ext>
            </a:extLst>
          </p:cNvPr>
          <p:cNvSpPr>
            <a:spLocks noGrp="1"/>
          </p:cNvSpPr>
          <p:nvPr>
            <p:ph type="ctrTitle"/>
          </p:nvPr>
        </p:nvSpPr>
        <p:spPr/>
        <p:txBody>
          <a:bodyPr/>
          <a:lstStyle/>
          <a:p>
            <a:r>
              <a:rPr lang="en-US" dirty="0"/>
              <a:t>QUESTIONS</a:t>
            </a:r>
          </a:p>
        </p:txBody>
      </p:sp>
      <p:sp>
        <p:nvSpPr>
          <p:cNvPr id="3" name="Content Placeholder 2">
            <a:extLst>
              <a:ext uri="{FF2B5EF4-FFF2-40B4-BE49-F238E27FC236}">
                <a16:creationId xmlns:a16="http://schemas.microsoft.com/office/drawing/2014/main" id="{44B53E4E-9DF9-4BA4-9B85-789AEB5BE02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57331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15E12-835E-4B76-A6F4-D6D0046BE9B4}"/>
              </a:ext>
            </a:extLst>
          </p:cNvPr>
          <p:cNvSpPr>
            <a:spLocks noGrp="1"/>
          </p:cNvSpPr>
          <p:nvPr>
            <p:ph type="title"/>
          </p:nvPr>
        </p:nvSpPr>
        <p:spPr/>
        <p:txBody>
          <a:bodyPr>
            <a:normAutofit fontScale="90000"/>
          </a:bodyPr>
          <a:lstStyle/>
          <a:p>
            <a:r>
              <a:rPr lang="en-US" dirty="0"/>
              <a:t>What do estate planners need to know?</a:t>
            </a:r>
          </a:p>
        </p:txBody>
      </p:sp>
      <p:sp>
        <p:nvSpPr>
          <p:cNvPr id="3" name="Content Placeholder 2">
            <a:extLst>
              <a:ext uri="{FF2B5EF4-FFF2-40B4-BE49-F238E27FC236}">
                <a16:creationId xmlns:a16="http://schemas.microsoft.com/office/drawing/2014/main" id="{DA3D723A-B962-4D56-B816-5F860EC1FF60}"/>
              </a:ext>
            </a:extLst>
          </p:cNvPr>
          <p:cNvSpPr>
            <a:spLocks noGrp="1"/>
          </p:cNvSpPr>
          <p:nvPr>
            <p:ph idx="1"/>
          </p:nvPr>
        </p:nvSpPr>
        <p:spPr/>
        <p:txBody>
          <a:bodyPr>
            <a:normAutofit lnSpcReduction="10000"/>
          </a:bodyPr>
          <a:lstStyle/>
          <a:p>
            <a:r>
              <a:rPr lang="en-US" dirty="0"/>
              <a:t>The single best thing you can do for your clients to avoid Medicaid problems in the future is good estate planning now.</a:t>
            </a:r>
          </a:p>
          <a:p>
            <a:r>
              <a:rPr lang="en-US" dirty="0"/>
              <a:t>Spouses in Washington should </a:t>
            </a:r>
            <a:r>
              <a:rPr lang="en-US" i="1" dirty="0"/>
              <a:t>not</a:t>
            </a:r>
            <a:r>
              <a:rPr lang="en-US" dirty="0"/>
              <a:t> have a revocable living trust unless they have enough assets to ensure they will never need Medicaid. </a:t>
            </a:r>
          </a:p>
          <a:p>
            <a:r>
              <a:rPr lang="en-US" dirty="0"/>
              <a:t>Any client who is leaving assets to a spouse or other loved one should consider a supplemental needs trust for their will. Spouses should almost always have one.</a:t>
            </a:r>
          </a:p>
          <a:p>
            <a:r>
              <a:rPr lang="en-US" dirty="0"/>
              <a:t>Powers of Attorney should be very thorough. The longer people live, the more often we rely on an attorney-in-fact as a decision maker and Medicaid planner. </a:t>
            </a:r>
          </a:p>
        </p:txBody>
      </p:sp>
    </p:spTree>
    <p:extLst>
      <p:ext uri="{BB962C8B-B14F-4D97-AF65-F5344CB8AC3E}">
        <p14:creationId xmlns:p14="http://schemas.microsoft.com/office/powerpoint/2010/main" val="1324093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CDD1E-56F8-449B-A967-E637E2F48D38}"/>
              </a:ext>
            </a:extLst>
          </p:cNvPr>
          <p:cNvSpPr>
            <a:spLocks noGrp="1"/>
          </p:cNvSpPr>
          <p:nvPr>
            <p:ph type="title"/>
          </p:nvPr>
        </p:nvSpPr>
        <p:spPr/>
        <p:txBody>
          <a:bodyPr/>
          <a:lstStyle/>
          <a:p>
            <a:r>
              <a:rPr lang="en-US" dirty="0"/>
              <a:t>Supplemental Needs Trusts</a:t>
            </a:r>
          </a:p>
        </p:txBody>
      </p:sp>
      <p:sp>
        <p:nvSpPr>
          <p:cNvPr id="3" name="Content Placeholder 2">
            <a:extLst>
              <a:ext uri="{FF2B5EF4-FFF2-40B4-BE49-F238E27FC236}">
                <a16:creationId xmlns:a16="http://schemas.microsoft.com/office/drawing/2014/main" id="{491A95B2-6CAD-47ED-96AD-6C78B43518B9}"/>
              </a:ext>
            </a:extLst>
          </p:cNvPr>
          <p:cNvSpPr>
            <a:spLocks noGrp="1"/>
          </p:cNvSpPr>
          <p:nvPr>
            <p:ph idx="1"/>
          </p:nvPr>
        </p:nvSpPr>
        <p:spPr/>
        <p:txBody>
          <a:bodyPr>
            <a:normAutofit lnSpcReduction="10000"/>
          </a:bodyPr>
          <a:lstStyle/>
          <a:p>
            <a:r>
              <a:rPr lang="en-US" dirty="0"/>
              <a:t>Supplemental needs trusts can be created and funded by a will or a living trust.</a:t>
            </a:r>
          </a:p>
          <a:p>
            <a:r>
              <a:rPr lang="en-US" dirty="0"/>
              <a:t>Supplemental needs trusts which benefit a surviving spouse must be created by a WILL to be effective for protecting assets.</a:t>
            </a:r>
          </a:p>
          <a:p>
            <a:r>
              <a:rPr lang="en-US" dirty="0"/>
              <a:t>Any clients who are leaving assets of some value to another person should have at least a contingent supplemental needs trust in their will. Anything can happen and any beneficiary can become someone who needs care later.</a:t>
            </a:r>
          </a:p>
          <a:p>
            <a:r>
              <a:rPr lang="en-US" dirty="0"/>
              <a:t>These trusts can be used to protect assets from unintentional disinheritance and divorce, spendthrift beneficiaries, and creditors in addition to the State. </a:t>
            </a:r>
          </a:p>
        </p:txBody>
      </p:sp>
    </p:spTree>
    <p:extLst>
      <p:ext uri="{BB962C8B-B14F-4D97-AF65-F5344CB8AC3E}">
        <p14:creationId xmlns:p14="http://schemas.microsoft.com/office/powerpoint/2010/main" val="3607546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Title and Content Layout with Chart"/>
          <p:cNvSpPr>
            <a:spLocks noGrp="1"/>
          </p:cNvSpPr>
          <p:nvPr>
            <p:ph type="title"/>
          </p:nvPr>
        </p:nvSpPr>
        <p:spPr/>
        <p:txBody>
          <a:bodyPr/>
          <a:lstStyle/>
          <a:p>
            <a:r>
              <a:rPr lang="en-US" dirty="0"/>
              <a:t>Program Overview</a:t>
            </a:r>
          </a:p>
        </p:txBody>
      </p:sp>
      <p:sp>
        <p:nvSpPr>
          <p:cNvPr id="4" name="Content Placeholder 3">
            <a:extLst>
              <a:ext uri="{FF2B5EF4-FFF2-40B4-BE49-F238E27FC236}">
                <a16:creationId xmlns:a16="http://schemas.microsoft.com/office/drawing/2014/main" id="{E39998CB-43C8-451F-B475-E549E6F1618C}"/>
              </a:ext>
            </a:extLst>
          </p:cNvPr>
          <p:cNvSpPr>
            <a:spLocks noGrp="1"/>
          </p:cNvSpPr>
          <p:nvPr>
            <p:ph idx="1"/>
          </p:nvPr>
        </p:nvSpPr>
        <p:spPr/>
        <p:txBody>
          <a:bodyPr/>
          <a:lstStyle/>
          <a:p>
            <a:r>
              <a:rPr lang="en-US" dirty="0"/>
              <a:t>State and Federal Program</a:t>
            </a:r>
          </a:p>
          <a:p>
            <a:r>
              <a:rPr lang="en-US" dirty="0"/>
              <a:t>Long-Term Care</a:t>
            </a:r>
          </a:p>
          <a:p>
            <a:r>
              <a:rPr lang="en-US" dirty="0"/>
              <a:t>Requirements for Qualification</a:t>
            </a:r>
          </a:p>
          <a:p>
            <a:pPr lvl="1"/>
            <a:r>
              <a:rPr lang="en-US" dirty="0"/>
              <a:t>Medical</a:t>
            </a:r>
          </a:p>
          <a:p>
            <a:pPr lvl="1"/>
            <a:r>
              <a:rPr lang="en-US" dirty="0"/>
              <a:t>Financial</a:t>
            </a:r>
          </a:p>
          <a:p>
            <a:pPr lvl="2"/>
            <a:r>
              <a:rPr lang="en-US" dirty="0"/>
              <a:t>Income</a:t>
            </a:r>
          </a:p>
          <a:p>
            <a:pPr lvl="2"/>
            <a:r>
              <a:rPr lang="en-US" dirty="0"/>
              <a:t>Resources</a:t>
            </a:r>
          </a:p>
          <a:p>
            <a:pPr lvl="3"/>
            <a:r>
              <a:rPr lang="en-US" dirty="0"/>
              <a:t>Single person</a:t>
            </a:r>
          </a:p>
          <a:p>
            <a:pPr lvl="3"/>
            <a:r>
              <a:rPr lang="en-US" dirty="0"/>
              <a:t>Married couple</a:t>
            </a:r>
          </a:p>
          <a:p>
            <a:r>
              <a:rPr lang="en-US" dirty="0"/>
              <a:t>What do you need to know as Estate Planners?</a:t>
            </a:r>
          </a:p>
          <a:p>
            <a:pPr lvl="2"/>
            <a:endParaRPr lang="en-US" dirty="0"/>
          </a:p>
        </p:txBody>
      </p:sp>
    </p:spTree>
    <p:extLst>
      <p:ext uri="{BB962C8B-B14F-4D97-AF65-F5344CB8AC3E}">
        <p14:creationId xmlns:p14="http://schemas.microsoft.com/office/powerpoint/2010/main" val="3121873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C8719-65D0-4460-A53D-DC5C681CB38C}"/>
              </a:ext>
            </a:extLst>
          </p:cNvPr>
          <p:cNvSpPr>
            <a:spLocks noGrp="1"/>
          </p:cNvSpPr>
          <p:nvPr>
            <p:ph type="title"/>
          </p:nvPr>
        </p:nvSpPr>
        <p:spPr/>
        <p:txBody>
          <a:bodyPr>
            <a:normAutofit/>
          </a:bodyPr>
          <a:lstStyle/>
          <a:p>
            <a:r>
              <a:rPr lang="en-US" dirty="0"/>
              <a:t>Powers of Attorney</a:t>
            </a:r>
          </a:p>
        </p:txBody>
      </p:sp>
      <p:sp>
        <p:nvSpPr>
          <p:cNvPr id="3" name="Content Placeholder 2">
            <a:extLst>
              <a:ext uri="{FF2B5EF4-FFF2-40B4-BE49-F238E27FC236}">
                <a16:creationId xmlns:a16="http://schemas.microsoft.com/office/drawing/2014/main" id="{DCC8D096-6094-42D3-BCF6-2468638AFB61}"/>
              </a:ext>
            </a:extLst>
          </p:cNvPr>
          <p:cNvSpPr>
            <a:spLocks noGrp="1"/>
          </p:cNvSpPr>
          <p:nvPr>
            <p:ph idx="1"/>
          </p:nvPr>
        </p:nvSpPr>
        <p:spPr/>
        <p:txBody>
          <a:bodyPr>
            <a:normAutofit lnSpcReduction="10000"/>
          </a:bodyPr>
          <a:lstStyle/>
          <a:p>
            <a:pPr marL="0" indent="0">
              <a:buNone/>
            </a:pPr>
            <a:r>
              <a:rPr lang="en-US" dirty="0"/>
              <a:t>When Medicaid planning is done on behalf of the principal by an attorney-in-fact, many strategies require certain language be present in the Power of Attorney. Some examples are:</a:t>
            </a:r>
          </a:p>
          <a:p>
            <a:r>
              <a:rPr lang="en-US" dirty="0"/>
              <a:t>The power to gift assets not in keeping with estate planning documents.</a:t>
            </a:r>
          </a:p>
          <a:p>
            <a:r>
              <a:rPr lang="en-US" dirty="0"/>
              <a:t>The power to make gifts in order to qualify for Medicaid </a:t>
            </a:r>
            <a:r>
              <a:rPr lang="en-US" i="1" dirty="0"/>
              <a:t>and </a:t>
            </a:r>
            <a:r>
              <a:rPr lang="en-US" dirty="0"/>
              <a:t>avoid estate recovery.</a:t>
            </a:r>
          </a:p>
          <a:p>
            <a:r>
              <a:rPr lang="en-US" dirty="0"/>
              <a:t>The power to gift assets to the Attorney-in-Fact.</a:t>
            </a:r>
          </a:p>
          <a:p>
            <a:r>
              <a:rPr lang="en-US" dirty="0"/>
              <a:t>The power to create or revoke a community property or separate property agreement. </a:t>
            </a:r>
          </a:p>
        </p:txBody>
      </p:sp>
    </p:spTree>
    <p:extLst>
      <p:ext uri="{BB962C8B-B14F-4D97-AF65-F5344CB8AC3E}">
        <p14:creationId xmlns:p14="http://schemas.microsoft.com/office/powerpoint/2010/main" val="410731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C6B9B-03B4-4A32-8C01-ECA518F77C3A}"/>
              </a:ext>
            </a:extLst>
          </p:cNvPr>
          <p:cNvSpPr>
            <a:spLocks noGrp="1"/>
          </p:cNvSpPr>
          <p:nvPr>
            <p:ph type="title"/>
          </p:nvPr>
        </p:nvSpPr>
        <p:spPr/>
        <p:txBody>
          <a:bodyPr/>
          <a:lstStyle/>
          <a:p>
            <a:r>
              <a:rPr lang="en-US" dirty="0"/>
              <a:t>Final Thoughts</a:t>
            </a:r>
          </a:p>
        </p:txBody>
      </p:sp>
      <p:sp>
        <p:nvSpPr>
          <p:cNvPr id="3" name="Content Placeholder 2">
            <a:extLst>
              <a:ext uri="{FF2B5EF4-FFF2-40B4-BE49-F238E27FC236}">
                <a16:creationId xmlns:a16="http://schemas.microsoft.com/office/drawing/2014/main" id="{D09E33CD-EBDB-4F05-9020-9095225C87B2}"/>
              </a:ext>
            </a:extLst>
          </p:cNvPr>
          <p:cNvSpPr>
            <a:spLocks noGrp="1"/>
          </p:cNvSpPr>
          <p:nvPr>
            <p:ph idx="1"/>
          </p:nvPr>
        </p:nvSpPr>
        <p:spPr/>
        <p:txBody>
          <a:bodyPr/>
          <a:lstStyle/>
          <a:p>
            <a:r>
              <a:rPr lang="en-US" dirty="0"/>
              <a:t>Always plan like your client could need long-term care later.</a:t>
            </a:r>
          </a:p>
          <a:p>
            <a:r>
              <a:rPr lang="en-US" dirty="0"/>
              <a:t>If possible, put these elements into place now, even if your clients are young. Persons of any age can lose capacity and not be able to change things at a later date.</a:t>
            </a:r>
          </a:p>
          <a:p>
            <a:r>
              <a:rPr lang="en-US" dirty="0"/>
              <a:t>If you have questions, ask an elder law attorney. </a:t>
            </a:r>
          </a:p>
        </p:txBody>
      </p:sp>
    </p:spTree>
    <p:extLst>
      <p:ext uri="{BB962C8B-B14F-4D97-AF65-F5344CB8AC3E}">
        <p14:creationId xmlns:p14="http://schemas.microsoft.com/office/powerpoint/2010/main" val="124034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975BE-89D7-46EA-AC92-C19A8877E9F7}"/>
              </a:ext>
            </a:extLst>
          </p:cNvPr>
          <p:cNvSpPr>
            <a:spLocks noGrp="1"/>
          </p:cNvSpPr>
          <p:nvPr>
            <p:ph type="title"/>
          </p:nvPr>
        </p:nvSpPr>
        <p:spPr/>
        <p:txBody>
          <a:bodyPr/>
          <a:lstStyle/>
          <a:p>
            <a:r>
              <a:rPr lang="en-US" dirty="0"/>
              <a:t>What is Medicaid?</a:t>
            </a:r>
          </a:p>
        </p:txBody>
      </p:sp>
      <p:sp>
        <p:nvSpPr>
          <p:cNvPr id="3" name="Content Placeholder 2">
            <a:extLst>
              <a:ext uri="{FF2B5EF4-FFF2-40B4-BE49-F238E27FC236}">
                <a16:creationId xmlns:a16="http://schemas.microsoft.com/office/drawing/2014/main" id="{B6444A39-5A9F-4A89-9203-9FBB52732848}"/>
              </a:ext>
            </a:extLst>
          </p:cNvPr>
          <p:cNvSpPr>
            <a:spLocks noGrp="1"/>
          </p:cNvSpPr>
          <p:nvPr>
            <p:ph idx="1"/>
          </p:nvPr>
        </p:nvSpPr>
        <p:spPr/>
        <p:txBody>
          <a:bodyPr>
            <a:normAutofit fontScale="92500" lnSpcReduction="10000"/>
          </a:bodyPr>
          <a:lstStyle/>
          <a:p>
            <a:r>
              <a:rPr lang="en-US" dirty="0"/>
              <a:t>A state and federal program that provides medical and long-term care benefits for people who meet a means tested standard.</a:t>
            </a:r>
          </a:p>
          <a:p>
            <a:r>
              <a:rPr lang="en-US" dirty="0"/>
              <a:t>Medicare is a federal program that pays for medical and hospital care for persons over 65 who pay a monthly premium.</a:t>
            </a:r>
          </a:p>
          <a:p>
            <a:r>
              <a:rPr lang="en-US" dirty="0"/>
              <a:t>Medicare will not pay for long-term care. </a:t>
            </a:r>
          </a:p>
          <a:p>
            <a:r>
              <a:rPr lang="en-US" dirty="0"/>
              <a:t>Medicaid </a:t>
            </a:r>
            <a:r>
              <a:rPr lang="en-US" i="1" dirty="0"/>
              <a:t>does</a:t>
            </a:r>
            <a:r>
              <a:rPr lang="en-US" dirty="0"/>
              <a:t> pay for long-term care for aged, blind, and disabled persons who meet the requirements for the program.</a:t>
            </a:r>
          </a:p>
          <a:p>
            <a:r>
              <a:rPr lang="en-US" dirty="0"/>
              <a:t>A Medicaid recipient pays most of their income toward the cost of their care and the State pays for the difference each month. Generally, a recipient keeps less than $80 per month for all their needs not covered by Medicaid.</a:t>
            </a:r>
          </a:p>
        </p:txBody>
      </p:sp>
    </p:spTree>
    <p:extLst>
      <p:ext uri="{BB962C8B-B14F-4D97-AF65-F5344CB8AC3E}">
        <p14:creationId xmlns:p14="http://schemas.microsoft.com/office/powerpoint/2010/main" val="174934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DD698-A1D3-4128-AD68-5E9205D6B5D8}"/>
              </a:ext>
            </a:extLst>
          </p:cNvPr>
          <p:cNvSpPr>
            <a:spLocks noGrp="1"/>
          </p:cNvSpPr>
          <p:nvPr>
            <p:ph type="title"/>
          </p:nvPr>
        </p:nvSpPr>
        <p:spPr/>
        <p:txBody>
          <a:bodyPr/>
          <a:lstStyle/>
          <a:p>
            <a:r>
              <a:rPr lang="en-US" dirty="0"/>
              <a:t>Long-Term Care</a:t>
            </a:r>
          </a:p>
        </p:txBody>
      </p:sp>
      <p:sp>
        <p:nvSpPr>
          <p:cNvPr id="3" name="Content Placeholder 2">
            <a:extLst>
              <a:ext uri="{FF2B5EF4-FFF2-40B4-BE49-F238E27FC236}">
                <a16:creationId xmlns:a16="http://schemas.microsoft.com/office/drawing/2014/main" id="{79581EE7-ECD7-4744-A500-63BD4969FC8E}"/>
              </a:ext>
            </a:extLst>
          </p:cNvPr>
          <p:cNvSpPr>
            <a:spLocks noGrp="1"/>
          </p:cNvSpPr>
          <p:nvPr>
            <p:ph idx="1"/>
          </p:nvPr>
        </p:nvSpPr>
        <p:spPr/>
        <p:txBody>
          <a:bodyPr/>
          <a:lstStyle/>
          <a:p>
            <a:r>
              <a:rPr lang="en-US" dirty="0"/>
              <a:t>Long-term care costs can vary widely but are very expensive – from $3,000 per month to $14,000 per month in most cases.</a:t>
            </a:r>
          </a:p>
          <a:p>
            <a:r>
              <a:rPr lang="en-US" dirty="0"/>
              <a:t>Medicaid will pay for long-term care.</a:t>
            </a:r>
          </a:p>
          <a:p>
            <a:r>
              <a:rPr lang="en-US" dirty="0"/>
              <a:t>Long-term care means care provided to a person who needs assistance with the normal activities of daily living.</a:t>
            </a:r>
          </a:p>
          <a:p>
            <a:r>
              <a:rPr lang="en-US" dirty="0"/>
              <a:t>This care can be provided in different settings:</a:t>
            </a:r>
          </a:p>
          <a:p>
            <a:pPr lvl="1"/>
            <a:r>
              <a:rPr lang="en-US" dirty="0"/>
              <a:t>Skilled nursing facility/hospital/institutional</a:t>
            </a:r>
          </a:p>
          <a:p>
            <a:pPr lvl="1"/>
            <a:r>
              <a:rPr lang="en-US" dirty="0"/>
              <a:t>Adult family home/assisted living facility/memory care facility</a:t>
            </a:r>
          </a:p>
          <a:p>
            <a:pPr lvl="1"/>
            <a:r>
              <a:rPr lang="en-US" dirty="0"/>
              <a:t>At home</a:t>
            </a:r>
          </a:p>
          <a:p>
            <a:pPr marL="457200" lvl="1" indent="0">
              <a:buNone/>
            </a:pPr>
            <a:endParaRPr lang="en-US" dirty="0"/>
          </a:p>
        </p:txBody>
      </p:sp>
    </p:spTree>
    <p:extLst>
      <p:ext uri="{BB962C8B-B14F-4D97-AF65-F5344CB8AC3E}">
        <p14:creationId xmlns:p14="http://schemas.microsoft.com/office/powerpoint/2010/main" val="1588563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one qualify? - Physical</a:t>
            </a:r>
          </a:p>
        </p:txBody>
      </p:sp>
      <p:sp>
        <p:nvSpPr>
          <p:cNvPr id="11" name="Content Placeholder 10"/>
          <p:cNvSpPr>
            <a:spLocks noGrp="1"/>
          </p:cNvSpPr>
          <p:nvPr>
            <p:ph sz="half" idx="2"/>
          </p:nvPr>
        </p:nvSpPr>
        <p:spPr/>
        <p:txBody>
          <a:bodyPr/>
          <a:lstStyle/>
          <a:p>
            <a:r>
              <a:rPr lang="en-US" dirty="0"/>
              <a:t>Need help with two ADLs</a:t>
            </a:r>
          </a:p>
          <a:p>
            <a:pPr marL="0" indent="0" algn="ctr">
              <a:buNone/>
            </a:pPr>
            <a:r>
              <a:rPr lang="en-US" sz="3600" dirty="0"/>
              <a:t>OR</a:t>
            </a:r>
          </a:p>
          <a:p>
            <a:r>
              <a:rPr lang="en-US" dirty="0"/>
              <a:t>Significant cognitive impairment and need help with one ADL</a:t>
            </a:r>
          </a:p>
        </p:txBody>
      </p:sp>
      <p:sp>
        <p:nvSpPr>
          <p:cNvPr id="5" name="Content Placeholder 4">
            <a:extLst>
              <a:ext uri="{FF2B5EF4-FFF2-40B4-BE49-F238E27FC236}">
                <a16:creationId xmlns:a16="http://schemas.microsoft.com/office/drawing/2014/main" id="{F23A3BE3-E800-4651-A3E0-2DFD19C00FE0}"/>
              </a:ext>
            </a:extLst>
          </p:cNvPr>
          <p:cNvSpPr>
            <a:spLocks noGrp="1"/>
          </p:cNvSpPr>
          <p:nvPr>
            <p:ph sz="half" idx="1"/>
          </p:nvPr>
        </p:nvSpPr>
        <p:spPr/>
        <p:txBody>
          <a:bodyPr/>
          <a:lstStyle/>
          <a:p>
            <a:r>
              <a:rPr lang="en-US" dirty="0"/>
              <a:t>Activities of daily living:</a:t>
            </a:r>
          </a:p>
          <a:p>
            <a:pPr lvl="1"/>
            <a:r>
              <a:rPr lang="en-US" dirty="0"/>
              <a:t>Eating</a:t>
            </a:r>
          </a:p>
          <a:p>
            <a:pPr lvl="1"/>
            <a:r>
              <a:rPr lang="en-US" dirty="0"/>
              <a:t>Bathing</a:t>
            </a:r>
          </a:p>
          <a:p>
            <a:pPr lvl="1"/>
            <a:r>
              <a:rPr lang="en-US" dirty="0"/>
              <a:t>Toileting</a:t>
            </a:r>
          </a:p>
          <a:p>
            <a:pPr lvl="1"/>
            <a:r>
              <a:rPr lang="en-US" dirty="0"/>
              <a:t>Transitioning</a:t>
            </a:r>
          </a:p>
          <a:p>
            <a:pPr lvl="1"/>
            <a:r>
              <a:rPr lang="en-US" dirty="0"/>
              <a:t>Ambulating</a:t>
            </a:r>
          </a:p>
          <a:p>
            <a:pPr lvl="1"/>
            <a:r>
              <a:rPr lang="en-US" dirty="0"/>
              <a:t>Transferring</a:t>
            </a:r>
          </a:p>
          <a:p>
            <a:pPr lvl="1"/>
            <a:r>
              <a:rPr lang="en-US" dirty="0"/>
              <a:t>Positioning</a:t>
            </a:r>
          </a:p>
          <a:p>
            <a:pPr lvl="1"/>
            <a:r>
              <a:rPr lang="en-US" dirty="0"/>
              <a:t>Medication Management</a:t>
            </a:r>
          </a:p>
          <a:p>
            <a:pPr lvl="1"/>
            <a:endParaRPr lang="en-US" dirty="0"/>
          </a:p>
        </p:txBody>
      </p:sp>
    </p:spTree>
    <p:extLst>
      <p:ext uri="{BB962C8B-B14F-4D97-AF65-F5344CB8AC3E}">
        <p14:creationId xmlns:p14="http://schemas.microsoft.com/office/powerpoint/2010/main" val="1375391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one qualify? - Income</a:t>
            </a:r>
          </a:p>
        </p:txBody>
      </p:sp>
      <p:sp>
        <p:nvSpPr>
          <p:cNvPr id="10" name="Content Placeholder 9"/>
          <p:cNvSpPr>
            <a:spLocks noGrp="1"/>
          </p:cNvSpPr>
          <p:nvPr>
            <p:ph sz="half" idx="1"/>
          </p:nvPr>
        </p:nvSpPr>
        <p:spPr/>
        <p:txBody>
          <a:bodyPr>
            <a:normAutofit/>
          </a:bodyPr>
          <a:lstStyle/>
          <a:p>
            <a:r>
              <a:rPr lang="en-US" dirty="0"/>
              <a:t>In a skilled nursing facility:</a:t>
            </a:r>
          </a:p>
          <a:p>
            <a:pPr lvl="1"/>
            <a:r>
              <a:rPr lang="en-US" dirty="0"/>
              <a:t>Income must be less than private rate plus regular monthly medical costs</a:t>
            </a:r>
          </a:p>
          <a:p>
            <a:r>
              <a:rPr lang="en-US" dirty="0"/>
              <a:t>In an assisted living facility or adult family home:</a:t>
            </a:r>
          </a:p>
          <a:p>
            <a:pPr lvl="1"/>
            <a:r>
              <a:rPr lang="en-US" dirty="0"/>
              <a:t>Income must be less than $7,618 (this can be increased)</a:t>
            </a:r>
          </a:p>
          <a:p>
            <a:pPr lvl="1"/>
            <a:r>
              <a:rPr lang="en-US" dirty="0"/>
              <a:t>Income must be less than $2,349 for Community First Choice</a:t>
            </a:r>
          </a:p>
        </p:txBody>
      </p:sp>
      <p:sp>
        <p:nvSpPr>
          <p:cNvPr id="4" name="Content Placeholder 3">
            <a:extLst>
              <a:ext uri="{FF2B5EF4-FFF2-40B4-BE49-F238E27FC236}">
                <a16:creationId xmlns:a16="http://schemas.microsoft.com/office/drawing/2014/main" id="{7336F856-0E7F-4EFB-9CB4-B73FD6720BA8}"/>
              </a:ext>
            </a:extLst>
          </p:cNvPr>
          <p:cNvSpPr>
            <a:spLocks noGrp="1"/>
          </p:cNvSpPr>
          <p:nvPr>
            <p:ph sz="half" idx="2"/>
          </p:nvPr>
        </p:nvSpPr>
        <p:spPr/>
        <p:txBody>
          <a:bodyPr/>
          <a:lstStyle/>
          <a:p>
            <a:r>
              <a:rPr lang="en-US" dirty="0"/>
              <a:t>At home:</a:t>
            </a:r>
          </a:p>
          <a:p>
            <a:pPr lvl="1"/>
            <a:r>
              <a:rPr lang="en-US" dirty="0"/>
              <a:t>Single person, must be less than the cost of in-home care and less than $783 to qualify for Community First Choice</a:t>
            </a:r>
          </a:p>
          <a:p>
            <a:pPr lvl="1"/>
            <a:r>
              <a:rPr lang="en-US" dirty="0"/>
              <a:t>Married person, must be less than the cost of in-home care and less than $1,183 to qualify for Community First Choice</a:t>
            </a:r>
          </a:p>
        </p:txBody>
      </p:sp>
    </p:spTree>
    <p:extLst>
      <p:ext uri="{BB962C8B-B14F-4D97-AF65-F5344CB8AC3E}">
        <p14:creationId xmlns:p14="http://schemas.microsoft.com/office/powerpoint/2010/main" val="3284576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F65B1-86CE-46A5-B77E-1BC54D4E30CC}"/>
              </a:ext>
            </a:extLst>
          </p:cNvPr>
          <p:cNvSpPr>
            <a:spLocks noGrp="1"/>
          </p:cNvSpPr>
          <p:nvPr>
            <p:ph type="title"/>
          </p:nvPr>
        </p:nvSpPr>
        <p:spPr/>
        <p:txBody>
          <a:bodyPr/>
          <a:lstStyle/>
          <a:p>
            <a:r>
              <a:rPr lang="en-US" dirty="0"/>
              <a:t>How does one qualify? - Assets</a:t>
            </a:r>
          </a:p>
        </p:txBody>
      </p:sp>
      <p:sp>
        <p:nvSpPr>
          <p:cNvPr id="3" name="Content Placeholder 2">
            <a:extLst>
              <a:ext uri="{FF2B5EF4-FFF2-40B4-BE49-F238E27FC236}">
                <a16:creationId xmlns:a16="http://schemas.microsoft.com/office/drawing/2014/main" id="{4D0BCA29-E2FE-44B8-B56D-5F539AD87D63}"/>
              </a:ext>
            </a:extLst>
          </p:cNvPr>
          <p:cNvSpPr>
            <a:spLocks noGrp="1"/>
          </p:cNvSpPr>
          <p:nvPr>
            <p:ph idx="1"/>
          </p:nvPr>
        </p:nvSpPr>
        <p:spPr/>
        <p:txBody>
          <a:bodyPr/>
          <a:lstStyle/>
          <a:p>
            <a:pPr algn="ctr"/>
            <a:r>
              <a:rPr lang="en-US" dirty="0"/>
              <a:t>SINGLE PERSON </a:t>
            </a:r>
          </a:p>
          <a:p>
            <a:r>
              <a:rPr lang="en-US" dirty="0"/>
              <a:t>$2,000.00, plus:</a:t>
            </a:r>
          </a:p>
          <a:p>
            <a:pPr marL="0" indent="0">
              <a:buNone/>
            </a:pPr>
            <a:endParaRPr lang="en-US" dirty="0"/>
          </a:p>
          <a:p>
            <a:r>
              <a:rPr lang="en-US" dirty="0"/>
              <a:t>Home, with equity up to $595,000.00</a:t>
            </a:r>
          </a:p>
          <a:p>
            <a:r>
              <a:rPr lang="en-US" dirty="0"/>
              <a:t>Vehicle, used to transport person to and from appointments</a:t>
            </a:r>
          </a:p>
          <a:p>
            <a:r>
              <a:rPr lang="en-US" dirty="0"/>
              <a:t>Pre-paid burial plan and plot</a:t>
            </a:r>
          </a:p>
          <a:p>
            <a:r>
              <a:rPr lang="en-US" dirty="0"/>
              <a:t>Life insurance with face value less than $1,500.00 (aggregate)</a:t>
            </a:r>
          </a:p>
          <a:p>
            <a:r>
              <a:rPr lang="en-US" dirty="0"/>
              <a:t>Personal property and household goods</a:t>
            </a:r>
          </a:p>
          <a:p>
            <a:endParaRPr lang="en-US" dirty="0"/>
          </a:p>
          <a:p>
            <a:endParaRPr lang="en-US" dirty="0"/>
          </a:p>
          <a:p>
            <a:endParaRPr lang="en-US" dirty="0"/>
          </a:p>
        </p:txBody>
      </p:sp>
    </p:spTree>
    <p:extLst>
      <p:ext uri="{BB962C8B-B14F-4D97-AF65-F5344CB8AC3E}">
        <p14:creationId xmlns:p14="http://schemas.microsoft.com/office/powerpoint/2010/main" val="3287639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85BA-80E2-45FF-8A18-46A0E579DD5E}"/>
              </a:ext>
            </a:extLst>
          </p:cNvPr>
          <p:cNvSpPr>
            <a:spLocks noGrp="1"/>
          </p:cNvSpPr>
          <p:nvPr>
            <p:ph type="title"/>
          </p:nvPr>
        </p:nvSpPr>
        <p:spPr/>
        <p:txBody>
          <a:bodyPr/>
          <a:lstStyle/>
          <a:p>
            <a:r>
              <a:rPr lang="en-US" dirty="0"/>
              <a:t>How does one qualify? - Assets</a:t>
            </a:r>
          </a:p>
        </p:txBody>
      </p:sp>
      <p:sp>
        <p:nvSpPr>
          <p:cNvPr id="3" name="Content Placeholder 2">
            <a:extLst>
              <a:ext uri="{FF2B5EF4-FFF2-40B4-BE49-F238E27FC236}">
                <a16:creationId xmlns:a16="http://schemas.microsoft.com/office/drawing/2014/main" id="{E4DD5ABC-AA18-4646-ADC4-90CD553112DC}"/>
              </a:ext>
            </a:extLst>
          </p:cNvPr>
          <p:cNvSpPr>
            <a:spLocks noGrp="1"/>
          </p:cNvSpPr>
          <p:nvPr>
            <p:ph idx="1"/>
          </p:nvPr>
        </p:nvSpPr>
        <p:spPr/>
        <p:txBody>
          <a:bodyPr/>
          <a:lstStyle/>
          <a:p>
            <a:pPr algn="ctr"/>
            <a:r>
              <a:rPr lang="en-US" dirty="0"/>
              <a:t>MARRIED COUPLE – SINGLE ASSETS PLUS:</a:t>
            </a:r>
          </a:p>
          <a:p>
            <a:endParaRPr lang="en-US" dirty="0"/>
          </a:p>
          <a:p>
            <a:r>
              <a:rPr lang="en-US" dirty="0"/>
              <a:t>Any amount of equity in the home, if spouse lives there</a:t>
            </a:r>
          </a:p>
          <a:p>
            <a:r>
              <a:rPr lang="en-US" dirty="0"/>
              <a:t>Community Spouse Resource Allowance:</a:t>
            </a:r>
          </a:p>
          <a:p>
            <a:pPr lvl="1"/>
            <a:r>
              <a:rPr lang="en-US" dirty="0"/>
              <a:t>Currently $58,075.00</a:t>
            </a:r>
          </a:p>
          <a:p>
            <a:pPr lvl="1"/>
            <a:r>
              <a:rPr lang="en-US" dirty="0"/>
              <a:t>Up to $128,640.00, if in a skilled nursing facility </a:t>
            </a:r>
          </a:p>
          <a:p>
            <a:pPr lvl="3"/>
            <a:r>
              <a:rPr lang="en-US" dirty="0"/>
              <a:t>If the couple has more than $60,075 when entering the facility, then they may keep one-half of their total assets up to $130,640 when qualifying for Medicaid</a:t>
            </a:r>
          </a:p>
        </p:txBody>
      </p:sp>
    </p:spTree>
    <p:extLst>
      <p:ext uri="{BB962C8B-B14F-4D97-AF65-F5344CB8AC3E}">
        <p14:creationId xmlns:p14="http://schemas.microsoft.com/office/powerpoint/2010/main" val="336156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6ED25-741E-420A-8CAF-0DDD31E80A75}"/>
              </a:ext>
            </a:extLst>
          </p:cNvPr>
          <p:cNvSpPr>
            <a:spLocks noGrp="1"/>
          </p:cNvSpPr>
          <p:nvPr>
            <p:ph type="title"/>
          </p:nvPr>
        </p:nvSpPr>
        <p:spPr/>
        <p:txBody>
          <a:bodyPr/>
          <a:lstStyle/>
          <a:p>
            <a:r>
              <a:rPr lang="en-US" dirty="0"/>
              <a:t>How does one qualify? - Assets</a:t>
            </a:r>
          </a:p>
        </p:txBody>
      </p:sp>
      <p:sp>
        <p:nvSpPr>
          <p:cNvPr id="3" name="Content Placeholder 2">
            <a:extLst>
              <a:ext uri="{FF2B5EF4-FFF2-40B4-BE49-F238E27FC236}">
                <a16:creationId xmlns:a16="http://schemas.microsoft.com/office/drawing/2014/main" id="{BFE6B6CF-57A0-48D2-9CDE-BB385294BBAD}"/>
              </a:ext>
            </a:extLst>
          </p:cNvPr>
          <p:cNvSpPr>
            <a:spLocks noGrp="1"/>
          </p:cNvSpPr>
          <p:nvPr>
            <p:ph idx="1"/>
          </p:nvPr>
        </p:nvSpPr>
        <p:spPr/>
        <p:txBody>
          <a:bodyPr>
            <a:normAutofit fontScale="92500" lnSpcReduction="10000"/>
          </a:bodyPr>
          <a:lstStyle/>
          <a:p>
            <a:r>
              <a:rPr lang="en-US" dirty="0"/>
              <a:t>OTHER NON-COUNTABLE RESOURCES:</a:t>
            </a:r>
          </a:p>
          <a:p>
            <a:pPr lvl="1"/>
            <a:r>
              <a:rPr lang="en-US" dirty="0"/>
              <a:t>A </a:t>
            </a:r>
            <a:r>
              <a:rPr lang="en-US" dirty="0" err="1"/>
              <a:t>longterm</a:t>
            </a:r>
            <a:r>
              <a:rPr lang="en-US" dirty="0"/>
              <a:t> care partnership insurance policy</a:t>
            </a:r>
          </a:p>
          <a:p>
            <a:pPr lvl="1"/>
            <a:r>
              <a:rPr lang="en-US" dirty="0"/>
              <a:t>Assets jointly-owned with someone who refuses to sell those assets</a:t>
            </a:r>
          </a:p>
          <a:p>
            <a:pPr lvl="1"/>
            <a:r>
              <a:rPr lang="en-US" dirty="0"/>
              <a:t>Assets which cannot be converted into cash within 20 days, for as long as the applicant is making a reasonable effort to sell them</a:t>
            </a:r>
          </a:p>
          <a:p>
            <a:pPr lvl="1"/>
            <a:r>
              <a:rPr lang="en-US" dirty="0"/>
              <a:t>A Medicaid-compliant annuity (SPIA):</a:t>
            </a:r>
          </a:p>
          <a:p>
            <a:pPr lvl="2"/>
            <a:r>
              <a:rPr lang="en-US" dirty="0"/>
              <a:t>Irrevocable</a:t>
            </a:r>
          </a:p>
          <a:p>
            <a:pPr lvl="2"/>
            <a:r>
              <a:rPr lang="en-US" dirty="0"/>
              <a:t>Non-assignable</a:t>
            </a:r>
          </a:p>
          <a:p>
            <a:pPr lvl="2"/>
            <a:r>
              <a:rPr lang="en-US" dirty="0"/>
              <a:t>Single Premium</a:t>
            </a:r>
          </a:p>
          <a:p>
            <a:pPr lvl="2"/>
            <a:r>
              <a:rPr lang="en-US" dirty="0"/>
              <a:t>Pays out in equal monthly installments which begin immediately</a:t>
            </a:r>
          </a:p>
          <a:p>
            <a:pPr lvl="2"/>
            <a:r>
              <a:rPr lang="en-US" dirty="0"/>
              <a:t>5 years or life expectancy of the annuitant</a:t>
            </a:r>
          </a:p>
          <a:p>
            <a:pPr lvl="2"/>
            <a:r>
              <a:rPr lang="en-US" dirty="0"/>
              <a:t>The State is the first remainder beneficiary (or after disabled or minor child)</a:t>
            </a:r>
          </a:p>
        </p:txBody>
      </p:sp>
    </p:spTree>
    <p:extLst>
      <p:ext uri="{BB962C8B-B14F-4D97-AF65-F5344CB8AC3E}">
        <p14:creationId xmlns:p14="http://schemas.microsoft.com/office/powerpoint/2010/main" val="2944488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slides.potx" id="{A839CB2D-CAF8-4C90-9E08-F1ACA2C5BDD5}" vid="{4C3DFA96-B4CF-43D6-AFA3-6C4764C0CD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Cloud skipper design slides</Template>
  <TotalTime>5121</TotalTime>
  <Words>1743</Words>
  <Application>Microsoft Office PowerPoint</Application>
  <PresentationFormat>Widescreen</PresentationFormat>
  <Paragraphs>141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Cambria</vt:lpstr>
      <vt:lpstr>Cloud skipper design template</vt:lpstr>
      <vt:lpstr>Medicaid for Estate Planners</vt:lpstr>
      <vt:lpstr>Program Overview</vt:lpstr>
      <vt:lpstr>What is Medicaid?</vt:lpstr>
      <vt:lpstr>Long-Term Care</vt:lpstr>
      <vt:lpstr>How does one qualify? - Physical</vt:lpstr>
      <vt:lpstr>How does one qualify? - Income</vt:lpstr>
      <vt:lpstr>How does one qualify? - Assets</vt:lpstr>
      <vt:lpstr>How does one qualify? - Assets</vt:lpstr>
      <vt:lpstr>How does one qualify? - Assets</vt:lpstr>
      <vt:lpstr>Transferring Assets – What happens?</vt:lpstr>
      <vt:lpstr>Transfers which do not incur a penalty</vt:lpstr>
      <vt:lpstr>Penalty Period – Hardship Waiver </vt:lpstr>
      <vt:lpstr>Transfers to Self-Settled Trusts</vt:lpstr>
      <vt:lpstr>Third Party Trusts  </vt:lpstr>
      <vt:lpstr>Testamentary Trusts – Married Couples</vt:lpstr>
      <vt:lpstr>Estate Recovery</vt:lpstr>
      <vt:lpstr>QUESTIONS</vt:lpstr>
      <vt:lpstr>What do estate planners need to know?</vt:lpstr>
      <vt:lpstr>Supplemental Needs Trusts</vt:lpstr>
      <vt:lpstr>Powers of Attorney</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Medicaid Planning Strategies</dc:title>
  <dc:creator>Elizabeth Wallace</dc:creator>
  <cp:lastModifiedBy>Elizabeth Wallace</cp:lastModifiedBy>
  <cp:revision>42</cp:revision>
  <dcterms:created xsi:type="dcterms:W3CDTF">2020-07-16T13:18:07Z</dcterms:created>
  <dcterms:modified xsi:type="dcterms:W3CDTF">2020-11-11T00:41:24Z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