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85" r:id="rId10"/>
    <p:sldId id="286" r:id="rId11"/>
    <p:sldId id="287" r:id="rId12"/>
    <p:sldId id="288" r:id="rId13"/>
    <p:sldId id="283" r:id="rId14"/>
    <p:sldId id="284" r:id="rId15"/>
  </p:sldIdLst>
  <p:sldSz cx="12192000" cy="6858000"/>
  <p:notesSz cx="12192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66" y="33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0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2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5756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90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3473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70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88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95626" y="3624264"/>
            <a:ext cx="7000747" cy="1308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595626" y="3624264"/>
            <a:ext cx="7000747" cy="1308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FB1B5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94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9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42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01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5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6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9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9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US"/>
              <a:t>©</a:t>
            </a:r>
            <a:r>
              <a:rPr lang="en-US" spc="-20"/>
              <a:t> </a:t>
            </a:r>
            <a:r>
              <a:rPr lang="en-US" spc="25"/>
              <a:t>2022</a:t>
            </a:r>
            <a:r>
              <a:rPr lang="en-US" spc="-35"/>
              <a:t> </a:t>
            </a:r>
            <a:r>
              <a:rPr lang="en-US"/>
              <a:t>RSM</a:t>
            </a:r>
            <a:r>
              <a:rPr lang="en-US" spc="-15"/>
              <a:t> US</a:t>
            </a:r>
            <a:r>
              <a:rPr lang="en-US" spc="-40"/>
              <a:t> </a:t>
            </a:r>
            <a:r>
              <a:rPr lang="en-US" spc="20"/>
              <a:t>LLP.</a:t>
            </a:r>
            <a:r>
              <a:rPr lang="en-US" spc="-45"/>
              <a:t> </a:t>
            </a:r>
            <a:r>
              <a:rPr lang="en-US" spc="25"/>
              <a:t>All</a:t>
            </a:r>
            <a:r>
              <a:rPr lang="en-US" spc="-10"/>
              <a:t> </a:t>
            </a:r>
            <a:r>
              <a:rPr lang="en-US" spc="20"/>
              <a:t>Rights</a:t>
            </a:r>
            <a:r>
              <a:rPr lang="en-US" spc="-140"/>
              <a:t> </a:t>
            </a:r>
            <a:r>
              <a:rPr lang="en-US"/>
              <a:t>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9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0" y="3434079"/>
            <a:ext cx="9601200" cy="1137920"/>
          </a:xfrm>
          <a:custGeom>
            <a:avLst/>
            <a:gdLst/>
            <a:ahLst/>
            <a:cxnLst/>
            <a:rect l="l" t="t" r="r" b="b"/>
            <a:pathLst>
              <a:path w="9601200" h="1137920">
                <a:moveTo>
                  <a:pt x="0" y="1137920"/>
                </a:moveTo>
                <a:lnTo>
                  <a:pt x="9601200" y="1137920"/>
                </a:lnTo>
                <a:lnTo>
                  <a:pt x="9601200" y="0"/>
                </a:lnTo>
                <a:lnTo>
                  <a:pt x="0" y="0"/>
                </a:lnTo>
                <a:lnTo>
                  <a:pt x="0" y="113792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8640" y="3434079"/>
            <a:ext cx="1645920" cy="1137920"/>
          </a:xfrm>
          <a:custGeom>
            <a:avLst/>
            <a:gdLst/>
            <a:ahLst/>
            <a:cxnLst/>
            <a:rect l="l" t="t" r="r" b="b"/>
            <a:pathLst>
              <a:path w="1645920" h="1137920">
                <a:moveTo>
                  <a:pt x="0" y="1137920"/>
                </a:moveTo>
                <a:lnTo>
                  <a:pt x="1645920" y="1137920"/>
                </a:lnTo>
                <a:lnTo>
                  <a:pt x="1645920" y="0"/>
                </a:lnTo>
                <a:lnTo>
                  <a:pt x="0" y="0"/>
                </a:lnTo>
                <a:lnTo>
                  <a:pt x="0" y="1137920"/>
                </a:lnTo>
                <a:close/>
              </a:path>
            </a:pathLst>
          </a:custGeom>
          <a:solidFill>
            <a:srgbClr val="3E9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34079"/>
            <a:ext cx="457200" cy="1137920"/>
          </a:xfrm>
          <a:custGeom>
            <a:avLst/>
            <a:gdLst/>
            <a:ahLst/>
            <a:cxnLst/>
            <a:rect l="l" t="t" r="r" b="b"/>
            <a:pathLst>
              <a:path w="457200" h="1137920">
                <a:moveTo>
                  <a:pt x="0" y="1137920"/>
                </a:moveTo>
                <a:lnTo>
                  <a:pt x="457200" y="1137920"/>
                </a:lnTo>
                <a:lnTo>
                  <a:pt x="457200" y="0"/>
                </a:lnTo>
                <a:lnTo>
                  <a:pt x="0" y="0"/>
                </a:lnTo>
                <a:lnTo>
                  <a:pt x="0" y="1137920"/>
                </a:lnTo>
                <a:close/>
              </a:path>
            </a:pathLst>
          </a:custGeom>
          <a:solidFill>
            <a:srgbClr val="878A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6257" y="2013838"/>
            <a:ext cx="9445943" cy="12445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000" b="1" spc="5" dirty="0">
                <a:solidFill>
                  <a:srgbClr val="3E9C35"/>
                </a:solidFill>
                <a:latin typeface="Calibri"/>
                <a:cs typeface="Calibri"/>
              </a:rPr>
              <a:t>Recent Tax Developments:  Secure 2.0 and other recent developments</a:t>
            </a:r>
            <a:endParaRPr sz="4000" dirty="0">
              <a:latin typeface="Calibri"/>
              <a:cs typeface="Calibri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1A90CC-5F53-9AEA-ED02-7051694CB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151" y="4747669"/>
            <a:ext cx="3429000" cy="11749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FDC59-00EB-D68F-43FF-F204AB773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Cases and Rulings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16A03-F27C-A0BD-046E-9AD36D339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Rev. Rul. 2023-2</a:t>
            </a:r>
          </a:p>
          <a:p>
            <a:pPr lvl="1"/>
            <a:r>
              <a:rPr lang="en-US" sz="3000" dirty="0"/>
              <a:t>Intentionally Defective Grantor Trust (IDGT) is not allowed a step up in basis at the death of grantor</a:t>
            </a:r>
          </a:p>
        </p:txBody>
      </p:sp>
    </p:spTree>
    <p:extLst>
      <p:ext uri="{BB962C8B-B14F-4D97-AF65-F5344CB8AC3E}">
        <p14:creationId xmlns:p14="http://schemas.microsoft.com/office/powerpoint/2010/main" val="1919573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D1ED1-56BF-B18D-814A-8D3CBED7A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Cases and Rulings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9EDC6-A162-0175-213A-762326A14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2601"/>
            <a:ext cx="8596668" cy="4288762"/>
          </a:xfrm>
        </p:spPr>
        <p:txBody>
          <a:bodyPr>
            <a:normAutofit fontScale="92500" lnSpcReduction="10000"/>
          </a:bodyPr>
          <a:lstStyle/>
          <a:p>
            <a:r>
              <a:rPr lang="en-US" sz="3200" i="1" dirty="0"/>
              <a:t>Estate of Cecil v. Commissioner</a:t>
            </a:r>
          </a:p>
          <a:p>
            <a:pPr lvl="1"/>
            <a:r>
              <a:rPr lang="en-US" sz="3000" dirty="0"/>
              <a:t>Tax Court reviewed 3 different appraisals and methods</a:t>
            </a:r>
          </a:p>
          <a:p>
            <a:pPr lvl="1"/>
            <a:r>
              <a:rPr lang="en-US" sz="3000" dirty="0"/>
              <a:t>Allowed significant discounts from appraised values:</a:t>
            </a:r>
          </a:p>
          <a:p>
            <a:pPr lvl="2"/>
            <a:r>
              <a:rPr lang="en-US" sz="2800" dirty="0"/>
              <a:t>20% Lack of Control</a:t>
            </a:r>
          </a:p>
          <a:p>
            <a:pPr lvl="2"/>
            <a:r>
              <a:rPr lang="en-US" sz="2800" dirty="0"/>
              <a:t>19-27% Lack of Marketability</a:t>
            </a:r>
          </a:p>
          <a:p>
            <a:pPr lvl="2"/>
            <a:r>
              <a:rPr lang="en-US" sz="2800" dirty="0"/>
              <a:t>0%  Non-voting</a:t>
            </a:r>
          </a:p>
          <a:p>
            <a:pPr lvl="1"/>
            <a:r>
              <a:rPr lang="en-US" sz="3000" dirty="0"/>
              <a:t>Allowed for tax effecting of S corporation</a:t>
            </a:r>
          </a:p>
        </p:txBody>
      </p:sp>
    </p:spTree>
    <p:extLst>
      <p:ext uri="{BB962C8B-B14F-4D97-AF65-F5344CB8AC3E}">
        <p14:creationId xmlns:p14="http://schemas.microsoft.com/office/powerpoint/2010/main" val="781169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1649-F2FB-1268-E802-8BD5A8D07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Tax Planning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BF173-2D03-0F13-CCBC-4E9E926DB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848" y="1676400"/>
            <a:ext cx="8596668" cy="3880773"/>
          </a:xfrm>
        </p:spPr>
        <p:txBody>
          <a:bodyPr>
            <a:normAutofit/>
          </a:bodyPr>
          <a:lstStyle/>
          <a:p>
            <a:r>
              <a:rPr lang="en-US" sz="3200" dirty="0"/>
              <a:t>Traditional to Roth Conversions</a:t>
            </a:r>
          </a:p>
          <a:p>
            <a:pPr lvl="1"/>
            <a:r>
              <a:rPr lang="en-US" sz="3000" dirty="0"/>
              <a:t>Note that changes to RMD start date will increase RMDs, resulting in more likely to be in higher tax brackets</a:t>
            </a:r>
          </a:p>
          <a:p>
            <a:r>
              <a:rPr lang="en-US" sz="3200" dirty="0"/>
              <a:t>Washington Estate Tax Planning</a:t>
            </a:r>
          </a:p>
          <a:p>
            <a:pPr lvl="1"/>
            <a:r>
              <a:rPr lang="en-US" sz="3000" dirty="0"/>
              <a:t>Capital Gains vs Estate Tax (Gift vs. Step Up)</a:t>
            </a:r>
          </a:p>
          <a:p>
            <a:pPr lvl="1"/>
            <a:r>
              <a:rPr lang="en-US" sz="3000" dirty="0"/>
              <a:t>Time to move to Idaho? (or AZ or FL)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91496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25120"/>
            <a:ext cx="11887200" cy="5140960"/>
          </a:xfrm>
          <a:custGeom>
            <a:avLst/>
            <a:gdLst/>
            <a:ahLst/>
            <a:cxnLst/>
            <a:rect l="l" t="t" r="r" b="b"/>
            <a:pathLst>
              <a:path w="11887200" h="5140960">
                <a:moveTo>
                  <a:pt x="0" y="5140959"/>
                </a:moveTo>
                <a:lnTo>
                  <a:pt x="11887200" y="5140959"/>
                </a:lnTo>
                <a:lnTo>
                  <a:pt x="11887200" y="0"/>
                </a:lnTo>
                <a:lnTo>
                  <a:pt x="0" y="0"/>
                </a:lnTo>
                <a:lnTo>
                  <a:pt x="0" y="5140959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02360" y="1122680"/>
            <a:ext cx="7020559" cy="3840479"/>
          </a:xfrm>
          <a:custGeom>
            <a:avLst/>
            <a:gdLst/>
            <a:ahLst/>
            <a:cxnLst/>
            <a:rect l="l" t="t" r="r" b="b"/>
            <a:pathLst>
              <a:path w="7020559" h="3840479">
                <a:moveTo>
                  <a:pt x="0" y="178943"/>
                </a:moveTo>
                <a:lnTo>
                  <a:pt x="6390" y="131380"/>
                </a:lnTo>
                <a:lnTo>
                  <a:pt x="24427" y="88636"/>
                </a:lnTo>
                <a:lnTo>
                  <a:pt x="52404" y="52419"/>
                </a:lnTo>
                <a:lnTo>
                  <a:pt x="88619" y="24435"/>
                </a:lnTo>
                <a:lnTo>
                  <a:pt x="131367" y="6393"/>
                </a:lnTo>
                <a:lnTo>
                  <a:pt x="178943" y="0"/>
                </a:lnTo>
                <a:lnTo>
                  <a:pt x="6841617" y="0"/>
                </a:lnTo>
                <a:lnTo>
                  <a:pt x="6889179" y="6393"/>
                </a:lnTo>
                <a:lnTo>
                  <a:pt x="6931923" y="24435"/>
                </a:lnTo>
                <a:lnTo>
                  <a:pt x="6968140" y="52419"/>
                </a:lnTo>
                <a:lnTo>
                  <a:pt x="6996124" y="88636"/>
                </a:lnTo>
                <a:lnTo>
                  <a:pt x="7014166" y="131380"/>
                </a:lnTo>
                <a:lnTo>
                  <a:pt x="7020560" y="178943"/>
                </a:lnTo>
                <a:lnTo>
                  <a:pt x="7020560" y="3661537"/>
                </a:lnTo>
                <a:lnTo>
                  <a:pt x="7014166" y="3709099"/>
                </a:lnTo>
                <a:lnTo>
                  <a:pt x="6996124" y="3751843"/>
                </a:lnTo>
                <a:lnTo>
                  <a:pt x="6968140" y="3788060"/>
                </a:lnTo>
                <a:lnTo>
                  <a:pt x="6931923" y="3816044"/>
                </a:lnTo>
                <a:lnTo>
                  <a:pt x="6889179" y="3834086"/>
                </a:lnTo>
                <a:lnTo>
                  <a:pt x="6841617" y="3840480"/>
                </a:lnTo>
                <a:lnTo>
                  <a:pt x="178943" y="3840480"/>
                </a:lnTo>
                <a:lnTo>
                  <a:pt x="131367" y="3834086"/>
                </a:lnTo>
                <a:lnTo>
                  <a:pt x="88619" y="3816044"/>
                </a:lnTo>
                <a:lnTo>
                  <a:pt x="52404" y="3788060"/>
                </a:lnTo>
                <a:lnTo>
                  <a:pt x="24427" y="3751843"/>
                </a:lnTo>
                <a:lnTo>
                  <a:pt x="6390" y="3709099"/>
                </a:lnTo>
                <a:lnTo>
                  <a:pt x="0" y="3661537"/>
                </a:lnTo>
                <a:lnTo>
                  <a:pt x="0" y="178943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13000" y="858519"/>
            <a:ext cx="6583680" cy="3393440"/>
          </a:xfrm>
          <a:custGeom>
            <a:avLst/>
            <a:gdLst/>
            <a:ahLst/>
            <a:cxnLst/>
            <a:rect l="l" t="t" r="r" b="b"/>
            <a:pathLst>
              <a:path w="6583680" h="3393440">
                <a:moveTo>
                  <a:pt x="0" y="158114"/>
                </a:moveTo>
                <a:lnTo>
                  <a:pt x="8055" y="108118"/>
                </a:lnTo>
                <a:lnTo>
                  <a:pt x="30492" y="64712"/>
                </a:lnTo>
                <a:lnTo>
                  <a:pt x="64712" y="30492"/>
                </a:lnTo>
                <a:lnTo>
                  <a:pt x="108118" y="8055"/>
                </a:lnTo>
                <a:lnTo>
                  <a:pt x="158114" y="0"/>
                </a:lnTo>
                <a:lnTo>
                  <a:pt x="6425565" y="0"/>
                </a:lnTo>
                <a:lnTo>
                  <a:pt x="6475561" y="8055"/>
                </a:lnTo>
                <a:lnTo>
                  <a:pt x="6518967" y="30492"/>
                </a:lnTo>
                <a:lnTo>
                  <a:pt x="6553187" y="64712"/>
                </a:lnTo>
                <a:lnTo>
                  <a:pt x="6575624" y="108118"/>
                </a:lnTo>
                <a:lnTo>
                  <a:pt x="6583680" y="158114"/>
                </a:lnTo>
                <a:lnTo>
                  <a:pt x="6583680" y="3235324"/>
                </a:lnTo>
                <a:lnTo>
                  <a:pt x="6575624" y="3285321"/>
                </a:lnTo>
                <a:lnTo>
                  <a:pt x="6553187" y="3328727"/>
                </a:lnTo>
                <a:lnTo>
                  <a:pt x="6518967" y="3362947"/>
                </a:lnTo>
                <a:lnTo>
                  <a:pt x="6475561" y="3385384"/>
                </a:lnTo>
                <a:lnTo>
                  <a:pt x="6425565" y="3393440"/>
                </a:lnTo>
                <a:lnTo>
                  <a:pt x="158114" y="3393440"/>
                </a:lnTo>
                <a:lnTo>
                  <a:pt x="108118" y="3385384"/>
                </a:lnTo>
                <a:lnTo>
                  <a:pt x="64712" y="3362947"/>
                </a:lnTo>
                <a:lnTo>
                  <a:pt x="30492" y="3328727"/>
                </a:lnTo>
                <a:lnTo>
                  <a:pt x="8055" y="3285321"/>
                </a:lnTo>
                <a:lnTo>
                  <a:pt x="0" y="3235324"/>
                </a:lnTo>
                <a:lnTo>
                  <a:pt x="0" y="158114"/>
                </a:lnTo>
                <a:close/>
              </a:path>
            </a:pathLst>
          </a:custGeom>
          <a:ln w="28574">
            <a:solidFill>
              <a:srgbClr val="3E9C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73159" y="635000"/>
            <a:ext cx="731520" cy="1442720"/>
          </a:xfrm>
          <a:custGeom>
            <a:avLst/>
            <a:gdLst/>
            <a:ahLst/>
            <a:cxnLst/>
            <a:rect l="l" t="t" r="r" b="b"/>
            <a:pathLst>
              <a:path w="731520" h="1442720">
                <a:moveTo>
                  <a:pt x="0" y="165608"/>
                </a:moveTo>
                <a:lnTo>
                  <a:pt x="5917" y="121590"/>
                </a:lnTo>
                <a:lnTo>
                  <a:pt x="22615" y="82032"/>
                </a:lnTo>
                <a:lnTo>
                  <a:pt x="48514" y="48513"/>
                </a:lnTo>
                <a:lnTo>
                  <a:pt x="82032" y="22615"/>
                </a:lnTo>
                <a:lnTo>
                  <a:pt x="121590" y="5917"/>
                </a:lnTo>
                <a:lnTo>
                  <a:pt x="165608" y="0"/>
                </a:lnTo>
                <a:lnTo>
                  <a:pt x="565912" y="0"/>
                </a:lnTo>
                <a:lnTo>
                  <a:pt x="609929" y="5917"/>
                </a:lnTo>
                <a:lnTo>
                  <a:pt x="649487" y="22615"/>
                </a:lnTo>
                <a:lnTo>
                  <a:pt x="683006" y="48514"/>
                </a:lnTo>
                <a:lnTo>
                  <a:pt x="708904" y="82032"/>
                </a:lnTo>
                <a:lnTo>
                  <a:pt x="725602" y="121590"/>
                </a:lnTo>
                <a:lnTo>
                  <a:pt x="731520" y="165608"/>
                </a:lnTo>
                <a:lnTo>
                  <a:pt x="731520" y="1277112"/>
                </a:lnTo>
                <a:lnTo>
                  <a:pt x="725602" y="1321129"/>
                </a:lnTo>
                <a:lnTo>
                  <a:pt x="708904" y="1360687"/>
                </a:lnTo>
                <a:lnTo>
                  <a:pt x="683006" y="1394206"/>
                </a:lnTo>
                <a:lnTo>
                  <a:pt x="649487" y="1420104"/>
                </a:lnTo>
                <a:lnTo>
                  <a:pt x="609929" y="1436802"/>
                </a:lnTo>
                <a:lnTo>
                  <a:pt x="565912" y="1442720"/>
                </a:lnTo>
                <a:lnTo>
                  <a:pt x="165608" y="1442720"/>
                </a:lnTo>
                <a:lnTo>
                  <a:pt x="121590" y="1436802"/>
                </a:lnTo>
                <a:lnTo>
                  <a:pt x="82032" y="1420104"/>
                </a:lnTo>
                <a:lnTo>
                  <a:pt x="48514" y="1394205"/>
                </a:lnTo>
                <a:lnTo>
                  <a:pt x="22615" y="1360687"/>
                </a:lnTo>
                <a:lnTo>
                  <a:pt x="5917" y="1321129"/>
                </a:lnTo>
                <a:lnTo>
                  <a:pt x="0" y="1277112"/>
                </a:lnTo>
                <a:lnTo>
                  <a:pt x="0" y="165608"/>
                </a:lnTo>
                <a:close/>
              </a:path>
            </a:pathLst>
          </a:custGeom>
          <a:ln w="28575">
            <a:solidFill>
              <a:srgbClr val="878A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18079" y="2346960"/>
            <a:ext cx="5618480" cy="2092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25120"/>
            <a:ext cx="11887200" cy="5140960"/>
          </a:xfrm>
          <a:custGeom>
            <a:avLst/>
            <a:gdLst/>
            <a:ahLst/>
            <a:cxnLst/>
            <a:rect l="l" t="t" r="r" b="b"/>
            <a:pathLst>
              <a:path w="11887200" h="5140960">
                <a:moveTo>
                  <a:pt x="0" y="5140959"/>
                </a:moveTo>
                <a:lnTo>
                  <a:pt x="11887200" y="5140959"/>
                </a:lnTo>
                <a:lnTo>
                  <a:pt x="11887200" y="0"/>
                </a:lnTo>
                <a:lnTo>
                  <a:pt x="0" y="0"/>
                </a:lnTo>
                <a:lnTo>
                  <a:pt x="0" y="5140959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74520" y="695959"/>
            <a:ext cx="8656320" cy="3647440"/>
          </a:xfrm>
          <a:custGeom>
            <a:avLst/>
            <a:gdLst/>
            <a:ahLst/>
            <a:cxnLst/>
            <a:rect l="l" t="t" r="r" b="b"/>
            <a:pathLst>
              <a:path w="8656320" h="3647440">
                <a:moveTo>
                  <a:pt x="0" y="136905"/>
                </a:moveTo>
                <a:lnTo>
                  <a:pt x="6983" y="93650"/>
                </a:lnTo>
                <a:lnTo>
                  <a:pt x="26428" y="56071"/>
                </a:lnTo>
                <a:lnTo>
                  <a:pt x="56071" y="26428"/>
                </a:lnTo>
                <a:lnTo>
                  <a:pt x="93650" y="6983"/>
                </a:lnTo>
                <a:lnTo>
                  <a:pt x="136906" y="0"/>
                </a:lnTo>
                <a:lnTo>
                  <a:pt x="8519414" y="0"/>
                </a:lnTo>
                <a:lnTo>
                  <a:pt x="8562669" y="6983"/>
                </a:lnTo>
                <a:lnTo>
                  <a:pt x="8600248" y="26428"/>
                </a:lnTo>
                <a:lnTo>
                  <a:pt x="8629891" y="56071"/>
                </a:lnTo>
                <a:lnTo>
                  <a:pt x="8649336" y="93650"/>
                </a:lnTo>
                <a:lnTo>
                  <a:pt x="8656320" y="136905"/>
                </a:lnTo>
                <a:lnTo>
                  <a:pt x="8656320" y="3510533"/>
                </a:lnTo>
                <a:lnTo>
                  <a:pt x="8649336" y="3553789"/>
                </a:lnTo>
                <a:lnTo>
                  <a:pt x="8629891" y="3591368"/>
                </a:lnTo>
                <a:lnTo>
                  <a:pt x="8600248" y="3621011"/>
                </a:lnTo>
                <a:lnTo>
                  <a:pt x="8562669" y="3640456"/>
                </a:lnTo>
                <a:lnTo>
                  <a:pt x="8519414" y="3647440"/>
                </a:lnTo>
                <a:lnTo>
                  <a:pt x="136906" y="3647440"/>
                </a:lnTo>
                <a:lnTo>
                  <a:pt x="93650" y="3640456"/>
                </a:lnTo>
                <a:lnTo>
                  <a:pt x="56071" y="3621011"/>
                </a:lnTo>
                <a:lnTo>
                  <a:pt x="26428" y="3591368"/>
                </a:lnTo>
                <a:lnTo>
                  <a:pt x="6983" y="3553789"/>
                </a:lnTo>
                <a:lnTo>
                  <a:pt x="0" y="3510533"/>
                </a:lnTo>
                <a:lnTo>
                  <a:pt x="0" y="136905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03960" y="1214119"/>
            <a:ext cx="6350000" cy="3616960"/>
          </a:xfrm>
          <a:custGeom>
            <a:avLst/>
            <a:gdLst/>
            <a:ahLst/>
            <a:cxnLst/>
            <a:rect l="l" t="t" r="r" b="b"/>
            <a:pathLst>
              <a:path w="6350000" h="3616960">
                <a:moveTo>
                  <a:pt x="0" y="138049"/>
                </a:moveTo>
                <a:lnTo>
                  <a:pt x="7038" y="94431"/>
                </a:lnTo>
                <a:lnTo>
                  <a:pt x="26636" y="56537"/>
                </a:lnTo>
                <a:lnTo>
                  <a:pt x="56520" y="26647"/>
                </a:lnTo>
                <a:lnTo>
                  <a:pt x="94416" y="7041"/>
                </a:lnTo>
                <a:lnTo>
                  <a:pt x="138049" y="0"/>
                </a:lnTo>
                <a:lnTo>
                  <a:pt x="6211950" y="0"/>
                </a:lnTo>
                <a:lnTo>
                  <a:pt x="6255568" y="7041"/>
                </a:lnTo>
                <a:lnTo>
                  <a:pt x="6293462" y="26647"/>
                </a:lnTo>
                <a:lnTo>
                  <a:pt x="6323352" y="56537"/>
                </a:lnTo>
                <a:lnTo>
                  <a:pt x="6342958" y="94431"/>
                </a:lnTo>
                <a:lnTo>
                  <a:pt x="6349999" y="138049"/>
                </a:lnTo>
                <a:lnTo>
                  <a:pt x="6349999" y="3478910"/>
                </a:lnTo>
                <a:lnTo>
                  <a:pt x="6342958" y="3522528"/>
                </a:lnTo>
                <a:lnTo>
                  <a:pt x="6323352" y="3560422"/>
                </a:lnTo>
                <a:lnTo>
                  <a:pt x="6293462" y="3590312"/>
                </a:lnTo>
                <a:lnTo>
                  <a:pt x="6255568" y="3609918"/>
                </a:lnTo>
                <a:lnTo>
                  <a:pt x="6211950" y="3616959"/>
                </a:lnTo>
                <a:lnTo>
                  <a:pt x="138049" y="3616959"/>
                </a:lnTo>
                <a:lnTo>
                  <a:pt x="94416" y="3609918"/>
                </a:lnTo>
                <a:lnTo>
                  <a:pt x="56520" y="3590312"/>
                </a:lnTo>
                <a:lnTo>
                  <a:pt x="26636" y="3560422"/>
                </a:lnTo>
                <a:lnTo>
                  <a:pt x="7038" y="3522528"/>
                </a:lnTo>
                <a:lnTo>
                  <a:pt x="0" y="3478910"/>
                </a:lnTo>
                <a:lnTo>
                  <a:pt x="0" y="138049"/>
                </a:lnTo>
                <a:close/>
              </a:path>
            </a:pathLst>
          </a:custGeom>
          <a:ln w="28575">
            <a:solidFill>
              <a:srgbClr val="3E9C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83400" y="4566920"/>
            <a:ext cx="2042160" cy="548640"/>
          </a:xfrm>
          <a:custGeom>
            <a:avLst/>
            <a:gdLst/>
            <a:ahLst/>
            <a:cxnLst/>
            <a:rect l="l" t="t" r="r" b="b"/>
            <a:pathLst>
              <a:path w="2042159" h="548639">
                <a:moveTo>
                  <a:pt x="0" y="147065"/>
                </a:moveTo>
                <a:lnTo>
                  <a:pt x="7504" y="100608"/>
                </a:lnTo>
                <a:lnTo>
                  <a:pt x="28395" y="60240"/>
                </a:lnTo>
                <a:lnTo>
                  <a:pt x="60240" y="28395"/>
                </a:lnTo>
                <a:lnTo>
                  <a:pt x="100608" y="7504"/>
                </a:lnTo>
                <a:lnTo>
                  <a:pt x="147066" y="0"/>
                </a:lnTo>
                <a:lnTo>
                  <a:pt x="1895094" y="0"/>
                </a:lnTo>
                <a:lnTo>
                  <a:pt x="1941551" y="7504"/>
                </a:lnTo>
                <a:lnTo>
                  <a:pt x="1981919" y="28395"/>
                </a:lnTo>
                <a:lnTo>
                  <a:pt x="2013764" y="60240"/>
                </a:lnTo>
                <a:lnTo>
                  <a:pt x="2034655" y="100608"/>
                </a:lnTo>
                <a:lnTo>
                  <a:pt x="2042159" y="147065"/>
                </a:lnTo>
                <a:lnTo>
                  <a:pt x="2042159" y="401573"/>
                </a:lnTo>
                <a:lnTo>
                  <a:pt x="2034655" y="448031"/>
                </a:lnTo>
                <a:lnTo>
                  <a:pt x="2013764" y="488399"/>
                </a:lnTo>
                <a:lnTo>
                  <a:pt x="1981919" y="520244"/>
                </a:lnTo>
                <a:lnTo>
                  <a:pt x="1941551" y="541135"/>
                </a:lnTo>
                <a:lnTo>
                  <a:pt x="1895094" y="548639"/>
                </a:lnTo>
                <a:lnTo>
                  <a:pt x="147066" y="548639"/>
                </a:lnTo>
                <a:lnTo>
                  <a:pt x="100608" y="541135"/>
                </a:lnTo>
                <a:lnTo>
                  <a:pt x="60240" y="520244"/>
                </a:lnTo>
                <a:lnTo>
                  <a:pt x="28395" y="488399"/>
                </a:lnTo>
                <a:lnTo>
                  <a:pt x="7504" y="448031"/>
                </a:lnTo>
                <a:lnTo>
                  <a:pt x="0" y="401573"/>
                </a:lnTo>
                <a:lnTo>
                  <a:pt x="0" y="147065"/>
                </a:lnTo>
                <a:close/>
              </a:path>
            </a:pathLst>
          </a:custGeom>
          <a:ln w="28575">
            <a:solidFill>
              <a:srgbClr val="878A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49120" y="1747520"/>
            <a:ext cx="5679439" cy="2773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33679"/>
            <a:ext cx="274320" cy="894080"/>
          </a:xfrm>
          <a:custGeom>
            <a:avLst/>
            <a:gdLst/>
            <a:ahLst/>
            <a:cxnLst/>
            <a:rect l="l" t="t" r="r" b="b"/>
            <a:pathLst>
              <a:path w="274320" h="894080">
                <a:moveTo>
                  <a:pt x="0" y="894080"/>
                </a:moveTo>
                <a:lnTo>
                  <a:pt x="274320" y="894080"/>
                </a:lnTo>
                <a:lnTo>
                  <a:pt x="274320" y="0"/>
                </a:lnTo>
                <a:lnTo>
                  <a:pt x="0" y="0"/>
                </a:lnTo>
                <a:lnTo>
                  <a:pt x="0" y="894080"/>
                </a:lnTo>
                <a:close/>
              </a:path>
            </a:pathLst>
          </a:custGeom>
          <a:solidFill>
            <a:srgbClr val="3E9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5759" y="233679"/>
            <a:ext cx="11521440" cy="757259"/>
          </a:xfrm>
          <a:prstGeom prst="rect">
            <a:avLst/>
          </a:prstGeom>
          <a:solidFill>
            <a:srgbClr val="009CDE"/>
          </a:solidFill>
        </p:spPr>
        <p:txBody>
          <a:bodyPr vert="horz" wrap="square" lIns="0" tIns="201295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1585"/>
              </a:spcBef>
            </a:pPr>
            <a:r>
              <a:rPr lang="en-US" spc="-10" dirty="0"/>
              <a:t>Your Presenter</a:t>
            </a:r>
            <a:endParaRPr spc="-10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xfrm>
            <a:off x="677334" y="6083822"/>
            <a:ext cx="6297612" cy="2802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endParaRPr lang="en-US" dirty="0"/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4D7DF5-6C4B-EC47-0D71-898399915D3E}"/>
              </a:ext>
            </a:extLst>
          </p:cNvPr>
          <p:cNvSpPr txBox="1"/>
          <p:nvPr/>
        </p:nvSpPr>
        <p:spPr>
          <a:xfrm>
            <a:off x="2362200" y="1598388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Kevin R. Sell, CPA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HMA CPA, 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4C314-6EE9-C1FC-90F9-6E1708353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962400"/>
            <a:ext cx="3276600" cy="11227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3679"/>
            <a:ext cx="274320" cy="894080"/>
          </a:xfrm>
          <a:custGeom>
            <a:avLst/>
            <a:gdLst/>
            <a:ahLst/>
            <a:cxnLst/>
            <a:rect l="l" t="t" r="r" b="b"/>
            <a:pathLst>
              <a:path w="274320" h="894080">
                <a:moveTo>
                  <a:pt x="0" y="894080"/>
                </a:moveTo>
                <a:lnTo>
                  <a:pt x="274320" y="894080"/>
                </a:lnTo>
                <a:lnTo>
                  <a:pt x="274320" y="0"/>
                </a:lnTo>
                <a:lnTo>
                  <a:pt x="0" y="0"/>
                </a:lnTo>
                <a:lnTo>
                  <a:pt x="0" y="894080"/>
                </a:lnTo>
                <a:close/>
              </a:path>
            </a:pathLst>
          </a:custGeom>
          <a:solidFill>
            <a:srgbClr val="3E9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529011"/>
              </p:ext>
            </p:extLst>
          </p:nvPr>
        </p:nvGraphicFramePr>
        <p:xfrm>
          <a:off x="542925" y="1273175"/>
          <a:ext cx="11338560" cy="2638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0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Topic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CDE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Minutes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SECURE </a:t>
                      </a:r>
                      <a:r>
                        <a:rPr sz="24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2.0 </a:t>
                      </a:r>
                      <a:r>
                        <a:rPr sz="2400" spc="-3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Act of</a:t>
                      </a:r>
                      <a:r>
                        <a:rPr sz="2400" spc="-6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2022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EF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en-US" sz="24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2400" spc="-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Washington Capital Gains Tax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F8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24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2400" spc="-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Recent Tax Court Cases &amp; Rulings</a:t>
                      </a: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2400" spc="-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Other Tax Planning Thoughts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EF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24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0</a:t>
                      </a:r>
                    </a:p>
                    <a:p>
                      <a:pPr marL="996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2400" dirty="0">
                          <a:latin typeface="Arial"/>
                          <a:cs typeface="Arial"/>
                        </a:rPr>
                        <a:t>10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24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Questions &amp; Answers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F8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5759" y="233679"/>
            <a:ext cx="11521440" cy="894080"/>
          </a:xfrm>
          <a:prstGeom prst="rect">
            <a:avLst/>
          </a:prstGeom>
          <a:solidFill>
            <a:srgbClr val="009CDE"/>
          </a:solidFill>
        </p:spPr>
        <p:txBody>
          <a:bodyPr vert="horz" wrap="square" lIns="0" tIns="201295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1585"/>
              </a:spcBef>
            </a:pPr>
            <a:r>
              <a:rPr spc="-45" dirty="0"/>
              <a:t>Agenda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0" y="365759"/>
            <a:ext cx="9601200" cy="5212080"/>
          </a:xfrm>
          <a:custGeom>
            <a:avLst/>
            <a:gdLst/>
            <a:ahLst/>
            <a:cxnLst/>
            <a:rect l="l" t="t" r="r" b="b"/>
            <a:pathLst>
              <a:path w="9601200" h="5212080">
                <a:moveTo>
                  <a:pt x="0" y="5212080"/>
                </a:moveTo>
                <a:lnTo>
                  <a:pt x="9601200" y="5212080"/>
                </a:lnTo>
                <a:lnTo>
                  <a:pt x="9601200" y="0"/>
                </a:lnTo>
                <a:lnTo>
                  <a:pt x="0" y="0"/>
                </a:lnTo>
                <a:lnTo>
                  <a:pt x="0" y="521208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8640" y="365759"/>
            <a:ext cx="1645920" cy="5212080"/>
          </a:xfrm>
          <a:custGeom>
            <a:avLst/>
            <a:gdLst/>
            <a:ahLst/>
            <a:cxnLst/>
            <a:rect l="l" t="t" r="r" b="b"/>
            <a:pathLst>
              <a:path w="1645920" h="5212080">
                <a:moveTo>
                  <a:pt x="0" y="5212080"/>
                </a:moveTo>
                <a:lnTo>
                  <a:pt x="1645920" y="5212080"/>
                </a:lnTo>
                <a:lnTo>
                  <a:pt x="1645920" y="0"/>
                </a:lnTo>
                <a:lnTo>
                  <a:pt x="0" y="0"/>
                </a:lnTo>
                <a:lnTo>
                  <a:pt x="0" y="5212080"/>
                </a:lnTo>
                <a:close/>
              </a:path>
            </a:pathLst>
          </a:custGeom>
          <a:solidFill>
            <a:srgbClr val="3E9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65759"/>
            <a:ext cx="457200" cy="5212080"/>
          </a:xfrm>
          <a:custGeom>
            <a:avLst/>
            <a:gdLst/>
            <a:ahLst/>
            <a:cxnLst/>
            <a:rect l="l" t="t" r="r" b="b"/>
            <a:pathLst>
              <a:path w="457200" h="5212080">
                <a:moveTo>
                  <a:pt x="0" y="5212080"/>
                </a:moveTo>
                <a:lnTo>
                  <a:pt x="457200" y="5212080"/>
                </a:lnTo>
                <a:lnTo>
                  <a:pt x="457200" y="0"/>
                </a:lnTo>
                <a:lnTo>
                  <a:pt x="0" y="0"/>
                </a:lnTo>
                <a:lnTo>
                  <a:pt x="0" y="5212080"/>
                </a:lnTo>
                <a:close/>
              </a:path>
            </a:pathLst>
          </a:custGeom>
          <a:solidFill>
            <a:srgbClr val="878A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95626" y="3624264"/>
            <a:ext cx="6245860" cy="1308100"/>
          </a:xfrm>
          <a:prstGeom prst="rect">
            <a:avLst/>
          </a:prstGeom>
        </p:spPr>
        <p:txBody>
          <a:bodyPr vert="horz" wrap="square" lIns="0" tIns="223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60"/>
              </a:spcBef>
            </a:pPr>
            <a:r>
              <a:rPr sz="4400" spc="15" dirty="0">
                <a:solidFill>
                  <a:srgbClr val="FFFFFF"/>
                </a:solidFill>
                <a:latin typeface="Arial"/>
                <a:cs typeface="Arial"/>
              </a:rPr>
              <a:t>SECURE </a:t>
            </a:r>
            <a:r>
              <a:rPr sz="4400" dirty="0">
                <a:solidFill>
                  <a:srgbClr val="FFFFFF"/>
                </a:solidFill>
                <a:latin typeface="Arial"/>
                <a:cs typeface="Arial"/>
              </a:rPr>
              <a:t>2.0 </a:t>
            </a:r>
            <a:r>
              <a:rPr sz="4400" spc="20" dirty="0">
                <a:solidFill>
                  <a:srgbClr val="FFFFFF"/>
                </a:solidFill>
                <a:latin typeface="Arial"/>
                <a:cs typeface="Arial"/>
              </a:rPr>
              <a:t>Act </a:t>
            </a:r>
            <a:r>
              <a:rPr sz="4400" spc="1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4400" spc="-6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400" spc="20" dirty="0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Enacted Dec.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29,</a:t>
            </a:r>
            <a:r>
              <a:rPr sz="200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3679"/>
            <a:ext cx="274320" cy="894080"/>
          </a:xfrm>
          <a:custGeom>
            <a:avLst/>
            <a:gdLst/>
            <a:ahLst/>
            <a:cxnLst/>
            <a:rect l="l" t="t" r="r" b="b"/>
            <a:pathLst>
              <a:path w="274320" h="894080">
                <a:moveTo>
                  <a:pt x="0" y="894080"/>
                </a:moveTo>
                <a:lnTo>
                  <a:pt x="274320" y="894080"/>
                </a:lnTo>
                <a:lnTo>
                  <a:pt x="274320" y="0"/>
                </a:lnTo>
                <a:lnTo>
                  <a:pt x="0" y="0"/>
                </a:lnTo>
                <a:lnTo>
                  <a:pt x="0" y="894080"/>
                </a:lnTo>
                <a:close/>
              </a:path>
            </a:pathLst>
          </a:custGeom>
          <a:solidFill>
            <a:srgbClr val="3E9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277175" y="3630221"/>
            <a:ext cx="287528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 marR="5080" indent="-234315">
              <a:lnSpc>
                <a:spcPct val="100000"/>
              </a:lnSpc>
              <a:spcBef>
                <a:spcPts val="100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Changes impacting  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participants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25950" y="3654742"/>
            <a:ext cx="341249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marR="5080" indent="-233679">
              <a:lnSpc>
                <a:spcPct val="100000"/>
              </a:lnSpc>
              <a:spcBef>
                <a:spcPts val="100"/>
              </a:spcBef>
              <a:buChar char="•"/>
              <a:tabLst>
                <a:tab pos="246379" algn="l"/>
              </a:tabLst>
            </a:pP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Changes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impacting 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existing </a:t>
            </a: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plan</a:t>
            </a:r>
            <a:r>
              <a:rPr sz="2400" spc="7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provisions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57" y="3654742"/>
            <a:ext cx="30734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100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New and 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small</a:t>
            </a:r>
            <a:r>
              <a:rPr sz="2400" spc="4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plans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59" y="233679"/>
            <a:ext cx="11521440" cy="894080"/>
          </a:xfrm>
          <a:prstGeom prst="rect">
            <a:avLst/>
          </a:prstGeom>
          <a:solidFill>
            <a:srgbClr val="009CDE"/>
          </a:solidFill>
        </p:spPr>
        <p:txBody>
          <a:bodyPr vert="horz" wrap="square" lIns="0" tIns="201295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1585"/>
              </a:spcBef>
            </a:pPr>
            <a:r>
              <a:rPr spc="-20" dirty="0"/>
              <a:t>SECURE </a:t>
            </a:r>
            <a:r>
              <a:rPr spc="-10" dirty="0"/>
              <a:t>2.0</a:t>
            </a:r>
            <a:r>
              <a:rPr spc="150" dirty="0"/>
              <a:t> </a:t>
            </a:r>
            <a:r>
              <a:rPr spc="-20" dirty="0"/>
              <a:t>summary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94030" y="1324419"/>
            <a:ext cx="6186170" cy="135826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246379" indent="-233679">
              <a:lnSpc>
                <a:spcPct val="100000"/>
              </a:lnSpc>
              <a:spcBef>
                <a:spcPts val="745"/>
              </a:spcBef>
              <a:buChar char="•"/>
              <a:tabLst>
                <a:tab pos="246379" algn="l"/>
              </a:tabLst>
            </a:pP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Largest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retirement </a:t>
            </a: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plan 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package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in</a:t>
            </a:r>
            <a:r>
              <a:rPr sz="2400" spc="26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decades</a:t>
            </a:r>
            <a:endParaRPr sz="2400" dirty="0">
              <a:latin typeface="Arial"/>
              <a:cs typeface="Arial"/>
            </a:endParaRPr>
          </a:p>
          <a:p>
            <a:pPr marL="246379" indent="-233679">
              <a:lnSpc>
                <a:spcPct val="100000"/>
              </a:lnSpc>
              <a:spcBef>
                <a:spcPts val="645"/>
              </a:spcBef>
              <a:buChar char="•"/>
              <a:tabLst>
                <a:tab pos="246379" algn="l"/>
              </a:tabLst>
            </a:pP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91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provisions</a:t>
            </a:r>
            <a:endParaRPr sz="2400" dirty="0">
              <a:latin typeface="Arial"/>
              <a:cs typeface="Arial"/>
            </a:endParaRPr>
          </a:p>
          <a:p>
            <a:pPr marL="246379" indent="-233679">
              <a:lnSpc>
                <a:spcPct val="100000"/>
              </a:lnSpc>
              <a:spcBef>
                <a:spcPts val="560"/>
              </a:spcBef>
              <a:buFont typeface="Arial"/>
              <a:buChar char="•"/>
              <a:tabLst>
                <a:tab pos="246379" algn="l"/>
              </a:tabLst>
            </a:pPr>
            <a:r>
              <a:rPr sz="2400" b="1" spc="-15" dirty="0">
                <a:solidFill>
                  <a:srgbClr val="3E9C35"/>
                </a:solidFill>
                <a:latin typeface="Arial"/>
                <a:cs typeface="Arial"/>
              </a:rPr>
              <a:t>Goal: 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increase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retirement</a:t>
            </a:r>
            <a:r>
              <a:rPr sz="2400" spc="254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savings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57904" y="4239063"/>
            <a:ext cx="1388110" cy="1388110"/>
          </a:xfrm>
          <a:custGeom>
            <a:avLst/>
            <a:gdLst/>
            <a:ahLst/>
            <a:cxnLst/>
            <a:rect l="l" t="t" r="r" b="b"/>
            <a:pathLst>
              <a:path w="1388110" h="1388110">
                <a:moveTo>
                  <a:pt x="693392" y="0"/>
                </a:moveTo>
                <a:lnTo>
                  <a:pt x="645882" y="1638"/>
                </a:lnTo>
                <a:lnTo>
                  <a:pt x="599233" y="6408"/>
                </a:lnTo>
                <a:lnTo>
                  <a:pt x="553549" y="14208"/>
                </a:lnTo>
                <a:lnTo>
                  <a:pt x="508933" y="24933"/>
                </a:lnTo>
                <a:lnTo>
                  <a:pt x="465489" y="38479"/>
                </a:lnTo>
                <a:lnTo>
                  <a:pt x="423320" y="54744"/>
                </a:lnTo>
                <a:lnTo>
                  <a:pt x="382528" y="73624"/>
                </a:lnTo>
                <a:lnTo>
                  <a:pt x="343218" y="95016"/>
                </a:lnTo>
                <a:lnTo>
                  <a:pt x="305493" y="118816"/>
                </a:lnTo>
                <a:lnTo>
                  <a:pt x="269455" y="144920"/>
                </a:lnTo>
                <a:lnTo>
                  <a:pt x="235209" y="173226"/>
                </a:lnTo>
                <a:lnTo>
                  <a:pt x="202857" y="203629"/>
                </a:lnTo>
                <a:lnTo>
                  <a:pt x="172503" y="236027"/>
                </a:lnTo>
                <a:lnTo>
                  <a:pt x="144250" y="270316"/>
                </a:lnTo>
                <a:lnTo>
                  <a:pt x="118201" y="306393"/>
                </a:lnTo>
                <a:lnTo>
                  <a:pt x="94460" y="344153"/>
                </a:lnTo>
                <a:lnTo>
                  <a:pt x="73130" y="383494"/>
                </a:lnTo>
                <a:lnTo>
                  <a:pt x="54314" y="424312"/>
                </a:lnTo>
                <a:lnTo>
                  <a:pt x="38115" y="466504"/>
                </a:lnTo>
                <a:lnTo>
                  <a:pt x="24637" y="509966"/>
                </a:lnTo>
                <a:lnTo>
                  <a:pt x="13983" y="554595"/>
                </a:lnTo>
                <a:lnTo>
                  <a:pt x="6257" y="600288"/>
                </a:lnTo>
                <a:lnTo>
                  <a:pt x="1673" y="645826"/>
                </a:lnTo>
                <a:lnTo>
                  <a:pt x="0" y="694449"/>
                </a:lnTo>
                <a:lnTo>
                  <a:pt x="1637" y="741955"/>
                </a:lnTo>
                <a:lnTo>
                  <a:pt x="6408" y="788599"/>
                </a:lnTo>
                <a:lnTo>
                  <a:pt x="14207" y="834279"/>
                </a:lnTo>
                <a:lnTo>
                  <a:pt x="24931" y="878890"/>
                </a:lnTo>
                <a:lnTo>
                  <a:pt x="38478" y="922329"/>
                </a:lnTo>
                <a:lnTo>
                  <a:pt x="54743" y="964494"/>
                </a:lnTo>
                <a:lnTo>
                  <a:pt x="73624" y="1005281"/>
                </a:lnTo>
                <a:lnTo>
                  <a:pt x="95016" y="1044586"/>
                </a:lnTo>
                <a:lnTo>
                  <a:pt x="118817" y="1082307"/>
                </a:lnTo>
                <a:lnTo>
                  <a:pt x="144922" y="1118341"/>
                </a:lnTo>
                <a:lnTo>
                  <a:pt x="173229" y="1152583"/>
                </a:lnTo>
                <a:lnTo>
                  <a:pt x="203634" y="1184931"/>
                </a:lnTo>
                <a:lnTo>
                  <a:pt x="236033" y="1215281"/>
                </a:lnTo>
                <a:lnTo>
                  <a:pt x="270323" y="1243531"/>
                </a:lnTo>
                <a:lnTo>
                  <a:pt x="306402" y="1269577"/>
                </a:lnTo>
                <a:lnTo>
                  <a:pt x="344164" y="1293315"/>
                </a:lnTo>
                <a:lnTo>
                  <a:pt x="383507" y="1314643"/>
                </a:lnTo>
                <a:lnTo>
                  <a:pt x="424328" y="1333458"/>
                </a:lnTo>
                <a:lnTo>
                  <a:pt x="466523" y="1349655"/>
                </a:lnTo>
                <a:lnTo>
                  <a:pt x="509988" y="1363132"/>
                </a:lnTo>
                <a:lnTo>
                  <a:pt x="554620" y="1373786"/>
                </a:lnTo>
                <a:lnTo>
                  <a:pt x="600316" y="1381513"/>
                </a:lnTo>
                <a:lnTo>
                  <a:pt x="646972" y="1386210"/>
                </a:lnTo>
                <a:lnTo>
                  <a:pt x="694485" y="1387774"/>
                </a:lnTo>
                <a:lnTo>
                  <a:pt x="741930" y="1386102"/>
                </a:lnTo>
                <a:lnTo>
                  <a:pt x="788515" y="1381311"/>
                </a:lnTo>
                <a:lnTo>
                  <a:pt x="834138" y="1373501"/>
                </a:lnTo>
                <a:lnTo>
                  <a:pt x="878696" y="1362777"/>
                </a:lnTo>
                <a:lnTo>
                  <a:pt x="903404" y="1355069"/>
                </a:lnTo>
                <a:lnTo>
                  <a:pt x="694485" y="1355069"/>
                </a:lnTo>
                <a:lnTo>
                  <a:pt x="647305" y="1353410"/>
                </a:lnTo>
                <a:lnTo>
                  <a:pt x="601020" y="1348508"/>
                </a:lnTo>
                <a:lnTo>
                  <a:pt x="555741" y="1340476"/>
                </a:lnTo>
                <a:lnTo>
                  <a:pt x="511581" y="1329424"/>
                </a:lnTo>
                <a:lnTo>
                  <a:pt x="468651" y="1315464"/>
                </a:lnTo>
                <a:lnTo>
                  <a:pt x="427064" y="1298709"/>
                </a:lnTo>
                <a:lnTo>
                  <a:pt x="386930" y="1279270"/>
                </a:lnTo>
                <a:lnTo>
                  <a:pt x="348363" y="1257259"/>
                </a:lnTo>
                <a:lnTo>
                  <a:pt x="311473" y="1232787"/>
                </a:lnTo>
                <a:lnTo>
                  <a:pt x="276373" y="1205967"/>
                </a:lnTo>
                <a:lnTo>
                  <a:pt x="243174" y="1176910"/>
                </a:lnTo>
                <a:lnTo>
                  <a:pt x="211988" y="1145728"/>
                </a:lnTo>
                <a:lnTo>
                  <a:pt x="182928" y="1112533"/>
                </a:lnTo>
                <a:lnTo>
                  <a:pt x="156104" y="1077437"/>
                </a:lnTo>
                <a:lnTo>
                  <a:pt x="131629" y="1040550"/>
                </a:lnTo>
                <a:lnTo>
                  <a:pt x="109615" y="1001986"/>
                </a:lnTo>
                <a:lnTo>
                  <a:pt x="90173" y="961856"/>
                </a:lnTo>
                <a:lnTo>
                  <a:pt x="73415" y="920272"/>
                </a:lnTo>
                <a:lnTo>
                  <a:pt x="59453" y="877345"/>
                </a:lnTo>
                <a:lnTo>
                  <a:pt x="48399" y="833188"/>
                </a:lnTo>
                <a:lnTo>
                  <a:pt x="40365" y="787911"/>
                </a:lnTo>
                <a:lnTo>
                  <a:pt x="35463" y="741628"/>
                </a:lnTo>
                <a:lnTo>
                  <a:pt x="33804" y="694449"/>
                </a:lnTo>
                <a:lnTo>
                  <a:pt x="35462" y="647285"/>
                </a:lnTo>
                <a:lnTo>
                  <a:pt x="40362" y="601018"/>
                </a:lnTo>
                <a:lnTo>
                  <a:pt x="48399" y="555702"/>
                </a:lnTo>
                <a:lnTo>
                  <a:pt x="59453" y="511543"/>
                </a:lnTo>
                <a:lnTo>
                  <a:pt x="73415" y="468614"/>
                </a:lnTo>
                <a:lnTo>
                  <a:pt x="90173" y="427028"/>
                </a:lnTo>
                <a:lnTo>
                  <a:pt x="109615" y="386897"/>
                </a:lnTo>
                <a:lnTo>
                  <a:pt x="131629" y="348332"/>
                </a:lnTo>
                <a:lnTo>
                  <a:pt x="156104" y="311445"/>
                </a:lnTo>
                <a:lnTo>
                  <a:pt x="182928" y="276347"/>
                </a:lnTo>
                <a:lnTo>
                  <a:pt x="211988" y="243152"/>
                </a:lnTo>
                <a:lnTo>
                  <a:pt x="243174" y="211969"/>
                </a:lnTo>
                <a:lnTo>
                  <a:pt x="276373" y="182912"/>
                </a:lnTo>
                <a:lnTo>
                  <a:pt x="311473" y="156092"/>
                </a:lnTo>
                <a:lnTo>
                  <a:pt x="348363" y="131620"/>
                </a:lnTo>
                <a:lnTo>
                  <a:pt x="386930" y="109609"/>
                </a:lnTo>
                <a:lnTo>
                  <a:pt x="427064" y="90169"/>
                </a:lnTo>
                <a:lnTo>
                  <a:pt x="468651" y="73414"/>
                </a:lnTo>
                <a:lnTo>
                  <a:pt x="511581" y="59455"/>
                </a:lnTo>
                <a:lnTo>
                  <a:pt x="555741" y="48403"/>
                </a:lnTo>
                <a:lnTo>
                  <a:pt x="601020" y="40371"/>
                </a:lnTo>
                <a:lnTo>
                  <a:pt x="647305" y="35469"/>
                </a:lnTo>
                <a:lnTo>
                  <a:pt x="694485" y="33810"/>
                </a:lnTo>
                <a:lnTo>
                  <a:pt x="907464" y="33810"/>
                </a:lnTo>
                <a:lnTo>
                  <a:pt x="877889" y="24640"/>
                </a:lnTo>
                <a:lnTo>
                  <a:pt x="833257" y="13986"/>
                </a:lnTo>
                <a:lnTo>
                  <a:pt x="787561" y="6260"/>
                </a:lnTo>
                <a:lnTo>
                  <a:pt x="740905" y="1563"/>
                </a:lnTo>
                <a:lnTo>
                  <a:pt x="693392" y="0"/>
                </a:lnTo>
                <a:close/>
              </a:path>
              <a:path w="1388110" h="1388110">
                <a:moveTo>
                  <a:pt x="907464" y="33810"/>
                </a:moveTo>
                <a:lnTo>
                  <a:pt x="694485" y="33810"/>
                </a:lnTo>
                <a:lnTo>
                  <a:pt x="741653" y="35506"/>
                </a:lnTo>
                <a:lnTo>
                  <a:pt x="787924" y="40439"/>
                </a:lnTo>
                <a:lnTo>
                  <a:pt x="833189" y="48499"/>
                </a:lnTo>
                <a:lnTo>
                  <a:pt x="877335" y="59573"/>
                </a:lnTo>
                <a:lnTo>
                  <a:pt x="920250" y="73551"/>
                </a:lnTo>
                <a:lnTo>
                  <a:pt x="961824" y="90320"/>
                </a:lnTo>
                <a:lnTo>
                  <a:pt x="1001944" y="109769"/>
                </a:lnTo>
                <a:lnTo>
                  <a:pt x="1040499" y="131787"/>
                </a:lnTo>
                <a:lnTo>
                  <a:pt x="1077378" y="156262"/>
                </a:lnTo>
                <a:lnTo>
                  <a:pt x="1112469" y="183083"/>
                </a:lnTo>
                <a:lnTo>
                  <a:pt x="1145661" y="212137"/>
                </a:lnTo>
                <a:lnTo>
                  <a:pt x="1176841" y="243314"/>
                </a:lnTo>
                <a:lnTo>
                  <a:pt x="1205899" y="276502"/>
                </a:lnTo>
                <a:lnTo>
                  <a:pt x="1232723" y="311590"/>
                </a:lnTo>
                <a:lnTo>
                  <a:pt x="1257201" y="348465"/>
                </a:lnTo>
                <a:lnTo>
                  <a:pt x="1279223" y="387017"/>
                </a:lnTo>
                <a:lnTo>
                  <a:pt x="1298675" y="427134"/>
                </a:lnTo>
                <a:lnTo>
                  <a:pt x="1315448" y="468703"/>
                </a:lnTo>
                <a:lnTo>
                  <a:pt x="1329428" y="511615"/>
                </a:lnTo>
                <a:lnTo>
                  <a:pt x="1340506" y="555757"/>
                </a:lnTo>
                <a:lnTo>
                  <a:pt x="1348568" y="601018"/>
                </a:lnTo>
                <a:lnTo>
                  <a:pt x="1353505" y="647285"/>
                </a:lnTo>
                <a:lnTo>
                  <a:pt x="1355203" y="694449"/>
                </a:lnTo>
                <a:lnTo>
                  <a:pt x="1353544" y="741628"/>
                </a:lnTo>
                <a:lnTo>
                  <a:pt x="1348642" y="787911"/>
                </a:lnTo>
                <a:lnTo>
                  <a:pt x="1340608" y="833188"/>
                </a:lnTo>
                <a:lnTo>
                  <a:pt x="1329555" y="877345"/>
                </a:lnTo>
                <a:lnTo>
                  <a:pt x="1315593" y="920272"/>
                </a:lnTo>
                <a:lnTo>
                  <a:pt x="1298835" y="961856"/>
                </a:lnTo>
                <a:lnTo>
                  <a:pt x="1279393" y="1001986"/>
                </a:lnTo>
                <a:lnTo>
                  <a:pt x="1257379" y="1040550"/>
                </a:lnTo>
                <a:lnTo>
                  <a:pt x="1232904" y="1077437"/>
                </a:lnTo>
                <a:lnTo>
                  <a:pt x="1206080" y="1112533"/>
                </a:lnTo>
                <a:lnTo>
                  <a:pt x="1177018" y="1145728"/>
                </a:lnTo>
                <a:lnTo>
                  <a:pt x="1145832" y="1176910"/>
                </a:lnTo>
                <a:lnTo>
                  <a:pt x="1112632" y="1205967"/>
                </a:lnTo>
                <a:lnTo>
                  <a:pt x="1077530" y="1232787"/>
                </a:lnTo>
                <a:lnTo>
                  <a:pt x="1040638" y="1257259"/>
                </a:lnTo>
                <a:lnTo>
                  <a:pt x="1002068" y="1279270"/>
                </a:lnTo>
                <a:lnTo>
                  <a:pt x="961932" y="1298709"/>
                </a:lnTo>
                <a:lnTo>
                  <a:pt x="920342" y="1315464"/>
                </a:lnTo>
                <a:lnTo>
                  <a:pt x="877409" y="1329424"/>
                </a:lnTo>
                <a:lnTo>
                  <a:pt x="833245" y="1340476"/>
                </a:lnTo>
                <a:lnTo>
                  <a:pt x="787961" y="1348508"/>
                </a:lnTo>
                <a:lnTo>
                  <a:pt x="741671" y="1353410"/>
                </a:lnTo>
                <a:lnTo>
                  <a:pt x="694485" y="1355069"/>
                </a:lnTo>
                <a:lnTo>
                  <a:pt x="903404" y="1355069"/>
                </a:lnTo>
                <a:lnTo>
                  <a:pt x="964206" y="1332995"/>
                </a:lnTo>
                <a:lnTo>
                  <a:pt x="1004952" y="1314142"/>
                </a:lnTo>
                <a:lnTo>
                  <a:pt x="1044223" y="1292786"/>
                </a:lnTo>
                <a:lnTo>
                  <a:pt x="1081914" y="1269029"/>
                </a:lnTo>
                <a:lnTo>
                  <a:pt x="1117923" y="1242974"/>
                </a:lnTo>
                <a:lnTo>
                  <a:pt x="1152148" y="1214723"/>
                </a:lnTo>
                <a:lnTo>
                  <a:pt x="1184486" y="1184380"/>
                </a:lnTo>
                <a:lnTo>
                  <a:pt x="1214833" y="1152046"/>
                </a:lnTo>
                <a:lnTo>
                  <a:pt x="1243088" y="1117826"/>
                </a:lnTo>
                <a:lnTo>
                  <a:pt x="1269146" y="1081822"/>
                </a:lnTo>
                <a:lnTo>
                  <a:pt x="1292906" y="1044136"/>
                </a:lnTo>
                <a:lnTo>
                  <a:pt x="1314265" y="1004871"/>
                </a:lnTo>
                <a:lnTo>
                  <a:pt x="1333119" y="964131"/>
                </a:lnTo>
                <a:lnTo>
                  <a:pt x="1349367" y="922017"/>
                </a:lnTo>
                <a:lnTo>
                  <a:pt x="1362904" y="878633"/>
                </a:lnTo>
                <a:lnTo>
                  <a:pt x="1373629" y="834081"/>
                </a:lnTo>
                <a:lnTo>
                  <a:pt x="1381416" y="788599"/>
                </a:lnTo>
                <a:lnTo>
                  <a:pt x="1386223" y="741955"/>
                </a:lnTo>
                <a:lnTo>
                  <a:pt x="1387901" y="694449"/>
                </a:lnTo>
                <a:lnTo>
                  <a:pt x="1387901" y="693333"/>
                </a:lnTo>
                <a:lnTo>
                  <a:pt x="1386260" y="645826"/>
                </a:lnTo>
                <a:lnTo>
                  <a:pt x="1381486" y="599182"/>
                </a:lnTo>
                <a:lnTo>
                  <a:pt x="1373685" y="553502"/>
                </a:lnTo>
                <a:lnTo>
                  <a:pt x="1362958" y="508891"/>
                </a:lnTo>
                <a:lnTo>
                  <a:pt x="1349409" y="465451"/>
                </a:lnTo>
                <a:lnTo>
                  <a:pt x="1333142" y="423285"/>
                </a:lnTo>
                <a:lnTo>
                  <a:pt x="1314260" y="382498"/>
                </a:lnTo>
                <a:lnTo>
                  <a:pt x="1292866" y="343192"/>
                </a:lnTo>
                <a:lnTo>
                  <a:pt x="1269064" y="305470"/>
                </a:lnTo>
                <a:lnTo>
                  <a:pt x="1242958" y="269436"/>
                </a:lnTo>
                <a:lnTo>
                  <a:pt x="1214650" y="235193"/>
                </a:lnTo>
                <a:lnTo>
                  <a:pt x="1184245" y="202845"/>
                </a:lnTo>
                <a:lnTo>
                  <a:pt x="1151845" y="172494"/>
                </a:lnTo>
                <a:lnTo>
                  <a:pt x="1117554" y="144243"/>
                </a:lnTo>
                <a:lnTo>
                  <a:pt x="1081475" y="118197"/>
                </a:lnTo>
                <a:lnTo>
                  <a:pt x="1043713" y="94458"/>
                </a:lnTo>
                <a:lnTo>
                  <a:pt x="1004369" y="73129"/>
                </a:lnTo>
                <a:lnTo>
                  <a:pt x="963549" y="54315"/>
                </a:lnTo>
                <a:lnTo>
                  <a:pt x="921354" y="38117"/>
                </a:lnTo>
                <a:lnTo>
                  <a:pt x="907464" y="3381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12390" y="4920211"/>
            <a:ext cx="69836" cy="698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45203" y="4546105"/>
            <a:ext cx="200650" cy="2006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08996" y="4461607"/>
            <a:ext cx="890905" cy="947419"/>
          </a:xfrm>
          <a:custGeom>
            <a:avLst/>
            <a:gdLst/>
            <a:ahLst/>
            <a:cxnLst/>
            <a:rect l="l" t="t" r="r" b="b"/>
            <a:pathLst>
              <a:path w="890905" h="947420">
                <a:moveTo>
                  <a:pt x="238679" y="256539"/>
                </a:moveTo>
                <a:lnTo>
                  <a:pt x="208109" y="257809"/>
                </a:lnTo>
                <a:lnTo>
                  <a:pt x="178464" y="267969"/>
                </a:lnTo>
                <a:lnTo>
                  <a:pt x="172231" y="270509"/>
                </a:lnTo>
                <a:lnTo>
                  <a:pt x="168394" y="278129"/>
                </a:lnTo>
                <a:lnTo>
                  <a:pt x="168487" y="351789"/>
                </a:lnTo>
                <a:lnTo>
                  <a:pt x="138689" y="377189"/>
                </a:lnTo>
                <a:lnTo>
                  <a:pt x="112668" y="407669"/>
                </a:lnTo>
                <a:lnTo>
                  <a:pt x="90719" y="440689"/>
                </a:lnTo>
                <a:lnTo>
                  <a:pt x="73139" y="477519"/>
                </a:lnTo>
                <a:lnTo>
                  <a:pt x="67604" y="477519"/>
                </a:lnTo>
                <a:lnTo>
                  <a:pt x="41245" y="482599"/>
                </a:lnTo>
                <a:lnTo>
                  <a:pt x="19761" y="496569"/>
                </a:lnTo>
                <a:lnTo>
                  <a:pt x="5297" y="518159"/>
                </a:lnTo>
                <a:lnTo>
                  <a:pt x="0" y="544829"/>
                </a:lnTo>
                <a:lnTo>
                  <a:pt x="0" y="600709"/>
                </a:lnTo>
                <a:lnTo>
                  <a:pt x="4701" y="627379"/>
                </a:lnTo>
                <a:lnTo>
                  <a:pt x="18776" y="648969"/>
                </a:lnTo>
                <a:lnTo>
                  <a:pt x="40084" y="664209"/>
                </a:lnTo>
                <a:lnTo>
                  <a:pt x="66488" y="670559"/>
                </a:lnTo>
                <a:lnTo>
                  <a:pt x="75929" y="670559"/>
                </a:lnTo>
                <a:lnTo>
                  <a:pt x="93212" y="706119"/>
                </a:lnTo>
                <a:lnTo>
                  <a:pt x="114769" y="739139"/>
                </a:lnTo>
                <a:lnTo>
                  <a:pt x="140326" y="769619"/>
                </a:lnTo>
                <a:lnTo>
                  <a:pt x="169603" y="796289"/>
                </a:lnTo>
                <a:lnTo>
                  <a:pt x="169603" y="880109"/>
                </a:lnTo>
                <a:lnTo>
                  <a:pt x="174960" y="906779"/>
                </a:lnTo>
                <a:lnTo>
                  <a:pt x="189568" y="928369"/>
                </a:lnTo>
                <a:lnTo>
                  <a:pt x="211241" y="942339"/>
                </a:lnTo>
                <a:lnTo>
                  <a:pt x="237789" y="947419"/>
                </a:lnTo>
                <a:lnTo>
                  <a:pt x="293208" y="947419"/>
                </a:lnTo>
                <a:lnTo>
                  <a:pt x="319742" y="942339"/>
                </a:lnTo>
                <a:lnTo>
                  <a:pt x="341408" y="928369"/>
                </a:lnTo>
                <a:lnTo>
                  <a:pt x="354296" y="909319"/>
                </a:lnTo>
                <a:lnTo>
                  <a:pt x="241092" y="909319"/>
                </a:lnTo>
                <a:lnTo>
                  <a:pt x="229453" y="908049"/>
                </a:lnTo>
                <a:lnTo>
                  <a:pt x="219946" y="900429"/>
                </a:lnTo>
                <a:lnTo>
                  <a:pt x="213536" y="891539"/>
                </a:lnTo>
                <a:lnTo>
                  <a:pt x="211185" y="880109"/>
                </a:lnTo>
                <a:lnTo>
                  <a:pt x="211185" y="781049"/>
                </a:lnTo>
                <a:lnTo>
                  <a:pt x="208301" y="774699"/>
                </a:lnTo>
                <a:lnTo>
                  <a:pt x="172850" y="745489"/>
                </a:lnTo>
                <a:lnTo>
                  <a:pt x="146609" y="715009"/>
                </a:lnTo>
                <a:lnTo>
                  <a:pt x="125069" y="681989"/>
                </a:lnTo>
                <a:lnTo>
                  <a:pt x="108627" y="645159"/>
                </a:lnTo>
                <a:lnTo>
                  <a:pt x="106022" y="637539"/>
                </a:lnTo>
                <a:lnTo>
                  <a:pt x="98906" y="632459"/>
                </a:lnTo>
                <a:lnTo>
                  <a:pt x="67604" y="632459"/>
                </a:lnTo>
                <a:lnTo>
                  <a:pt x="55965" y="629919"/>
                </a:lnTo>
                <a:lnTo>
                  <a:pt x="46459" y="623569"/>
                </a:lnTo>
                <a:lnTo>
                  <a:pt x="40048" y="613409"/>
                </a:lnTo>
                <a:lnTo>
                  <a:pt x="37697" y="601979"/>
                </a:lnTo>
                <a:lnTo>
                  <a:pt x="37697" y="547369"/>
                </a:lnTo>
                <a:lnTo>
                  <a:pt x="39390" y="534669"/>
                </a:lnTo>
                <a:lnTo>
                  <a:pt x="45261" y="525779"/>
                </a:lnTo>
                <a:lnTo>
                  <a:pt x="54402" y="518159"/>
                </a:lnTo>
                <a:lnTo>
                  <a:pt x="65906" y="515619"/>
                </a:lnTo>
                <a:lnTo>
                  <a:pt x="89232" y="515619"/>
                </a:lnTo>
                <a:lnTo>
                  <a:pt x="97325" y="514349"/>
                </a:lnTo>
                <a:lnTo>
                  <a:pt x="104418" y="509269"/>
                </a:lnTo>
                <a:lnTo>
                  <a:pt x="106976" y="501649"/>
                </a:lnTo>
                <a:lnTo>
                  <a:pt x="123157" y="464819"/>
                </a:lnTo>
                <a:lnTo>
                  <a:pt x="144316" y="431799"/>
                </a:lnTo>
                <a:lnTo>
                  <a:pt x="170083" y="401319"/>
                </a:lnTo>
                <a:lnTo>
                  <a:pt x="200092" y="374649"/>
                </a:lnTo>
                <a:lnTo>
                  <a:pt x="205022" y="372109"/>
                </a:lnTo>
                <a:lnTo>
                  <a:pt x="207929" y="365759"/>
                </a:lnTo>
                <a:lnTo>
                  <a:pt x="207836" y="297179"/>
                </a:lnTo>
                <a:lnTo>
                  <a:pt x="226807" y="294639"/>
                </a:lnTo>
                <a:lnTo>
                  <a:pt x="433300" y="294639"/>
                </a:lnTo>
                <a:lnTo>
                  <a:pt x="421961" y="283209"/>
                </a:lnTo>
                <a:lnTo>
                  <a:pt x="293766" y="283209"/>
                </a:lnTo>
                <a:lnTo>
                  <a:pt x="267966" y="265429"/>
                </a:lnTo>
                <a:lnTo>
                  <a:pt x="238679" y="256539"/>
                </a:lnTo>
                <a:close/>
              </a:path>
              <a:path w="890905" h="947420">
                <a:moveTo>
                  <a:pt x="576974" y="877569"/>
                </a:moveTo>
                <a:lnTo>
                  <a:pt x="535416" y="877569"/>
                </a:lnTo>
                <a:lnTo>
                  <a:pt x="535416" y="880109"/>
                </a:lnTo>
                <a:lnTo>
                  <a:pt x="540775" y="906779"/>
                </a:lnTo>
                <a:lnTo>
                  <a:pt x="555387" y="928369"/>
                </a:lnTo>
                <a:lnTo>
                  <a:pt x="577054" y="942339"/>
                </a:lnTo>
                <a:lnTo>
                  <a:pt x="603578" y="947419"/>
                </a:lnTo>
                <a:lnTo>
                  <a:pt x="659020" y="947419"/>
                </a:lnTo>
                <a:lnTo>
                  <a:pt x="685906" y="944879"/>
                </a:lnTo>
                <a:lnTo>
                  <a:pt x="708688" y="932179"/>
                </a:lnTo>
                <a:lnTo>
                  <a:pt x="725009" y="911859"/>
                </a:lnTo>
                <a:lnTo>
                  <a:pt x="725723" y="909319"/>
                </a:lnTo>
                <a:lnTo>
                  <a:pt x="606904" y="909319"/>
                </a:lnTo>
                <a:lnTo>
                  <a:pt x="595262" y="908049"/>
                </a:lnTo>
                <a:lnTo>
                  <a:pt x="585747" y="900429"/>
                </a:lnTo>
                <a:lnTo>
                  <a:pt x="579329" y="891539"/>
                </a:lnTo>
                <a:lnTo>
                  <a:pt x="576974" y="880109"/>
                </a:lnTo>
                <a:lnTo>
                  <a:pt x="576974" y="877569"/>
                </a:lnTo>
                <a:close/>
              </a:path>
              <a:path w="890905" h="947420">
                <a:moveTo>
                  <a:pt x="349742" y="838199"/>
                </a:moveTo>
                <a:lnTo>
                  <a:pt x="342029" y="838199"/>
                </a:lnTo>
                <a:lnTo>
                  <a:pt x="335149" y="840739"/>
                </a:lnTo>
                <a:lnTo>
                  <a:pt x="326440" y="880109"/>
                </a:lnTo>
                <a:lnTo>
                  <a:pt x="324089" y="891539"/>
                </a:lnTo>
                <a:lnTo>
                  <a:pt x="317678" y="900429"/>
                </a:lnTo>
                <a:lnTo>
                  <a:pt x="308172" y="908049"/>
                </a:lnTo>
                <a:lnTo>
                  <a:pt x="296533" y="909319"/>
                </a:lnTo>
                <a:lnTo>
                  <a:pt x="354296" y="909319"/>
                </a:lnTo>
                <a:lnTo>
                  <a:pt x="356014" y="906779"/>
                </a:lnTo>
                <a:lnTo>
                  <a:pt x="361370" y="880109"/>
                </a:lnTo>
                <a:lnTo>
                  <a:pt x="518106" y="880109"/>
                </a:lnTo>
                <a:lnTo>
                  <a:pt x="535416" y="877569"/>
                </a:lnTo>
                <a:lnTo>
                  <a:pt x="576974" y="877569"/>
                </a:lnTo>
                <a:lnTo>
                  <a:pt x="576852" y="848359"/>
                </a:lnTo>
                <a:lnTo>
                  <a:pt x="451675" y="848359"/>
                </a:lnTo>
                <a:lnTo>
                  <a:pt x="400500" y="845819"/>
                </a:lnTo>
                <a:lnTo>
                  <a:pt x="349742" y="838199"/>
                </a:lnTo>
                <a:close/>
              </a:path>
              <a:path w="890905" h="947420">
                <a:moveTo>
                  <a:pt x="888786" y="505459"/>
                </a:moveTo>
                <a:lnTo>
                  <a:pt x="849136" y="505459"/>
                </a:lnTo>
                <a:lnTo>
                  <a:pt x="843090" y="521969"/>
                </a:lnTo>
                <a:lnTo>
                  <a:pt x="833162" y="534669"/>
                </a:lnTo>
                <a:lnTo>
                  <a:pt x="819994" y="546099"/>
                </a:lnTo>
                <a:lnTo>
                  <a:pt x="804229" y="552449"/>
                </a:lnTo>
                <a:lnTo>
                  <a:pt x="795787" y="556259"/>
                </a:lnTo>
                <a:lnTo>
                  <a:pt x="790322" y="563879"/>
                </a:lnTo>
                <a:lnTo>
                  <a:pt x="790368" y="572769"/>
                </a:lnTo>
                <a:lnTo>
                  <a:pt x="783367" y="626109"/>
                </a:lnTo>
                <a:lnTo>
                  <a:pt x="765229" y="676909"/>
                </a:lnTo>
                <a:lnTo>
                  <a:pt x="736800" y="721359"/>
                </a:lnTo>
                <a:lnTo>
                  <a:pt x="698927" y="759459"/>
                </a:lnTo>
                <a:lnTo>
                  <a:pt x="694811" y="763269"/>
                </a:lnTo>
                <a:lnTo>
                  <a:pt x="692392" y="768349"/>
                </a:lnTo>
                <a:lnTo>
                  <a:pt x="692276" y="880109"/>
                </a:lnTo>
                <a:lnTo>
                  <a:pt x="662346" y="909319"/>
                </a:lnTo>
                <a:lnTo>
                  <a:pt x="725723" y="909319"/>
                </a:lnTo>
                <a:lnTo>
                  <a:pt x="732508" y="885189"/>
                </a:lnTo>
                <a:lnTo>
                  <a:pt x="732671" y="883919"/>
                </a:lnTo>
                <a:lnTo>
                  <a:pt x="732741" y="782319"/>
                </a:lnTo>
                <a:lnTo>
                  <a:pt x="764766" y="749299"/>
                </a:lnTo>
                <a:lnTo>
                  <a:pt x="790923" y="712469"/>
                </a:lnTo>
                <a:lnTo>
                  <a:pt x="810822" y="673099"/>
                </a:lnTo>
                <a:lnTo>
                  <a:pt x="824070" y="629919"/>
                </a:lnTo>
                <a:lnTo>
                  <a:pt x="830275" y="584199"/>
                </a:lnTo>
                <a:lnTo>
                  <a:pt x="855070" y="568959"/>
                </a:lnTo>
                <a:lnTo>
                  <a:pt x="874066" y="547369"/>
                </a:lnTo>
                <a:lnTo>
                  <a:pt x="886276" y="521969"/>
                </a:lnTo>
                <a:lnTo>
                  <a:pt x="888786" y="505459"/>
                </a:lnTo>
                <a:close/>
              </a:path>
              <a:path w="890905" h="947420">
                <a:moveTo>
                  <a:pt x="518106" y="880109"/>
                </a:moveTo>
                <a:lnTo>
                  <a:pt x="361370" y="880109"/>
                </a:lnTo>
                <a:lnTo>
                  <a:pt x="404841" y="885189"/>
                </a:lnTo>
                <a:lnTo>
                  <a:pt x="448524" y="886459"/>
                </a:lnTo>
                <a:lnTo>
                  <a:pt x="492141" y="883919"/>
                </a:lnTo>
                <a:lnTo>
                  <a:pt x="518106" y="880109"/>
                </a:lnTo>
                <a:close/>
              </a:path>
              <a:path w="890905" h="947420">
                <a:moveTo>
                  <a:pt x="558904" y="833119"/>
                </a:moveTo>
                <a:lnTo>
                  <a:pt x="553137" y="834389"/>
                </a:lnTo>
                <a:lnTo>
                  <a:pt x="502732" y="844549"/>
                </a:lnTo>
                <a:lnTo>
                  <a:pt x="451675" y="848359"/>
                </a:lnTo>
                <a:lnTo>
                  <a:pt x="576852" y="848359"/>
                </a:lnTo>
                <a:lnTo>
                  <a:pt x="576811" y="847089"/>
                </a:lnTo>
                <a:lnTo>
                  <a:pt x="574183" y="842009"/>
                </a:lnTo>
                <a:lnTo>
                  <a:pt x="569788" y="838199"/>
                </a:lnTo>
                <a:lnTo>
                  <a:pt x="565020" y="834389"/>
                </a:lnTo>
                <a:lnTo>
                  <a:pt x="558904" y="833119"/>
                </a:lnTo>
                <a:close/>
              </a:path>
              <a:path w="890905" h="947420">
                <a:moveTo>
                  <a:pt x="703882" y="345439"/>
                </a:moveTo>
                <a:lnTo>
                  <a:pt x="635741" y="345439"/>
                </a:lnTo>
                <a:lnTo>
                  <a:pt x="677546" y="369569"/>
                </a:lnTo>
                <a:lnTo>
                  <a:pt x="714059" y="400049"/>
                </a:lnTo>
                <a:lnTo>
                  <a:pt x="744581" y="436879"/>
                </a:lnTo>
                <a:lnTo>
                  <a:pt x="768413" y="478789"/>
                </a:lnTo>
                <a:lnTo>
                  <a:pt x="784857" y="524509"/>
                </a:lnTo>
                <a:lnTo>
                  <a:pt x="786392" y="530859"/>
                </a:lnTo>
                <a:lnTo>
                  <a:pt x="790182" y="534669"/>
                </a:lnTo>
                <a:lnTo>
                  <a:pt x="795368" y="538479"/>
                </a:lnTo>
                <a:lnTo>
                  <a:pt x="800833" y="541019"/>
                </a:lnTo>
                <a:lnTo>
                  <a:pt x="807089" y="541019"/>
                </a:lnTo>
                <a:lnTo>
                  <a:pt x="841490" y="515619"/>
                </a:lnTo>
                <a:lnTo>
                  <a:pt x="849136" y="505459"/>
                </a:lnTo>
                <a:lnTo>
                  <a:pt x="888786" y="505459"/>
                </a:lnTo>
                <a:lnTo>
                  <a:pt x="890717" y="492759"/>
                </a:lnTo>
                <a:lnTo>
                  <a:pt x="890279" y="488949"/>
                </a:lnTo>
                <a:lnTo>
                  <a:pt x="813112" y="488949"/>
                </a:lnTo>
                <a:lnTo>
                  <a:pt x="793887" y="447039"/>
                </a:lnTo>
                <a:lnTo>
                  <a:pt x="769318" y="410209"/>
                </a:lnTo>
                <a:lnTo>
                  <a:pt x="739839" y="375919"/>
                </a:lnTo>
                <a:lnTo>
                  <a:pt x="705882" y="346709"/>
                </a:lnTo>
                <a:lnTo>
                  <a:pt x="703882" y="345439"/>
                </a:lnTo>
                <a:close/>
              </a:path>
              <a:path w="890905" h="947420">
                <a:moveTo>
                  <a:pt x="844903" y="415289"/>
                </a:moveTo>
                <a:lnTo>
                  <a:pt x="830066" y="422909"/>
                </a:lnTo>
                <a:lnTo>
                  <a:pt x="826066" y="430529"/>
                </a:lnTo>
                <a:lnTo>
                  <a:pt x="827508" y="439419"/>
                </a:lnTo>
                <a:lnTo>
                  <a:pt x="827787" y="441959"/>
                </a:lnTo>
                <a:lnTo>
                  <a:pt x="827787" y="445769"/>
                </a:lnTo>
                <a:lnTo>
                  <a:pt x="827508" y="448309"/>
                </a:lnTo>
                <a:lnTo>
                  <a:pt x="826642" y="459739"/>
                </a:lnTo>
                <a:lnTo>
                  <a:pt x="823894" y="469899"/>
                </a:lnTo>
                <a:lnTo>
                  <a:pt x="819355" y="480059"/>
                </a:lnTo>
                <a:lnTo>
                  <a:pt x="813112" y="488949"/>
                </a:lnTo>
                <a:lnTo>
                  <a:pt x="890279" y="488949"/>
                </a:lnTo>
                <a:lnTo>
                  <a:pt x="888380" y="472439"/>
                </a:lnTo>
                <a:lnTo>
                  <a:pt x="882263" y="454659"/>
                </a:lnTo>
                <a:lnTo>
                  <a:pt x="872606" y="436879"/>
                </a:lnTo>
                <a:lnTo>
                  <a:pt x="859647" y="422909"/>
                </a:lnTo>
                <a:lnTo>
                  <a:pt x="854043" y="416559"/>
                </a:lnTo>
                <a:lnTo>
                  <a:pt x="844903" y="415289"/>
                </a:lnTo>
                <a:close/>
              </a:path>
              <a:path w="890905" h="947420">
                <a:moveTo>
                  <a:pt x="611990" y="369569"/>
                </a:moveTo>
                <a:lnTo>
                  <a:pt x="436754" y="369569"/>
                </a:lnTo>
                <a:lnTo>
                  <a:pt x="483492" y="373379"/>
                </a:lnTo>
                <a:lnTo>
                  <a:pt x="529401" y="382269"/>
                </a:lnTo>
                <a:lnTo>
                  <a:pt x="574017" y="396239"/>
                </a:lnTo>
                <a:lnTo>
                  <a:pt x="616881" y="416559"/>
                </a:lnTo>
                <a:lnTo>
                  <a:pt x="633323" y="416559"/>
                </a:lnTo>
                <a:lnTo>
                  <a:pt x="639764" y="412749"/>
                </a:lnTo>
                <a:lnTo>
                  <a:pt x="642950" y="406399"/>
                </a:lnTo>
                <a:lnTo>
                  <a:pt x="645186" y="398779"/>
                </a:lnTo>
                <a:lnTo>
                  <a:pt x="644578" y="392429"/>
                </a:lnTo>
                <a:lnTo>
                  <a:pt x="641354" y="384809"/>
                </a:lnTo>
                <a:lnTo>
                  <a:pt x="635741" y="380999"/>
                </a:lnTo>
                <a:lnTo>
                  <a:pt x="626418" y="375919"/>
                </a:lnTo>
                <a:lnTo>
                  <a:pt x="616834" y="372109"/>
                </a:lnTo>
                <a:lnTo>
                  <a:pt x="611990" y="369569"/>
                </a:lnTo>
                <a:close/>
              </a:path>
              <a:path w="890905" h="947420">
                <a:moveTo>
                  <a:pt x="443379" y="304799"/>
                </a:moveTo>
                <a:lnTo>
                  <a:pt x="388533" y="304799"/>
                </a:lnTo>
                <a:lnTo>
                  <a:pt x="394765" y="312419"/>
                </a:lnTo>
                <a:lnTo>
                  <a:pt x="401382" y="318769"/>
                </a:lnTo>
                <a:lnTo>
                  <a:pt x="408364" y="326389"/>
                </a:lnTo>
                <a:lnTo>
                  <a:pt x="415695" y="332739"/>
                </a:lnTo>
                <a:lnTo>
                  <a:pt x="386882" y="332739"/>
                </a:lnTo>
                <a:lnTo>
                  <a:pt x="379635" y="334009"/>
                </a:lnTo>
                <a:lnTo>
                  <a:pt x="373870" y="339089"/>
                </a:lnTo>
                <a:lnTo>
                  <a:pt x="370164" y="344169"/>
                </a:lnTo>
                <a:lnTo>
                  <a:pt x="369091" y="351789"/>
                </a:lnTo>
                <a:lnTo>
                  <a:pt x="369138" y="353059"/>
                </a:lnTo>
                <a:lnTo>
                  <a:pt x="371358" y="359409"/>
                </a:lnTo>
                <a:lnTo>
                  <a:pt x="375914" y="365759"/>
                </a:lnTo>
                <a:lnTo>
                  <a:pt x="382209" y="369569"/>
                </a:lnTo>
                <a:lnTo>
                  <a:pt x="389649" y="370839"/>
                </a:lnTo>
                <a:lnTo>
                  <a:pt x="436754" y="369569"/>
                </a:lnTo>
                <a:lnTo>
                  <a:pt x="611990" y="369569"/>
                </a:lnTo>
                <a:lnTo>
                  <a:pt x="607145" y="367029"/>
                </a:lnTo>
                <a:lnTo>
                  <a:pt x="597509" y="363219"/>
                </a:lnTo>
                <a:lnTo>
                  <a:pt x="617105" y="355599"/>
                </a:lnTo>
                <a:lnTo>
                  <a:pt x="626553" y="350519"/>
                </a:lnTo>
                <a:lnTo>
                  <a:pt x="635741" y="345439"/>
                </a:lnTo>
                <a:lnTo>
                  <a:pt x="703882" y="345439"/>
                </a:lnTo>
                <a:lnTo>
                  <a:pt x="691881" y="337819"/>
                </a:lnTo>
                <a:lnTo>
                  <a:pt x="536532" y="337819"/>
                </a:lnTo>
                <a:lnTo>
                  <a:pt x="488699" y="330199"/>
                </a:lnTo>
                <a:lnTo>
                  <a:pt x="447159" y="308609"/>
                </a:lnTo>
                <a:lnTo>
                  <a:pt x="443379" y="304799"/>
                </a:lnTo>
                <a:close/>
              </a:path>
              <a:path w="890905" h="947420">
                <a:moveTo>
                  <a:pt x="639887" y="34289"/>
                </a:moveTo>
                <a:lnTo>
                  <a:pt x="536532" y="34289"/>
                </a:lnTo>
                <a:lnTo>
                  <a:pt x="584354" y="41909"/>
                </a:lnTo>
                <a:lnTo>
                  <a:pt x="625887" y="63499"/>
                </a:lnTo>
                <a:lnTo>
                  <a:pt x="658640" y="96519"/>
                </a:lnTo>
                <a:lnTo>
                  <a:pt x="680120" y="138429"/>
                </a:lnTo>
                <a:lnTo>
                  <a:pt x="687834" y="185419"/>
                </a:lnTo>
                <a:lnTo>
                  <a:pt x="680120" y="233679"/>
                </a:lnTo>
                <a:lnTo>
                  <a:pt x="658640" y="275589"/>
                </a:lnTo>
                <a:lnTo>
                  <a:pt x="625887" y="308609"/>
                </a:lnTo>
                <a:lnTo>
                  <a:pt x="584354" y="330199"/>
                </a:lnTo>
                <a:lnTo>
                  <a:pt x="536532" y="337819"/>
                </a:lnTo>
                <a:lnTo>
                  <a:pt x="691881" y="337819"/>
                </a:lnTo>
                <a:lnTo>
                  <a:pt x="667881" y="322579"/>
                </a:lnTo>
                <a:lnTo>
                  <a:pt x="698483" y="281939"/>
                </a:lnTo>
                <a:lnTo>
                  <a:pt x="716761" y="236219"/>
                </a:lnTo>
                <a:lnTo>
                  <a:pt x="722726" y="187959"/>
                </a:lnTo>
                <a:lnTo>
                  <a:pt x="716387" y="140969"/>
                </a:lnTo>
                <a:lnTo>
                  <a:pt x="697753" y="95249"/>
                </a:lnTo>
                <a:lnTo>
                  <a:pt x="666834" y="54609"/>
                </a:lnTo>
                <a:lnTo>
                  <a:pt x="639887" y="34289"/>
                </a:lnTo>
                <a:close/>
              </a:path>
              <a:path w="890905" h="947420">
                <a:moveTo>
                  <a:pt x="433300" y="294639"/>
                </a:moveTo>
                <a:lnTo>
                  <a:pt x="226807" y="294639"/>
                </a:lnTo>
                <a:lnTo>
                  <a:pt x="245243" y="297179"/>
                </a:lnTo>
                <a:lnTo>
                  <a:pt x="261881" y="306069"/>
                </a:lnTo>
                <a:lnTo>
                  <a:pt x="275463" y="320039"/>
                </a:lnTo>
                <a:lnTo>
                  <a:pt x="280533" y="326389"/>
                </a:lnTo>
                <a:lnTo>
                  <a:pt x="289324" y="328929"/>
                </a:lnTo>
                <a:lnTo>
                  <a:pt x="297068" y="325119"/>
                </a:lnTo>
                <a:lnTo>
                  <a:pt x="342190" y="312419"/>
                </a:lnTo>
                <a:lnTo>
                  <a:pt x="365235" y="307339"/>
                </a:lnTo>
                <a:lnTo>
                  <a:pt x="388533" y="304799"/>
                </a:lnTo>
                <a:lnTo>
                  <a:pt x="443379" y="304799"/>
                </a:lnTo>
                <a:lnTo>
                  <a:pt x="433300" y="294639"/>
                </a:lnTo>
                <a:close/>
              </a:path>
              <a:path w="890905" h="947420">
                <a:moveTo>
                  <a:pt x="532977" y="0"/>
                </a:moveTo>
                <a:lnTo>
                  <a:pt x="485057" y="6349"/>
                </a:lnTo>
                <a:lnTo>
                  <a:pt x="439734" y="25399"/>
                </a:lnTo>
                <a:lnTo>
                  <a:pt x="399556" y="55879"/>
                </a:lnTo>
                <a:lnTo>
                  <a:pt x="359687" y="115569"/>
                </a:lnTo>
                <a:lnTo>
                  <a:pt x="344742" y="185419"/>
                </a:lnTo>
                <a:lnTo>
                  <a:pt x="346043" y="207009"/>
                </a:lnTo>
                <a:lnTo>
                  <a:pt x="349739" y="227329"/>
                </a:lnTo>
                <a:lnTo>
                  <a:pt x="355786" y="247649"/>
                </a:lnTo>
                <a:lnTo>
                  <a:pt x="364138" y="267969"/>
                </a:lnTo>
                <a:lnTo>
                  <a:pt x="346320" y="270509"/>
                </a:lnTo>
                <a:lnTo>
                  <a:pt x="311112" y="278129"/>
                </a:lnTo>
                <a:lnTo>
                  <a:pt x="293766" y="283209"/>
                </a:lnTo>
                <a:lnTo>
                  <a:pt x="421961" y="283209"/>
                </a:lnTo>
                <a:lnTo>
                  <a:pt x="414402" y="275589"/>
                </a:lnTo>
                <a:lnTo>
                  <a:pt x="392921" y="233679"/>
                </a:lnTo>
                <a:lnTo>
                  <a:pt x="385207" y="185419"/>
                </a:lnTo>
                <a:lnTo>
                  <a:pt x="392892" y="137159"/>
                </a:lnTo>
                <a:lnTo>
                  <a:pt x="414293" y="96519"/>
                </a:lnTo>
                <a:lnTo>
                  <a:pt x="446928" y="63499"/>
                </a:lnTo>
                <a:lnTo>
                  <a:pt x="488315" y="41909"/>
                </a:lnTo>
                <a:lnTo>
                  <a:pt x="535974" y="34289"/>
                </a:lnTo>
                <a:lnTo>
                  <a:pt x="639887" y="34289"/>
                </a:lnTo>
                <a:lnTo>
                  <a:pt x="626414" y="24129"/>
                </a:lnTo>
                <a:lnTo>
                  <a:pt x="580945" y="6349"/>
                </a:lnTo>
                <a:lnTo>
                  <a:pt x="532977" y="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448801" y="4391463"/>
            <a:ext cx="1472830" cy="1388110"/>
          </a:xfrm>
          <a:custGeom>
            <a:avLst/>
            <a:gdLst/>
            <a:ahLst/>
            <a:cxnLst/>
            <a:rect l="l" t="t" r="r" b="b"/>
            <a:pathLst>
              <a:path w="1388109" h="1388110">
                <a:moveTo>
                  <a:pt x="693375" y="0"/>
                </a:moveTo>
                <a:lnTo>
                  <a:pt x="645865" y="1638"/>
                </a:lnTo>
                <a:lnTo>
                  <a:pt x="599216" y="6408"/>
                </a:lnTo>
                <a:lnTo>
                  <a:pt x="553532" y="14208"/>
                </a:lnTo>
                <a:lnTo>
                  <a:pt x="508916" y="24933"/>
                </a:lnTo>
                <a:lnTo>
                  <a:pt x="465472" y="38479"/>
                </a:lnTo>
                <a:lnTo>
                  <a:pt x="423303" y="54744"/>
                </a:lnTo>
                <a:lnTo>
                  <a:pt x="382464" y="73650"/>
                </a:lnTo>
                <a:lnTo>
                  <a:pt x="343201" y="95016"/>
                </a:lnTo>
                <a:lnTo>
                  <a:pt x="305476" y="118816"/>
                </a:lnTo>
                <a:lnTo>
                  <a:pt x="269438" y="144920"/>
                </a:lnTo>
                <a:lnTo>
                  <a:pt x="235192" y="173226"/>
                </a:lnTo>
                <a:lnTo>
                  <a:pt x="202840" y="203629"/>
                </a:lnTo>
                <a:lnTo>
                  <a:pt x="172485" y="236027"/>
                </a:lnTo>
                <a:lnTo>
                  <a:pt x="144232" y="270316"/>
                </a:lnTo>
                <a:lnTo>
                  <a:pt x="118183" y="306393"/>
                </a:lnTo>
                <a:lnTo>
                  <a:pt x="94442" y="344153"/>
                </a:lnTo>
                <a:lnTo>
                  <a:pt x="73112" y="383494"/>
                </a:lnTo>
                <a:lnTo>
                  <a:pt x="54296" y="424312"/>
                </a:lnTo>
                <a:lnTo>
                  <a:pt x="38097" y="466504"/>
                </a:lnTo>
                <a:lnTo>
                  <a:pt x="24619" y="509966"/>
                </a:lnTo>
                <a:lnTo>
                  <a:pt x="13965" y="554595"/>
                </a:lnTo>
                <a:lnTo>
                  <a:pt x="6238" y="600288"/>
                </a:lnTo>
                <a:lnTo>
                  <a:pt x="1542" y="646940"/>
                </a:lnTo>
                <a:lnTo>
                  <a:pt x="17" y="693333"/>
                </a:lnTo>
                <a:lnTo>
                  <a:pt x="0" y="695007"/>
                </a:lnTo>
                <a:lnTo>
                  <a:pt x="1588" y="741071"/>
                </a:lnTo>
                <a:lnTo>
                  <a:pt x="6388" y="788599"/>
                </a:lnTo>
                <a:lnTo>
                  <a:pt x="14188" y="834279"/>
                </a:lnTo>
                <a:lnTo>
                  <a:pt x="24912" y="878890"/>
                </a:lnTo>
                <a:lnTo>
                  <a:pt x="38459" y="922329"/>
                </a:lnTo>
                <a:lnTo>
                  <a:pt x="54724" y="964494"/>
                </a:lnTo>
                <a:lnTo>
                  <a:pt x="73605" y="1005281"/>
                </a:lnTo>
                <a:lnTo>
                  <a:pt x="94997" y="1044586"/>
                </a:lnTo>
                <a:lnTo>
                  <a:pt x="118798" y="1082307"/>
                </a:lnTo>
                <a:lnTo>
                  <a:pt x="144904" y="1118341"/>
                </a:lnTo>
                <a:lnTo>
                  <a:pt x="173211" y="1152583"/>
                </a:lnTo>
                <a:lnTo>
                  <a:pt x="203615" y="1184931"/>
                </a:lnTo>
                <a:lnTo>
                  <a:pt x="236015" y="1215281"/>
                </a:lnTo>
                <a:lnTo>
                  <a:pt x="270306" y="1243531"/>
                </a:lnTo>
                <a:lnTo>
                  <a:pt x="306384" y="1269577"/>
                </a:lnTo>
                <a:lnTo>
                  <a:pt x="344147" y="1293315"/>
                </a:lnTo>
                <a:lnTo>
                  <a:pt x="383490" y="1314643"/>
                </a:lnTo>
                <a:lnTo>
                  <a:pt x="424311" y="1333458"/>
                </a:lnTo>
                <a:lnTo>
                  <a:pt x="466506" y="1349655"/>
                </a:lnTo>
                <a:lnTo>
                  <a:pt x="509971" y="1363132"/>
                </a:lnTo>
                <a:lnTo>
                  <a:pt x="554603" y="1373786"/>
                </a:lnTo>
                <a:lnTo>
                  <a:pt x="600299" y="1381513"/>
                </a:lnTo>
                <a:lnTo>
                  <a:pt x="646955" y="1386210"/>
                </a:lnTo>
                <a:lnTo>
                  <a:pt x="694468" y="1387774"/>
                </a:lnTo>
                <a:lnTo>
                  <a:pt x="741938" y="1386101"/>
                </a:lnTo>
                <a:lnTo>
                  <a:pt x="788547" y="1381304"/>
                </a:lnTo>
                <a:lnTo>
                  <a:pt x="834192" y="1373486"/>
                </a:lnTo>
                <a:lnTo>
                  <a:pt x="878771" y="1362750"/>
                </a:lnTo>
                <a:lnTo>
                  <a:pt x="903379" y="1355069"/>
                </a:lnTo>
                <a:lnTo>
                  <a:pt x="693375" y="1355069"/>
                </a:lnTo>
                <a:lnTo>
                  <a:pt x="646194" y="1353371"/>
                </a:lnTo>
                <a:lnTo>
                  <a:pt x="599910" y="1348432"/>
                </a:lnTo>
                <a:lnTo>
                  <a:pt x="554636" y="1340362"/>
                </a:lnTo>
                <a:lnTo>
                  <a:pt x="510483" y="1329273"/>
                </a:lnTo>
                <a:lnTo>
                  <a:pt x="467564" y="1315278"/>
                </a:lnTo>
                <a:lnTo>
                  <a:pt x="425989" y="1298488"/>
                </a:lnTo>
                <a:lnTo>
                  <a:pt x="385871" y="1279015"/>
                </a:lnTo>
                <a:lnTo>
                  <a:pt x="347321" y="1256971"/>
                </a:lnTo>
                <a:lnTo>
                  <a:pt x="310451" y="1232468"/>
                </a:lnTo>
                <a:lnTo>
                  <a:pt x="275372" y="1205618"/>
                </a:lnTo>
                <a:lnTo>
                  <a:pt x="242197" y="1176533"/>
                </a:lnTo>
                <a:lnTo>
                  <a:pt x="211037" y="1145324"/>
                </a:lnTo>
                <a:lnTo>
                  <a:pt x="182004" y="1112104"/>
                </a:lnTo>
                <a:lnTo>
                  <a:pt x="155210" y="1076985"/>
                </a:lnTo>
                <a:lnTo>
                  <a:pt x="130765" y="1040077"/>
                </a:lnTo>
                <a:lnTo>
                  <a:pt x="108783" y="1001494"/>
                </a:lnTo>
                <a:lnTo>
                  <a:pt x="89375" y="961347"/>
                </a:lnTo>
                <a:lnTo>
                  <a:pt x="72651" y="919748"/>
                </a:lnTo>
                <a:lnTo>
                  <a:pt x="58725" y="876809"/>
                </a:lnTo>
                <a:lnTo>
                  <a:pt x="47708" y="832642"/>
                </a:lnTo>
                <a:lnTo>
                  <a:pt x="39711" y="787359"/>
                </a:lnTo>
                <a:lnTo>
                  <a:pt x="34847" y="741071"/>
                </a:lnTo>
                <a:lnTo>
                  <a:pt x="33265" y="695007"/>
                </a:lnTo>
                <a:lnTo>
                  <a:pt x="33247" y="693333"/>
                </a:lnTo>
                <a:lnTo>
                  <a:pt x="34918" y="646940"/>
                </a:lnTo>
                <a:lnTo>
                  <a:pt x="39894" y="600288"/>
                </a:lnTo>
                <a:lnTo>
                  <a:pt x="47942" y="555156"/>
                </a:lnTo>
                <a:lnTo>
                  <a:pt x="59034" y="511005"/>
                </a:lnTo>
                <a:lnTo>
                  <a:pt x="73033" y="468088"/>
                </a:lnTo>
                <a:lnTo>
                  <a:pt x="89826" y="426515"/>
                </a:lnTo>
                <a:lnTo>
                  <a:pt x="109302" y="386399"/>
                </a:lnTo>
                <a:lnTo>
                  <a:pt x="131349" y="347852"/>
                </a:lnTo>
                <a:lnTo>
                  <a:pt x="155855" y="310985"/>
                </a:lnTo>
                <a:lnTo>
                  <a:pt x="182709" y="275910"/>
                </a:lnTo>
                <a:lnTo>
                  <a:pt x="211797" y="242738"/>
                </a:lnTo>
                <a:lnTo>
                  <a:pt x="243009" y="211581"/>
                </a:lnTo>
                <a:lnTo>
                  <a:pt x="276232" y="182552"/>
                </a:lnTo>
                <a:lnTo>
                  <a:pt x="311355" y="155761"/>
                </a:lnTo>
                <a:lnTo>
                  <a:pt x="348265" y="131320"/>
                </a:lnTo>
                <a:lnTo>
                  <a:pt x="386851" y="109341"/>
                </a:lnTo>
                <a:lnTo>
                  <a:pt x="427000" y="89936"/>
                </a:lnTo>
                <a:lnTo>
                  <a:pt x="468602" y="73217"/>
                </a:lnTo>
                <a:lnTo>
                  <a:pt x="511543" y="59294"/>
                </a:lnTo>
                <a:lnTo>
                  <a:pt x="555712" y="48281"/>
                </a:lnTo>
                <a:lnTo>
                  <a:pt x="600997" y="40288"/>
                </a:lnTo>
                <a:lnTo>
                  <a:pt x="647287" y="35427"/>
                </a:lnTo>
                <a:lnTo>
                  <a:pt x="694468" y="33810"/>
                </a:lnTo>
                <a:lnTo>
                  <a:pt x="907447" y="33810"/>
                </a:lnTo>
                <a:lnTo>
                  <a:pt x="877872" y="24640"/>
                </a:lnTo>
                <a:lnTo>
                  <a:pt x="833240" y="13986"/>
                </a:lnTo>
                <a:lnTo>
                  <a:pt x="787544" y="6260"/>
                </a:lnTo>
                <a:lnTo>
                  <a:pt x="740888" y="1563"/>
                </a:lnTo>
                <a:lnTo>
                  <a:pt x="693375" y="0"/>
                </a:lnTo>
                <a:close/>
              </a:path>
              <a:path w="1388109" h="1388110">
                <a:moveTo>
                  <a:pt x="907447" y="33810"/>
                </a:moveTo>
                <a:lnTo>
                  <a:pt x="694468" y="33810"/>
                </a:lnTo>
                <a:lnTo>
                  <a:pt x="741581" y="35541"/>
                </a:lnTo>
                <a:lnTo>
                  <a:pt x="787798" y="40502"/>
                </a:lnTo>
                <a:lnTo>
                  <a:pt x="833009" y="48581"/>
                </a:lnTo>
                <a:lnTo>
                  <a:pt x="877101" y="59667"/>
                </a:lnTo>
                <a:lnTo>
                  <a:pt x="919965" y="73650"/>
                </a:lnTo>
                <a:lnTo>
                  <a:pt x="961488" y="90418"/>
                </a:lnTo>
                <a:lnTo>
                  <a:pt x="1001560" y="109860"/>
                </a:lnTo>
                <a:lnTo>
                  <a:pt x="1040069" y="131865"/>
                </a:lnTo>
                <a:lnTo>
                  <a:pt x="1076905" y="156321"/>
                </a:lnTo>
                <a:lnTo>
                  <a:pt x="1111956" y="183118"/>
                </a:lnTo>
                <a:lnTo>
                  <a:pt x="1145111" y="212144"/>
                </a:lnTo>
                <a:lnTo>
                  <a:pt x="1176259" y="243289"/>
                </a:lnTo>
                <a:lnTo>
                  <a:pt x="1205289" y="276440"/>
                </a:lnTo>
                <a:lnTo>
                  <a:pt x="1232089" y="311488"/>
                </a:lnTo>
                <a:lnTo>
                  <a:pt x="1256549" y="348320"/>
                </a:lnTo>
                <a:lnTo>
                  <a:pt x="1278557" y="386826"/>
                </a:lnTo>
                <a:lnTo>
                  <a:pt x="1298002" y="426894"/>
                </a:lnTo>
                <a:lnTo>
                  <a:pt x="1314773" y="468414"/>
                </a:lnTo>
                <a:lnTo>
                  <a:pt x="1328759" y="511273"/>
                </a:lnTo>
                <a:lnTo>
                  <a:pt x="1339849" y="555362"/>
                </a:lnTo>
                <a:lnTo>
                  <a:pt x="1347931" y="600569"/>
                </a:lnTo>
                <a:lnTo>
                  <a:pt x="1352900" y="646940"/>
                </a:lnTo>
                <a:lnTo>
                  <a:pt x="1354608" y="693333"/>
                </a:lnTo>
                <a:lnTo>
                  <a:pt x="1354628" y="695007"/>
                </a:lnTo>
                <a:lnTo>
                  <a:pt x="1352930" y="742184"/>
                </a:lnTo>
                <a:lnTo>
                  <a:pt x="1347965" y="788599"/>
                </a:lnTo>
                <a:lnTo>
                  <a:pt x="1339918" y="833734"/>
                </a:lnTo>
                <a:lnTo>
                  <a:pt x="1328827" y="877882"/>
                </a:lnTo>
                <a:lnTo>
                  <a:pt x="1314830" y="920797"/>
                </a:lnTo>
                <a:lnTo>
                  <a:pt x="1298037" y="962368"/>
                </a:lnTo>
                <a:lnTo>
                  <a:pt x="1278562" y="1002482"/>
                </a:lnTo>
                <a:lnTo>
                  <a:pt x="1256515" y="1041028"/>
                </a:lnTo>
                <a:lnTo>
                  <a:pt x="1232009" y="1077894"/>
                </a:lnTo>
                <a:lnTo>
                  <a:pt x="1205156" y="1112968"/>
                </a:lnTo>
                <a:lnTo>
                  <a:pt x="1176067" y="1146139"/>
                </a:lnTo>
                <a:lnTo>
                  <a:pt x="1144855" y="1177295"/>
                </a:lnTo>
                <a:lnTo>
                  <a:pt x="1111631" y="1206324"/>
                </a:lnTo>
                <a:lnTo>
                  <a:pt x="1076507" y="1233114"/>
                </a:lnTo>
                <a:lnTo>
                  <a:pt x="1039596" y="1257555"/>
                </a:lnTo>
                <a:lnTo>
                  <a:pt x="1001008" y="1279533"/>
                </a:lnTo>
                <a:lnTo>
                  <a:pt x="960857" y="1298938"/>
                </a:lnTo>
                <a:lnTo>
                  <a:pt x="919254" y="1315658"/>
                </a:lnTo>
                <a:lnTo>
                  <a:pt x="876311" y="1329581"/>
                </a:lnTo>
                <a:lnTo>
                  <a:pt x="832139" y="1340595"/>
                </a:lnTo>
                <a:lnTo>
                  <a:pt x="786852" y="1348589"/>
                </a:lnTo>
                <a:lnTo>
                  <a:pt x="740560" y="1353451"/>
                </a:lnTo>
                <a:lnTo>
                  <a:pt x="693375" y="1355069"/>
                </a:lnTo>
                <a:lnTo>
                  <a:pt x="903379" y="1355069"/>
                </a:lnTo>
                <a:lnTo>
                  <a:pt x="964317" y="1332937"/>
                </a:lnTo>
                <a:lnTo>
                  <a:pt x="1005078" y="1314065"/>
                </a:lnTo>
                <a:lnTo>
                  <a:pt x="1044361" y="1292688"/>
                </a:lnTo>
                <a:lnTo>
                  <a:pt x="1082063" y="1268908"/>
                </a:lnTo>
                <a:lnTo>
                  <a:pt x="1118080" y="1242828"/>
                </a:lnTo>
                <a:lnTo>
                  <a:pt x="1152311" y="1214550"/>
                </a:lnTo>
                <a:lnTo>
                  <a:pt x="1184652" y="1184179"/>
                </a:lnTo>
                <a:lnTo>
                  <a:pt x="1215000" y="1151817"/>
                </a:lnTo>
                <a:lnTo>
                  <a:pt x="1243253" y="1117567"/>
                </a:lnTo>
                <a:lnTo>
                  <a:pt x="1269307" y="1081532"/>
                </a:lnTo>
                <a:lnTo>
                  <a:pt x="1293060" y="1043816"/>
                </a:lnTo>
                <a:lnTo>
                  <a:pt x="1314408" y="1004520"/>
                </a:lnTo>
                <a:lnTo>
                  <a:pt x="1333250" y="963748"/>
                </a:lnTo>
                <a:lnTo>
                  <a:pt x="1349481" y="921603"/>
                </a:lnTo>
                <a:lnTo>
                  <a:pt x="1362999" y="878189"/>
                </a:lnTo>
                <a:lnTo>
                  <a:pt x="1373701" y="833607"/>
                </a:lnTo>
                <a:lnTo>
                  <a:pt x="1381485" y="787962"/>
                </a:lnTo>
                <a:lnTo>
                  <a:pt x="1386162" y="742184"/>
                </a:lnTo>
                <a:lnTo>
                  <a:pt x="1387845" y="695007"/>
                </a:lnTo>
                <a:lnTo>
                  <a:pt x="1387884" y="693333"/>
                </a:lnTo>
                <a:lnTo>
                  <a:pt x="1386243" y="645826"/>
                </a:lnTo>
                <a:lnTo>
                  <a:pt x="1381470" y="599182"/>
                </a:lnTo>
                <a:lnTo>
                  <a:pt x="1373668" y="553502"/>
                </a:lnTo>
                <a:lnTo>
                  <a:pt x="1362941" y="508891"/>
                </a:lnTo>
                <a:lnTo>
                  <a:pt x="1349392" y="465451"/>
                </a:lnTo>
                <a:lnTo>
                  <a:pt x="1333125" y="423285"/>
                </a:lnTo>
                <a:lnTo>
                  <a:pt x="1314243" y="382498"/>
                </a:lnTo>
                <a:lnTo>
                  <a:pt x="1292849" y="343192"/>
                </a:lnTo>
                <a:lnTo>
                  <a:pt x="1269047" y="305470"/>
                </a:lnTo>
                <a:lnTo>
                  <a:pt x="1242941" y="269436"/>
                </a:lnTo>
                <a:lnTo>
                  <a:pt x="1214633" y="235193"/>
                </a:lnTo>
                <a:lnTo>
                  <a:pt x="1184228" y="202845"/>
                </a:lnTo>
                <a:lnTo>
                  <a:pt x="1151828" y="172494"/>
                </a:lnTo>
                <a:lnTo>
                  <a:pt x="1117537" y="144243"/>
                </a:lnTo>
                <a:lnTo>
                  <a:pt x="1081458" y="118197"/>
                </a:lnTo>
                <a:lnTo>
                  <a:pt x="1043696" y="94458"/>
                </a:lnTo>
                <a:lnTo>
                  <a:pt x="1004352" y="73129"/>
                </a:lnTo>
                <a:lnTo>
                  <a:pt x="963532" y="54315"/>
                </a:lnTo>
                <a:lnTo>
                  <a:pt x="921337" y="38117"/>
                </a:lnTo>
                <a:lnTo>
                  <a:pt x="907447" y="3381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761808" y="4698446"/>
            <a:ext cx="944880" cy="844550"/>
          </a:xfrm>
          <a:custGeom>
            <a:avLst/>
            <a:gdLst/>
            <a:ahLst/>
            <a:cxnLst/>
            <a:rect l="l" t="t" r="r" b="b"/>
            <a:pathLst>
              <a:path w="944879" h="844550">
                <a:moveTo>
                  <a:pt x="927856" y="0"/>
                </a:moveTo>
                <a:lnTo>
                  <a:pt x="18837" y="0"/>
                </a:lnTo>
                <a:lnTo>
                  <a:pt x="11469" y="1679"/>
                </a:lnTo>
                <a:lnTo>
                  <a:pt x="5485" y="5865"/>
                </a:lnTo>
                <a:lnTo>
                  <a:pt x="1468" y="11961"/>
                </a:lnTo>
                <a:lnTo>
                  <a:pt x="0" y="19370"/>
                </a:lnTo>
                <a:lnTo>
                  <a:pt x="0" y="824670"/>
                </a:lnTo>
                <a:lnTo>
                  <a:pt x="1468" y="832092"/>
                </a:lnTo>
                <a:lnTo>
                  <a:pt x="5485" y="838195"/>
                </a:lnTo>
                <a:lnTo>
                  <a:pt x="11469" y="842384"/>
                </a:lnTo>
                <a:lnTo>
                  <a:pt x="18837" y="844063"/>
                </a:lnTo>
                <a:lnTo>
                  <a:pt x="927856" y="844063"/>
                </a:lnTo>
                <a:lnTo>
                  <a:pt x="934529" y="841821"/>
                </a:lnTo>
                <a:lnTo>
                  <a:pt x="939815" y="837497"/>
                </a:lnTo>
                <a:lnTo>
                  <a:pt x="943279" y="831608"/>
                </a:lnTo>
                <a:lnTo>
                  <a:pt x="944484" y="824670"/>
                </a:lnTo>
                <a:lnTo>
                  <a:pt x="944484" y="808043"/>
                </a:lnTo>
                <a:lnTo>
                  <a:pt x="41023" y="808043"/>
                </a:lnTo>
                <a:lnTo>
                  <a:pt x="41023" y="739863"/>
                </a:lnTo>
                <a:lnTo>
                  <a:pt x="944484" y="739863"/>
                </a:lnTo>
                <a:lnTo>
                  <a:pt x="944484" y="702750"/>
                </a:lnTo>
                <a:lnTo>
                  <a:pt x="41023" y="702750"/>
                </a:lnTo>
                <a:lnTo>
                  <a:pt x="41023" y="637896"/>
                </a:lnTo>
                <a:lnTo>
                  <a:pt x="944484" y="637896"/>
                </a:lnTo>
                <a:lnTo>
                  <a:pt x="944484" y="602992"/>
                </a:lnTo>
                <a:lnTo>
                  <a:pt x="41023" y="602992"/>
                </a:lnTo>
                <a:lnTo>
                  <a:pt x="41023" y="534254"/>
                </a:lnTo>
                <a:lnTo>
                  <a:pt x="944484" y="534254"/>
                </a:lnTo>
                <a:lnTo>
                  <a:pt x="944484" y="496560"/>
                </a:lnTo>
                <a:lnTo>
                  <a:pt x="41023" y="496560"/>
                </a:lnTo>
                <a:lnTo>
                  <a:pt x="41023" y="38229"/>
                </a:lnTo>
                <a:lnTo>
                  <a:pt x="944484" y="38229"/>
                </a:lnTo>
                <a:lnTo>
                  <a:pt x="944484" y="19370"/>
                </a:lnTo>
                <a:lnTo>
                  <a:pt x="943279" y="12445"/>
                </a:lnTo>
                <a:lnTo>
                  <a:pt x="939815" y="6563"/>
                </a:lnTo>
                <a:lnTo>
                  <a:pt x="934529" y="2241"/>
                </a:lnTo>
                <a:lnTo>
                  <a:pt x="927856" y="0"/>
                </a:lnTo>
                <a:close/>
              </a:path>
              <a:path w="944879" h="844550">
                <a:moveTo>
                  <a:pt x="944484" y="739863"/>
                </a:moveTo>
                <a:lnTo>
                  <a:pt x="906252" y="739863"/>
                </a:lnTo>
                <a:lnTo>
                  <a:pt x="906252" y="808043"/>
                </a:lnTo>
                <a:lnTo>
                  <a:pt x="944484" y="808043"/>
                </a:lnTo>
                <a:lnTo>
                  <a:pt x="944484" y="739863"/>
                </a:lnTo>
                <a:close/>
              </a:path>
              <a:path w="944879" h="844550">
                <a:moveTo>
                  <a:pt x="944484" y="637896"/>
                </a:moveTo>
                <a:lnTo>
                  <a:pt x="906252" y="637896"/>
                </a:lnTo>
                <a:lnTo>
                  <a:pt x="906252" y="702750"/>
                </a:lnTo>
                <a:lnTo>
                  <a:pt x="944484" y="702750"/>
                </a:lnTo>
                <a:lnTo>
                  <a:pt x="944484" y="637896"/>
                </a:lnTo>
                <a:close/>
              </a:path>
              <a:path w="944879" h="844550">
                <a:moveTo>
                  <a:pt x="944484" y="534254"/>
                </a:moveTo>
                <a:lnTo>
                  <a:pt x="906252" y="534254"/>
                </a:lnTo>
                <a:lnTo>
                  <a:pt x="906252" y="602992"/>
                </a:lnTo>
                <a:lnTo>
                  <a:pt x="944484" y="602992"/>
                </a:lnTo>
                <a:lnTo>
                  <a:pt x="944484" y="534254"/>
                </a:lnTo>
                <a:close/>
              </a:path>
              <a:path w="944879" h="844550">
                <a:moveTo>
                  <a:pt x="944484" y="38229"/>
                </a:moveTo>
                <a:lnTo>
                  <a:pt x="906252" y="38229"/>
                </a:lnTo>
                <a:lnTo>
                  <a:pt x="906252" y="496560"/>
                </a:lnTo>
                <a:lnTo>
                  <a:pt x="944484" y="496560"/>
                </a:lnTo>
                <a:lnTo>
                  <a:pt x="944484" y="38229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865502" y="4766685"/>
            <a:ext cx="250190" cy="36830"/>
          </a:xfrm>
          <a:custGeom>
            <a:avLst/>
            <a:gdLst/>
            <a:ahLst/>
            <a:cxnLst/>
            <a:rect l="l" t="t" r="r" b="b"/>
            <a:pathLst>
              <a:path w="250190" h="36829">
                <a:moveTo>
                  <a:pt x="231138" y="0"/>
                </a:moveTo>
                <a:lnTo>
                  <a:pt x="18837" y="0"/>
                </a:lnTo>
                <a:lnTo>
                  <a:pt x="11469" y="1669"/>
                </a:lnTo>
                <a:lnTo>
                  <a:pt x="5485" y="5857"/>
                </a:lnTo>
                <a:lnTo>
                  <a:pt x="1468" y="11958"/>
                </a:lnTo>
                <a:lnTo>
                  <a:pt x="0" y="19370"/>
                </a:lnTo>
                <a:lnTo>
                  <a:pt x="1942" y="26182"/>
                </a:lnTo>
                <a:lnTo>
                  <a:pt x="6087" y="31642"/>
                </a:lnTo>
                <a:lnTo>
                  <a:pt x="11897" y="35262"/>
                </a:lnTo>
                <a:lnTo>
                  <a:pt x="18837" y="36554"/>
                </a:lnTo>
                <a:lnTo>
                  <a:pt x="231138" y="36554"/>
                </a:lnTo>
                <a:lnTo>
                  <a:pt x="238471" y="35073"/>
                </a:lnTo>
                <a:lnTo>
                  <a:pt x="244467" y="31035"/>
                </a:lnTo>
                <a:lnTo>
                  <a:pt x="248513" y="25047"/>
                </a:lnTo>
                <a:lnTo>
                  <a:pt x="249998" y="17719"/>
                </a:lnTo>
                <a:lnTo>
                  <a:pt x="248078" y="10823"/>
                </a:lnTo>
                <a:lnTo>
                  <a:pt x="243952" y="5249"/>
                </a:lnTo>
                <a:lnTo>
                  <a:pt x="238134" y="1480"/>
                </a:lnTo>
                <a:lnTo>
                  <a:pt x="231138" y="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339965" y="4766685"/>
            <a:ext cx="252729" cy="36830"/>
          </a:xfrm>
          <a:custGeom>
            <a:avLst/>
            <a:gdLst/>
            <a:ahLst/>
            <a:cxnLst/>
            <a:rect l="l" t="t" r="r" b="b"/>
            <a:pathLst>
              <a:path w="252729" h="36829">
                <a:moveTo>
                  <a:pt x="232789" y="0"/>
                </a:moveTo>
                <a:lnTo>
                  <a:pt x="18837" y="0"/>
                </a:lnTo>
                <a:lnTo>
                  <a:pt x="11469" y="1669"/>
                </a:lnTo>
                <a:lnTo>
                  <a:pt x="5485" y="5857"/>
                </a:lnTo>
                <a:lnTo>
                  <a:pt x="1468" y="11958"/>
                </a:lnTo>
                <a:lnTo>
                  <a:pt x="0" y="19370"/>
                </a:lnTo>
                <a:lnTo>
                  <a:pt x="1929" y="26182"/>
                </a:lnTo>
                <a:lnTo>
                  <a:pt x="6069" y="31642"/>
                </a:lnTo>
                <a:lnTo>
                  <a:pt x="11884" y="35262"/>
                </a:lnTo>
                <a:lnTo>
                  <a:pt x="18837" y="36554"/>
                </a:lnTo>
                <a:lnTo>
                  <a:pt x="232789" y="36554"/>
                </a:lnTo>
                <a:lnTo>
                  <a:pt x="240163" y="35288"/>
                </a:lnTo>
                <a:lnTo>
                  <a:pt x="246272" y="31427"/>
                </a:lnTo>
                <a:lnTo>
                  <a:pt x="250488" y="25560"/>
                </a:lnTo>
                <a:lnTo>
                  <a:pt x="252185" y="18277"/>
                </a:lnTo>
                <a:lnTo>
                  <a:pt x="252185" y="17719"/>
                </a:lnTo>
                <a:lnTo>
                  <a:pt x="250220" y="10696"/>
                </a:lnTo>
                <a:lnTo>
                  <a:pt x="245958" y="5066"/>
                </a:lnTo>
                <a:lnTo>
                  <a:pt x="239960" y="1333"/>
                </a:lnTo>
                <a:lnTo>
                  <a:pt x="232789" y="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 flipH="1">
            <a:off x="9965004" y="4920211"/>
            <a:ext cx="214605" cy="174485"/>
          </a:xfrm>
          <a:custGeom>
            <a:avLst/>
            <a:gdLst/>
            <a:ahLst/>
            <a:cxnLst/>
            <a:rect l="l" t="t" r="r" b="b"/>
            <a:pathLst>
              <a:path w="250190" h="38735">
                <a:moveTo>
                  <a:pt x="231138" y="0"/>
                </a:moveTo>
                <a:lnTo>
                  <a:pt x="18837" y="0"/>
                </a:lnTo>
                <a:lnTo>
                  <a:pt x="11469" y="1683"/>
                </a:lnTo>
                <a:lnTo>
                  <a:pt x="5485" y="5880"/>
                </a:lnTo>
                <a:lnTo>
                  <a:pt x="1468" y="11991"/>
                </a:lnTo>
                <a:lnTo>
                  <a:pt x="0" y="19416"/>
                </a:lnTo>
                <a:lnTo>
                  <a:pt x="1481" y="26745"/>
                </a:lnTo>
                <a:lnTo>
                  <a:pt x="5520" y="32732"/>
                </a:lnTo>
                <a:lnTo>
                  <a:pt x="11508" y="36771"/>
                </a:lnTo>
                <a:lnTo>
                  <a:pt x="18837" y="38252"/>
                </a:lnTo>
                <a:lnTo>
                  <a:pt x="231138" y="38252"/>
                </a:lnTo>
                <a:lnTo>
                  <a:pt x="238471" y="36771"/>
                </a:lnTo>
                <a:lnTo>
                  <a:pt x="244467" y="32732"/>
                </a:lnTo>
                <a:lnTo>
                  <a:pt x="248513" y="26745"/>
                </a:lnTo>
                <a:lnTo>
                  <a:pt x="249998" y="19416"/>
                </a:lnTo>
                <a:lnTo>
                  <a:pt x="248526" y="11991"/>
                </a:lnTo>
                <a:lnTo>
                  <a:pt x="244501" y="5880"/>
                </a:lnTo>
                <a:lnTo>
                  <a:pt x="238510" y="1683"/>
                </a:lnTo>
                <a:lnTo>
                  <a:pt x="231138" y="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339965" y="5055961"/>
            <a:ext cx="252729" cy="38735"/>
          </a:xfrm>
          <a:custGeom>
            <a:avLst/>
            <a:gdLst/>
            <a:ahLst/>
            <a:cxnLst/>
            <a:rect l="l" t="t" r="r" b="b"/>
            <a:pathLst>
              <a:path w="252729" h="38735">
                <a:moveTo>
                  <a:pt x="232789" y="0"/>
                </a:moveTo>
                <a:lnTo>
                  <a:pt x="18837" y="0"/>
                </a:lnTo>
                <a:lnTo>
                  <a:pt x="11469" y="1683"/>
                </a:lnTo>
                <a:lnTo>
                  <a:pt x="5485" y="5880"/>
                </a:lnTo>
                <a:lnTo>
                  <a:pt x="1468" y="11991"/>
                </a:lnTo>
                <a:lnTo>
                  <a:pt x="0" y="19416"/>
                </a:lnTo>
                <a:lnTo>
                  <a:pt x="1481" y="26745"/>
                </a:lnTo>
                <a:lnTo>
                  <a:pt x="5520" y="32732"/>
                </a:lnTo>
                <a:lnTo>
                  <a:pt x="11508" y="36771"/>
                </a:lnTo>
                <a:lnTo>
                  <a:pt x="18837" y="38252"/>
                </a:lnTo>
                <a:lnTo>
                  <a:pt x="232789" y="38252"/>
                </a:lnTo>
                <a:lnTo>
                  <a:pt x="240163" y="36985"/>
                </a:lnTo>
                <a:lnTo>
                  <a:pt x="246272" y="33124"/>
                </a:lnTo>
                <a:lnTo>
                  <a:pt x="250488" y="27258"/>
                </a:lnTo>
                <a:lnTo>
                  <a:pt x="252185" y="19974"/>
                </a:lnTo>
                <a:lnTo>
                  <a:pt x="252185" y="19416"/>
                </a:lnTo>
                <a:lnTo>
                  <a:pt x="250662" y="11860"/>
                </a:lnTo>
                <a:lnTo>
                  <a:pt x="246507" y="5688"/>
                </a:lnTo>
                <a:lnTo>
                  <a:pt x="240343" y="1526"/>
                </a:lnTo>
                <a:lnTo>
                  <a:pt x="232789" y="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132013" y="4745803"/>
            <a:ext cx="204470" cy="343535"/>
          </a:xfrm>
          <a:custGeom>
            <a:avLst/>
            <a:gdLst/>
            <a:ahLst/>
            <a:cxnLst/>
            <a:rect l="l" t="t" r="r" b="b"/>
            <a:pathLst>
              <a:path w="204470" h="343535">
                <a:moveTo>
                  <a:pt x="22553" y="240216"/>
                </a:moveTo>
                <a:lnTo>
                  <a:pt x="0" y="264197"/>
                </a:lnTo>
                <a:lnTo>
                  <a:pt x="1872" y="270379"/>
                </a:lnTo>
                <a:lnTo>
                  <a:pt x="43645" y="293761"/>
                </a:lnTo>
                <a:lnTo>
                  <a:pt x="84906" y="301856"/>
                </a:lnTo>
                <a:lnTo>
                  <a:pt x="84989" y="321296"/>
                </a:lnTo>
                <a:lnTo>
                  <a:pt x="85214" y="327401"/>
                </a:lnTo>
                <a:lnTo>
                  <a:pt x="88586" y="334734"/>
                </a:lnTo>
                <a:lnTo>
                  <a:pt x="94462" y="340267"/>
                </a:lnTo>
                <a:lnTo>
                  <a:pt x="102278" y="343225"/>
                </a:lnTo>
                <a:lnTo>
                  <a:pt x="110642" y="342917"/>
                </a:lnTo>
                <a:lnTo>
                  <a:pt x="117982" y="339545"/>
                </a:lnTo>
                <a:lnTo>
                  <a:pt x="123516" y="333669"/>
                </a:lnTo>
                <a:lnTo>
                  <a:pt x="126464" y="325854"/>
                </a:lnTo>
                <a:lnTo>
                  <a:pt x="126836" y="323598"/>
                </a:lnTo>
                <a:lnTo>
                  <a:pt x="126836" y="321296"/>
                </a:lnTo>
                <a:lnTo>
                  <a:pt x="126464" y="319041"/>
                </a:lnTo>
                <a:lnTo>
                  <a:pt x="126464" y="301298"/>
                </a:lnTo>
                <a:lnTo>
                  <a:pt x="174086" y="283523"/>
                </a:lnTo>
                <a:lnTo>
                  <a:pt x="194248" y="260302"/>
                </a:lnTo>
                <a:lnTo>
                  <a:pt x="85999" y="260302"/>
                </a:lnTo>
                <a:lnTo>
                  <a:pt x="71467" y="258229"/>
                </a:lnTo>
                <a:lnTo>
                  <a:pt x="57296" y="254549"/>
                </a:lnTo>
                <a:lnTo>
                  <a:pt x="43622" y="249305"/>
                </a:lnTo>
                <a:lnTo>
                  <a:pt x="30581" y="242536"/>
                </a:lnTo>
                <a:lnTo>
                  <a:pt x="22553" y="240216"/>
                </a:lnTo>
                <a:close/>
              </a:path>
              <a:path w="204470" h="343535">
                <a:moveTo>
                  <a:pt x="110185" y="0"/>
                </a:moveTo>
                <a:lnTo>
                  <a:pt x="85627" y="19626"/>
                </a:lnTo>
                <a:lnTo>
                  <a:pt x="85627" y="21928"/>
                </a:lnTo>
                <a:lnTo>
                  <a:pt x="85999" y="24183"/>
                </a:lnTo>
                <a:lnTo>
                  <a:pt x="85999" y="44693"/>
                </a:lnTo>
                <a:lnTo>
                  <a:pt x="46038" y="58183"/>
                </a:lnTo>
                <a:lnTo>
                  <a:pt x="16581" y="93125"/>
                </a:lnTo>
                <a:lnTo>
                  <a:pt x="12302" y="125058"/>
                </a:lnTo>
                <a:lnTo>
                  <a:pt x="20700" y="154058"/>
                </a:lnTo>
                <a:lnTo>
                  <a:pt x="38345" y="172926"/>
                </a:lnTo>
                <a:lnTo>
                  <a:pt x="61393" y="184207"/>
                </a:lnTo>
                <a:lnTo>
                  <a:pt x="85999" y="190448"/>
                </a:lnTo>
                <a:lnTo>
                  <a:pt x="85999" y="260302"/>
                </a:lnTo>
                <a:lnTo>
                  <a:pt x="194248" y="260302"/>
                </a:lnTo>
                <a:lnTo>
                  <a:pt x="194780" y="259186"/>
                </a:lnTo>
                <a:lnTo>
                  <a:pt x="125348" y="259186"/>
                </a:lnTo>
                <a:lnTo>
                  <a:pt x="125348" y="197656"/>
                </a:lnTo>
                <a:lnTo>
                  <a:pt x="198045" y="197656"/>
                </a:lnTo>
                <a:lnTo>
                  <a:pt x="197417" y="196005"/>
                </a:lnTo>
                <a:lnTo>
                  <a:pt x="183932" y="179883"/>
                </a:lnTo>
                <a:lnTo>
                  <a:pt x="167304" y="167482"/>
                </a:lnTo>
                <a:lnTo>
                  <a:pt x="148274" y="159227"/>
                </a:lnTo>
                <a:lnTo>
                  <a:pt x="127580" y="155544"/>
                </a:lnTo>
                <a:lnTo>
                  <a:pt x="127580" y="147777"/>
                </a:lnTo>
                <a:lnTo>
                  <a:pt x="84906" y="147777"/>
                </a:lnTo>
                <a:lnTo>
                  <a:pt x="70299" y="143711"/>
                </a:lnTo>
                <a:lnTo>
                  <a:pt x="60316" y="138496"/>
                </a:lnTo>
                <a:lnTo>
                  <a:pt x="54593" y="131410"/>
                </a:lnTo>
                <a:lnTo>
                  <a:pt x="52767" y="121733"/>
                </a:lnTo>
                <a:lnTo>
                  <a:pt x="52653" y="114952"/>
                </a:lnTo>
                <a:lnTo>
                  <a:pt x="54162" y="108437"/>
                </a:lnTo>
                <a:lnTo>
                  <a:pt x="84906" y="86271"/>
                </a:lnTo>
                <a:lnTo>
                  <a:pt x="184005" y="86271"/>
                </a:lnTo>
                <a:lnTo>
                  <a:pt x="184371" y="85356"/>
                </a:lnTo>
                <a:lnTo>
                  <a:pt x="151845" y="53152"/>
                </a:lnTo>
                <a:lnTo>
                  <a:pt x="127580" y="45809"/>
                </a:lnTo>
                <a:lnTo>
                  <a:pt x="127497" y="21928"/>
                </a:lnTo>
                <a:lnTo>
                  <a:pt x="127273" y="15823"/>
                </a:lnTo>
                <a:lnTo>
                  <a:pt x="123897" y="8490"/>
                </a:lnTo>
                <a:lnTo>
                  <a:pt x="118015" y="2957"/>
                </a:lnTo>
                <a:lnTo>
                  <a:pt x="110185" y="0"/>
                </a:lnTo>
                <a:close/>
              </a:path>
              <a:path w="204470" h="343535">
                <a:moveTo>
                  <a:pt x="198045" y="197656"/>
                </a:moveTo>
                <a:lnTo>
                  <a:pt x="125348" y="197656"/>
                </a:lnTo>
                <a:lnTo>
                  <a:pt x="137758" y="200585"/>
                </a:lnTo>
                <a:lnTo>
                  <a:pt x="147609" y="204034"/>
                </a:lnTo>
                <a:lnTo>
                  <a:pt x="155062" y="208729"/>
                </a:lnTo>
                <a:lnTo>
                  <a:pt x="160278" y="215399"/>
                </a:lnTo>
                <a:lnTo>
                  <a:pt x="162626" y="220605"/>
                </a:lnTo>
                <a:lnTo>
                  <a:pt x="162743" y="227095"/>
                </a:lnTo>
                <a:lnTo>
                  <a:pt x="160278" y="232583"/>
                </a:lnTo>
                <a:lnTo>
                  <a:pt x="157299" y="239343"/>
                </a:lnTo>
                <a:lnTo>
                  <a:pt x="125348" y="259186"/>
                </a:lnTo>
                <a:lnTo>
                  <a:pt x="194780" y="259186"/>
                </a:lnTo>
                <a:lnTo>
                  <a:pt x="200743" y="245884"/>
                </a:lnTo>
                <a:lnTo>
                  <a:pt x="203677" y="233346"/>
                </a:lnTo>
                <a:lnTo>
                  <a:pt x="204086" y="220605"/>
                </a:lnTo>
                <a:lnTo>
                  <a:pt x="201992" y="208034"/>
                </a:lnTo>
                <a:lnTo>
                  <a:pt x="198045" y="197656"/>
                </a:lnTo>
                <a:close/>
              </a:path>
              <a:path w="204470" h="343535">
                <a:moveTo>
                  <a:pt x="184005" y="86271"/>
                </a:moveTo>
                <a:lnTo>
                  <a:pt x="84906" y="86271"/>
                </a:lnTo>
                <a:lnTo>
                  <a:pt x="84906" y="147777"/>
                </a:lnTo>
                <a:lnTo>
                  <a:pt x="127580" y="147777"/>
                </a:lnTo>
                <a:lnTo>
                  <a:pt x="127580" y="89038"/>
                </a:lnTo>
                <a:lnTo>
                  <a:pt x="182900" y="89038"/>
                </a:lnTo>
                <a:lnTo>
                  <a:pt x="184005" y="86271"/>
                </a:lnTo>
                <a:close/>
              </a:path>
              <a:path w="204470" h="343535">
                <a:moveTo>
                  <a:pt x="182900" y="89038"/>
                </a:moveTo>
                <a:lnTo>
                  <a:pt x="127580" y="89038"/>
                </a:lnTo>
                <a:lnTo>
                  <a:pt x="134099" y="90968"/>
                </a:lnTo>
                <a:lnTo>
                  <a:pt x="140447" y="93372"/>
                </a:lnTo>
                <a:lnTo>
                  <a:pt x="146594" y="96242"/>
                </a:lnTo>
                <a:lnTo>
                  <a:pt x="152511" y="99572"/>
                </a:lnTo>
                <a:lnTo>
                  <a:pt x="160300" y="102450"/>
                </a:lnTo>
                <a:lnTo>
                  <a:pt x="168307" y="102159"/>
                </a:lnTo>
                <a:lnTo>
                  <a:pt x="175625" y="98911"/>
                </a:lnTo>
                <a:lnTo>
                  <a:pt x="181348" y="92921"/>
                </a:lnTo>
                <a:lnTo>
                  <a:pt x="182900" y="89038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49527" y="5343610"/>
            <a:ext cx="132715" cy="134620"/>
          </a:xfrm>
          <a:custGeom>
            <a:avLst/>
            <a:gdLst/>
            <a:ahLst/>
            <a:cxnLst/>
            <a:rect l="l" t="t" r="r" b="b"/>
            <a:pathLst>
              <a:path w="132714" h="134620">
                <a:moveTo>
                  <a:pt x="132184" y="0"/>
                </a:moveTo>
                <a:lnTo>
                  <a:pt x="0" y="0"/>
                </a:lnTo>
                <a:lnTo>
                  <a:pt x="0" y="134127"/>
                </a:lnTo>
                <a:lnTo>
                  <a:pt x="132184" y="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93939" y="4666345"/>
            <a:ext cx="257810" cy="36830"/>
          </a:xfrm>
          <a:custGeom>
            <a:avLst/>
            <a:gdLst/>
            <a:ahLst/>
            <a:cxnLst/>
            <a:rect l="l" t="t" r="r" b="b"/>
            <a:pathLst>
              <a:path w="257810" h="36829">
                <a:moveTo>
                  <a:pt x="239241" y="0"/>
                </a:moveTo>
                <a:lnTo>
                  <a:pt x="18020" y="0"/>
                </a:lnTo>
                <a:lnTo>
                  <a:pt x="11011" y="1437"/>
                </a:lnTo>
                <a:lnTo>
                  <a:pt x="5283" y="5357"/>
                </a:lnTo>
                <a:lnTo>
                  <a:pt x="1418" y="11173"/>
                </a:lnTo>
                <a:lnTo>
                  <a:pt x="0" y="18300"/>
                </a:lnTo>
                <a:lnTo>
                  <a:pt x="1418" y="25414"/>
                </a:lnTo>
                <a:lnTo>
                  <a:pt x="5283" y="31223"/>
                </a:lnTo>
                <a:lnTo>
                  <a:pt x="11011" y="35141"/>
                </a:lnTo>
                <a:lnTo>
                  <a:pt x="18020" y="36578"/>
                </a:lnTo>
                <a:lnTo>
                  <a:pt x="239241" y="36578"/>
                </a:lnTo>
                <a:lnTo>
                  <a:pt x="246260" y="35141"/>
                </a:lnTo>
                <a:lnTo>
                  <a:pt x="251988" y="31223"/>
                </a:lnTo>
                <a:lnTo>
                  <a:pt x="255847" y="25414"/>
                </a:lnTo>
                <a:lnTo>
                  <a:pt x="257262" y="18300"/>
                </a:lnTo>
                <a:lnTo>
                  <a:pt x="255847" y="11173"/>
                </a:lnTo>
                <a:lnTo>
                  <a:pt x="251988" y="5357"/>
                </a:lnTo>
                <a:lnTo>
                  <a:pt x="246260" y="1437"/>
                </a:lnTo>
                <a:lnTo>
                  <a:pt x="239241" y="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23658" y="4408647"/>
            <a:ext cx="1335405" cy="1355090"/>
          </a:xfrm>
          <a:custGeom>
            <a:avLst/>
            <a:gdLst/>
            <a:ahLst/>
            <a:cxnLst/>
            <a:rect l="l" t="t" r="r" b="b"/>
            <a:pathLst>
              <a:path w="1335404" h="1355089">
                <a:moveTo>
                  <a:pt x="668023" y="0"/>
                </a:moveTo>
                <a:lnTo>
                  <a:pt x="665817" y="0"/>
                </a:lnTo>
                <a:lnTo>
                  <a:pt x="618155" y="1817"/>
                </a:lnTo>
                <a:lnTo>
                  <a:pt x="571406" y="6958"/>
                </a:lnTo>
                <a:lnTo>
                  <a:pt x="525682" y="15306"/>
                </a:lnTo>
                <a:lnTo>
                  <a:pt x="481095" y="26746"/>
                </a:lnTo>
                <a:lnTo>
                  <a:pt x="437759" y="41165"/>
                </a:lnTo>
                <a:lnTo>
                  <a:pt x="395786" y="58446"/>
                </a:lnTo>
                <a:lnTo>
                  <a:pt x="355289" y="78476"/>
                </a:lnTo>
                <a:lnTo>
                  <a:pt x="316381" y="101138"/>
                </a:lnTo>
                <a:lnTo>
                  <a:pt x="279174" y="126319"/>
                </a:lnTo>
                <a:lnTo>
                  <a:pt x="243780" y="153903"/>
                </a:lnTo>
                <a:lnTo>
                  <a:pt x="210313" y="183775"/>
                </a:lnTo>
                <a:lnTo>
                  <a:pt x="178886" y="215821"/>
                </a:lnTo>
                <a:lnTo>
                  <a:pt x="149610" y="249926"/>
                </a:lnTo>
                <a:lnTo>
                  <a:pt x="122599" y="285974"/>
                </a:lnTo>
                <a:lnTo>
                  <a:pt x="97965" y="323851"/>
                </a:lnTo>
                <a:lnTo>
                  <a:pt x="75821" y="363442"/>
                </a:lnTo>
                <a:lnTo>
                  <a:pt x="56280" y="404632"/>
                </a:lnTo>
                <a:lnTo>
                  <a:pt x="39454" y="447306"/>
                </a:lnTo>
                <a:lnTo>
                  <a:pt x="25457" y="491349"/>
                </a:lnTo>
                <a:lnTo>
                  <a:pt x="14400" y="536646"/>
                </a:lnTo>
                <a:lnTo>
                  <a:pt x="6396" y="583083"/>
                </a:lnTo>
                <a:lnTo>
                  <a:pt x="1558" y="630544"/>
                </a:lnTo>
                <a:lnTo>
                  <a:pt x="0" y="678915"/>
                </a:lnTo>
                <a:lnTo>
                  <a:pt x="1793" y="727278"/>
                </a:lnTo>
                <a:lnTo>
                  <a:pt x="6860" y="774714"/>
                </a:lnTo>
                <a:lnTo>
                  <a:pt x="15088" y="821110"/>
                </a:lnTo>
                <a:lnTo>
                  <a:pt x="26364" y="866352"/>
                </a:lnTo>
                <a:lnTo>
                  <a:pt x="40575" y="910324"/>
                </a:lnTo>
                <a:lnTo>
                  <a:pt x="57607" y="952914"/>
                </a:lnTo>
                <a:lnTo>
                  <a:pt x="77347" y="994005"/>
                </a:lnTo>
                <a:lnTo>
                  <a:pt x="99682" y="1033485"/>
                </a:lnTo>
                <a:lnTo>
                  <a:pt x="124498" y="1071239"/>
                </a:lnTo>
                <a:lnTo>
                  <a:pt x="151683" y="1107151"/>
                </a:lnTo>
                <a:lnTo>
                  <a:pt x="181124" y="1141109"/>
                </a:lnTo>
                <a:lnTo>
                  <a:pt x="212706" y="1172998"/>
                </a:lnTo>
                <a:lnTo>
                  <a:pt x="246316" y="1202703"/>
                </a:lnTo>
                <a:lnTo>
                  <a:pt x="281843" y="1230110"/>
                </a:lnTo>
                <a:lnTo>
                  <a:pt x="319171" y="1255105"/>
                </a:lnTo>
                <a:lnTo>
                  <a:pt x="358189" y="1277574"/>
                </a:lnTo>
                <a:lnTo>
                  <a:pt x="398782" y="1297401"/>
                </a:lnTo>
                <a:lnTo>
                  <a:pt x="440838" y="1314474"/>
                </a:lnTo>
                <a:lnTo>
                  <a:pt x="484243" y="1328676"/>
                </a:lnTo>
                <a:lnTo>
                  <a:pt x="528884" y="1339895"/>
                </a:lnTo>
                <a:lnTo>
                  <a:pt x="574648" y="1348016"/>
                </a:lnTo>
                <a:lnTo>
                  <a:pt x="621421" y="1352924"/>
                </a:lnTo>
                <a:lnTo>
                  <a:pt x="669091" y="1354506"/>
                </a:lnTo>
                <a:lnTo>
                  <a:pt x="716703" y="1352691"/>
                </a:lnTo>
                <a:lnTo>
                  <a:pt x="763404" y="1347561"/>
                </a:lnTo>
                <a:lnTo>
                  <a:pt x="809083" y="1339230"/>
                </a:lnTo>
                <a:lnTo>
                  <a:pt x="853627" y="1327813"/>
                </a:lnTo>
                <a:lnTo>
                  <a:pt x="896925" y="1313424"/>
                </a:lnTo>
                <a:lnTo>
                  <a:pt x="938863" y="1296178"/>
                </a:lnTo>
                <a:lnTo>
                  <a:pt x="979329" y="1276188"/>
                </a:lnTo>
                <a:lnTo>
                  <a:pt x="1018210" y="1253571"/>
                </a:lnTo>
                <a:lnTo>
                  <a:pt x="1055395" y="1228439"/>
                </a:lnTo>
                <a:lnTo>
                  <a:pt x="1090772" y="1200907"/>
                </a:lnTo>
                <a:lnTo>
                  <a:pt x="1124227" y="1171091"/>
                </a:lnTo>
                <a:lnTo>
                  <a:pt x="1155648" y="1139103"/>
                </a:lnTo>
                <a:lnTo>
                  <a:pt x="1159624" y="1134479"/>
                </a:lnTo>
                <a:lnTo>
                  <a:pt x="468632" y="1134479"/>
                </a:lnTo>
                <a:lnTo>
                  <a:pt x="461197" y="1132956"/>
                </a:lnTo>
                <a:lnTo>
                  <a:pt x="455122" y="1128802"/>
                </a:lnTo>
                <a:lnTo>
                  <a:pt x="451023" y="1122638"/>
                </a:lnTo>
                <a:lnTo>
                  <a:pt x="449519" y="1115085"/>
                </a:lnTo>
                <a:lnTo>
                  <a:pt x="449519" y="997026"/>
                </a:lnTo>
                <a:lnTo>
                  <a:pt x="328807" y="997026"/>
                </a:lnTo>
                <a:lnTo>
                  <a:pt x="321545" y="995356"/>
                </a:lnTo>
                <a:lnTo>
                  <a:pt x="315645" y="991166"/>
                </a:lnTo>
                <a:lnTo>
                  <a:pt x="311688" y="985058"/>
                </a:lnTo>
                <a:lnTo>
                  <a:pt x="310252" y="977633"/>
                </a:lnTo>
                <a:lnTo>
                  <a:pt x="310252" y="272115"/>
                </a:lnTo>
                <a:lnTo>
                  <a:pt x="311497" y="264742"/>
                </a:lnTo>
                <a:lnTo>
                  <a:pt x="315297" y="258633"/>
                </a:lnTo>
                <a:lnTo>
                  <a:pt x="321074" y="254417"/>
                </a:lnTo>
                <a:lnTo>
                  <a:pt x="328250" y="252721"/>
                </a:lnTo>
                <a:lnTo>
                  <a:pt x="438047" y="252721"/>
                </a:lnTo>
                <a:lnTo>
                  <a:pt x="446520" y="238968"/>
                </a:lnTo>
                <a:lnTo>
                  <a:pt x="458280" y="228464"/>
                </a:lnTo>
                <a:lnTo>
                  <a:pt x="472487" y="221776"/>
                </a:lnTo>
                <a:lnTo>
                  <a:pt x="488301" y="219468"/>
                </a:lnTo>
                <a:lnTo>
                  <a:pt x="1159403" y="219468"/>
                </a:lnTo>
                <a:lnTo>
                  <a:pt x="1155064" y="214438"/>
                </a:lnTo>
                <a:lnTo>
                  <a:pt x="1123586" y="182497"/>
                </a:lnTo>
                <a:lnTo>
                  <a:pt x="1090076" y="152732"/>
                </a:lnTo>
                <a:lnTo>
                  <a:pt x="1054646" y="125259"/>
                </a:lnTo>
                <a:lnTo>
                  <a:pt x="1017410" y="100191"/>
                </a:lnTo>
                <a:lnTo>
                  <a:pt x="978480" y="77644"/>
                </a:lnTo>
                <a:lnTo>
                  <a:pt x="937969" y="57732"/>
                </a:lnTo>
                <a:lnTo>
                  <a:pt x="895990" y="40568"/>
                </a:lnTo>
                <a:lnTo>
                  <a:pt x="852655" y="26269"/>
                </a:lnTo>
                <a:lnTo>
                  <a:pt x="808079" y="14948"/>
                </a:lnTo>
                <a:lnTo>
                  <a:pt x="762372" y="6720"/>
                </a:lnTo>
                <a:lnTo>
                  <a:pt x="715650" y="1699"/>
                </a:lnTo>
                <a:lnTo>
                  <a:pt x="668023" y="0"/>
                </a:lnTo>
                <a:close/>
              </a:path>
              <a:path w="1335404" h="1355089">
                <a:moveTo>
                  <a:pt x="1159403" y="219468"/>
                </a:moveTo>
                <a:lnTo>
                  <a:pt x="709522" y="219468"/>
                </a:lnTo>
                <a:lnTo>
                  <a:pt x="725336" y="221776"/>
                </a:lnTo>
                <a:lnTo>
                  <a:pt x="739543" y="228464"/>
                </a:lnTo>
                <a:lnTo>
                  <a:pt x="751304" y="238968"/>
                </a:lnTo>
                <a:lnTo>
                  <a:pt x="759776" y="252721"/>
                </a:lnTo>
                <a:lnTo>
                  <a:pt x="869017" y="252721"/>
                </a:lnTo>
                <a:lnTo>
                  <a:pt x="876451" y="254244"/>
                </a:lnTo>
                <a:lnTo>
                  <a:pt x="882526" y="258398"/>
                </a:lnTo>
                <a:lnTo>
                  <a:pt x="886625" y="264562"/>
                </a:lnTo>
                <a:lnTo>
                  <a:pt x="888129" y="272115"/>
                </a:lnTo>
                <a:lnTo>
                  <a:pt x="888129" y="413451"/>
                </a:lnTo>
                <a:lnTo>
                  <a:pt x="1003384" y="413451"/>
                </a:lnTo>
                <a:lnTo>
                  <a:pt x="1010646" y="415130"/>
                </a:lnTo>
                <a:lnTo>
                  <a:pt x="1016545" y="419319"/>
                </a:lnTo>
                <a:lnTo>
                  <a:pt x="1020503" y="425422"/>
                </a:lnTo>
                <a:lnTo>
                  <a:pt x="1021939" y="432844"/>
                </a:lnTo>
                <a:lnTo>
                  <a:pt x="1021869" y="921103"/>
                </a:lnTo>
                <a:lnTo>
                  <a:pt x="820388" y="1128945"/>
                </a:lnTo>
                <a:lnTo>
                  <a:pt x="806733" y="1134479"/>
                </a:lnTo>
                <a:lnTo>
                  <a:pt x="1159624" y="1134479"/>
                </a:lnTo>
                <a:lnTo>
                  <a:pt x="1184923" y="1105060"/>
                </a:lnTo>
                <a:lnTo>
                  <a:pt x="1211939" y="1069074"/>
                </a:lnTo>
                <a:lnTo>
                  <a:pt x="1236585" y="1031262"/>
                </a:lnTo>
                <a:lnTo>
                  <a:pt x="1258747" y="991736"/>
                </a:lnTo>
                <a:lnTo>
                  <a:pt x="1278314" y="950611"/>
                </a:lnTo>
                <a:lnTo>
                  <a:pt x="1295173" y="908003"/>
                </a:lnTo>
                <a:lnTo>
                  <a:pt x="1309211" y="864025"/>
                </a:lnTo>
                <a:lnTo>
                  <a:pt x="1320317" y="818792"/>
                </a:lnTo>
                <a:lnTo>
                  <a:pt x="1328377" y="772418"/>
                </a:lnTo>
                <a:lnTo>
                  <a:pt x="1333280" y="725018"/>
                </a:lnTo>
                <a:lnTo>
                  <a:pt x="1334913" y="676706"/>
                </a:lnTo>
                <a:lnTo>
                  <a:pt x="1333239" y="628379"/>
                </a:lnTo>
                <a:lnTo>
                  <a:pt x="1328291" y="580968"/>
                </a:lnTo>
                <a:lnTo>
                  <a:pt x="1320182" y="534589"/>
                </a:lnTo>
                <a:lnTo>
                  <a:pt x="1309025" y="489357"/>
                </a:lnTo>
                <a:lnTo>
                  <a:pt x="1294933" y="445385"/>
                </a:lnTo>
                <a:lnTo>
                  <a:pt x="1278019" y="402788"/>
                </a:lnTo>
                <a:lnTo>
                  <a:pt x="1258395" y="361680"/>
                </a:lnTo>
                <a:lnTo>
                  <a:pt x="1236175" y="322177"/>
                </a:lnTo>
                <a:lnTo>
                  <a:pt x="1211471" y="284393"/>
                </a:lnTo>
                <a:lnTo>
                  <a:pt x="1184396" y="248442"/>
                </a:lnTo>
                <a:lnTo>
                  <a:pt x="1159403" y="219468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71601" y="4699598"/>
            <a:ext cx="503555" cy="668020"/>
          </a:xfrm>
          <a:custGeom>
            <a:avLst/>
            <a:gdLst/>
            <a:ahLst/>
            <a:cxnLst/>
            <a:rect l="l" t="t" r="r" b="b"/>
            <a:pathLst>
              <a:path w="503554" h="668020">
                <a:moveTo>
                  <a:pt x="85738" y="0"/>
                </a:moveTo>
                <a:lnTo>
                  <a:pt x="0" y="0"/>
                </a:lnTo>
                <a:lnTo>
                  <a:pt x="0" y="667847"/>
                </a:lnTo>
                <a:lnTo>
                  <a:pt x="101576" y="667847"/>
                </a:lnTo>
                <a:lnTo>
                  <a:pt x="101576" y="142452"/>
                </a:lnTo>
                <a:lnTo>
                  <a:pt x="102866" y="134854"/>
                </a:lnTo>
                <a:lnTo>
                  <a:pt x="106790" y="128569"/>
                </a:lnTo>
                <a:lnTo>
                  <a:pt x="112751" y="124238"/>
                </a:lnTo>
                <a:lnTo>
                  <a:pt x="120154" y="122500"/>
                </a:lnTo>
                <a:lnTo>
                  <a:pt x="503053" y="122500"/>
                </a:lnTo>
                <a:lnTo>
                  <a:pt x="502684" y="41577"/>
                </a:lnTo>
                <a:lnTo>
                  <a:pt x="140358" y="41577"/>
                </a:lnTo>
                <a:lnTo>
                  <a:pt x="121945" y="38959"/>
                </a:lnTo>
                <a:lnTo>
                  <a:pt x="105864" y="30520"/>
                </a:lnTo>
                <a:lnTo>
                  <a:pt x="93375" y="17215"/>
                </a:lnTo>
                <a:lnTo>
                  <a:pt x="85738" y="0"/>
                </a:lnTo>
                <a:close/>
              </a:path>
              <a:path w="503554" h="668020">
                <a:moveTo>
                  <a:pt x="502495" y="0"/>
                </a:moveTo>
                <a:lnTo>
                  <a:pt x="414016" y="0"/>
                </a:lnTo>
                <a:lnTo>
                  <a:pt x="406380" y="17215"/>
                </a:lnTo>
                <a:lnTo>
                  <a:pt x="393891" y="30520"/>
                </a:lnTo>
                <a:lnTo>
                  <a:pt x="377809" y="38959"/>
                </a:lnTo>
                <a:lnTo>
                  <a:pt x="359396" y="41577"/>
                </a:lnTo>
                <a:lnTo>
                  <a:pt x="502684" y="41577"/>
                </a:lnTo>
                <a:lnTo>
                  <a:pt x="502495" y="0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10869" y="4862002"/>
            <a:ext cx="498475" cy="643255"/>
          </a:xfrm>
          <a:custGeom>
            <a:avLst/>
            <a:gdLst/>
            <a:ahLst/>
            <a:cxnLst/>
            <a:rect l="l" t="t" r="r" b="b"/>
            <a:pathLst>
              <a:path w="498475" h="643254">
                <a:moveTo>
                  <a:pt x="498153" y="0"/>
                </a:moveTo>
                <a:lnTo>
                  <a:pt x="0" y="0"/>
                </a:lnTo>
                <a:lnTo>
                  <a:pt x="0" y="642895"/>
                </a:lnTo>
                <a:lnTo>
                  <a:pt x="301502" y="642895"/>
                </a:lnTo>
                <a:lnTo>
                  <a:pt x="301502" y="462772"/>
                </a:lnTo>
                <a:lnTo>
                  <a:pt x="302948" y="455350"/>
                </a:lnTo>
                <a:lnTo>
                  <a:pt x="306907" y="449247"/>
                </a:lnTo>
                <a:lnTo>
                  <a:pt x="312807" y="445058"/>
                </a:lnTo>
                <a:lnTo>
                  <a:pt x="320080" y="443378"/>
                </a:lnTo>
                <a:lnTo>
                  <a:pt x="498153" y="443378"/>
                </a:lnTo>
                <a:lnTo>
                  <a:pt x="498153" y="428403"/>
                </a:lnTo>
                <a:lnTo>
                  <a:pt x="91776" y="428403"/>
                </a:lnTo>
                <a:lnTo>
                  <a:pt x="84504" y="426723"/>
                </a:lnTo>
                <a:lnTo>
                  <a:pt x="78603" y="422534"/>
                </a:lnTo>
                <a:lnTo>
                  <a:pt x="74644" y="416431"/>
                </a:lnTo>
                <a:lnTo>
                  <a:pt x="73198" y="409009"/>
                </a:lnTo>
                <a:lnTo>
                  <a:pt x="74013" y="401571"/>
                </a:lnTo>
                <a:lnTo>
                  <a:pt x="77456" y="395249"/>
                </a:lnTo>
                <a:lnTo>
                  <a:pt x="82985" y="390697"/>
                </a:lnTo>
                <a:lnTo>
                  <a:pt x="90058" y="388569"/>
                </a:lnTo>
                <a:lnTo>
                  <a:pt x="91196" y="388500"/>
                </a:lnTo>
                <a:lnTo>
                  <a:pt x="498153" y="388500"/>
                </a:lnTo>
                <a:lnTo>
                  <a:pt x="498153" y="327528"/>
                </a:lnTo>
                <a:lnTo>
                  <a:pt x="91776" y="327528"/>
                </a:lnTo>
                <a:lnTo>
                  <a:pt x="84543" y="326050"/>
                </a:lnTo>
                <a:lnTo>
                  <a:pt x="78638" y="322017"/>
                </a:lnTo>
                <a:lnTo>
                  <a:pt x="74657" y="316031"/>
                </a:lnTo>
                <a:lnTo>
                  <a:pt x="73198" y="308693"/>
                </a:lnTo>
                <a:lnTo>
                  <a:pt x="74054" y="301040"/>
                </a:lnTo>
                <a:lnTo>
                  <a:pt x="77610" y="294540"/>
                </a:lnTo>
                <a:lnTo>
                  <a:pt x="83309" y="289867"/>
                </a:lnTo>
                <a:lnTo>
                  <a:pt x="90592" y="287695"/>
                </a:lnTo>
                <a:lnTo>
                  <a:pt x="91776" y="287625"/>
                </a:lnTo>
                <a:lnTo>
                  <a:pt x="498153" y="287625"/>
                </a:lnTo>
                <a:lnTo>
                  <a:pt x="498153" y="227212"/>
                </a:lnTo>
                <a:lnTo>
                  <a:pt x="91776" y="227212"/>
                </a:lnTo>
                <a:lnTo>
                  <a:pt x="84543" y="225734"/>
                </a:lnTo>
                <a:lnTo>
                  <a:pt x="78638" y="221701"/>
                </a:lnTo>
                <a:lnTo>
                  <a:pt x="74657" y="215714"/>
                </a:lnTo>
                <a:lnTo>
                  <a:pt x="73198" y="208376"/>
                </a:lnTo>
                <a:lnTo>
                  <a:pt x="73795" y="200924"/>
                </a:lnTo>
                <a:lnTo>
                  <a:pt x="90987" y="187308"/>
                </a:lnTo>
                <a:lnTo>
                  <a:pt x="498153" y="187308"/>
                </a:lnTo>
                <a:lnTo>
                  <a:pt x="498153" y="126918"/>
                </a:lnTo>
                <a:lnTo>
                  <a:pt x="91776" y="126918"/>
                </a:lnTo>
                <a:lnTo>
                  <a:pt x="73198" y="107501"/>
                </a:lnTo>
                <a:lnTo>
                  <a:pt x="74013" y="100073"/>
                </a:lnTo>
                <a:lnTo>
                  <a:pt x="77456" y="93753"/>
                </a:lnTo>
                <a:lnTo>
                  <a:pt x="82985" y="89202"/>
                </a:lnTo>
                <a:lnTo>
                  <a:pt x="90058" y="87085"/>
                </a:lnTo>
                <a:lnTo>
                  <a:pt x="90615" y="87015"/>
                </a:lnTo>
                <a:lnTo>
                  <a:pt x="498153" y="87015"/>
                </a:lnTo>
                <a:lnTo>
                  <a:pt x="498153" y="0"/>
                </a:lnTo>
                <a:close/>
              </a:path>
              <a:path w="498475" h="643254">
                <a:moveTo>
                  <a:pt x="498153" y="388500"/>
                </a:moveTo>
                <a:lnTo>
                  <a:pt x="91776" y="388500"/>
                </a:lnTo>
                <a:lnTo>
                  <a:pt x="91776" y="390174"/>
                </a:lnTo>
                <a:lnTo>
                  <a:pt x="225586" y="390174"/>
                </a:lnTo>
                <a:lnTo>
                  <a:pt x="232819" y="391652"/>
                </a:lnTo>
                <a:lnTo>
                  <a:pt x="238724" y="395685"/>
                </a:lnTo>
                <a:lnTo>
                  <a:pt x="242705" y="401671"/>
                </a:lnTo>
                <a:lnTo>
                  <a:pt x="244164" y="409009"/>
                </a:lnTo>
                <a:lnTo>
                  <a:pt x="242715" y="416431"/>
                </a:lnTo>
                <a:lnTo>
                  <a:pt x="238751" y="422534"/>
                </a:lnTo>
                <a:lnTo>
                  <a:pt x="232849" y="426723"/>
                </a:lnTo>
                <a:lnTo>
                  <a:pt x="225586" y="428403"/>
                </a:lnTo>
                <a:lnTo>
                  <a:pt x="498153" y="428403"/>
                </a:lnTo>
                <a:lnTo>
                  <a:pt x="498153" y="388500"/>
                </a:lnTo>
                <a:close/>
              </a:path>
              <a:path w="498475" h="643254">
                <a:moveTo>
                  <a:pt x="498153" y="287625"/>
                </a:moveTo>
                <a:lnTo>
                  <a:pt x="91776" y="287625"/>
                </a:lnTo>
                <a:lnTo>
                  <a:pt x="91776" y="289299"/>
                </a:lnTo>
                <a:lnTo>
                  <a:pt x="410742" y="289299"/>
                </a:lnTo>
                <a:lnTo>
                  <a:pt x="418189" y="290822"/>
                </a:lnTo>
                <a:lnTo>
                  <a:pt x="424272" y="294976"/>
                </a:lnTo>
                <a:lnTo>
                  <a:pt x="428373" y="301140"/>
                </a:lnTo>
                <a:lnTo>
                  <a:pt x="429877" y="308693"/>
                </a:lnTo>
                <a:lnTo>
                  <a:pt x="428217" y="316063"/>
                </a:lnTo>
                <a:lnTo>
                  <a:pt x="424080" y="322052"/>
                </a:lnTo>
                <a:lnTo>
                  <a:pt x="418059" y="326070"/>
                </a:lnTo>
                <a:lnTo>
                  <a:pt x="410742" y="327528"/>
                </a:lnTo>
                <a:lnTo>
                  <a:pt x="498153" y="327528"/>
                </a:lnTo>
                <a:lnTo>
                  <a:pt x="498153" y="287625"/>
                </a:lnTo>
                <a:close/>
              </a:path>
              <a:path w="498475" h="643254">
                <a:moveTo>
                  <a:pt x="498153" y="187308"/>
                </a:moveTo>
                <a:lnTo>
                  <a:pt x="91776" y="187308"/>
                </a:lnTo>
                <a:lnTo>
                  <a:pt x="91776" y="188983"/>
                </a:lnTo>
                <a:lnTo>
                  <a:pt x="410742" y="188983"/>
                </a:lnTo>
                <a:lnTo>
                  <a:pt x="418189" y="190505"/>
                </a:lnTo>
                <a:lnTo>
                  <a:pt x="424272" y="194659"/>
                </a:lnTo>
                <a:lnTo>
                  <a:pt x="428373" y="200823"/>
                </a:lnTo>
                <a:lnTo>
                  <a:pt x="429877" y="208376"/>
                </a:lnTo>
                <a:lnTo>
                  <a:pt x="428217" y="215757"/>
                </a:lnTo>
                <a:lnTo>
                  <a:pt x="424080" y="221744"/>
                </a:lnTo>
                <a:lnTo>
                  <a:pt x="418059" y="225756"/>
                </a:lnTo>
                <a:lnTo>
                  <a:pt x="410742" y="227212"/>
                </a:lnTo>
                <a:lnTo>
                  <a:pt x="498153" y="227212"/>
                </a:lnTo>
                <a:lnTo>
                  <a:pt x="498153" y="187308"/>
                </a:lnTo>
                <a:close/>
              </a:path>
              <a:path w="498475" h="643254">
                <a:moveTo>
                  <a:pt x="498153" y="87015"/>
                </a:moveTo>
                <a:lnTo>
                  <a:pt x="91776" y="87015"/>
                </a:lnTo>
                <a:lnTo>
                  <a:pt x="91776" y="88666"/>
                </a:lnTo>
                <a:lnTo>
                  <a:pt x="284038" y="88666"/>
                </a:lnTo>
                <a:lnTo>
                  <a:pt x="291342" y="90134"/>
                </a:lnTo>
                <a:lnTo>
                  <a:pt x="297356" y="94151"/>
                </a:lnTo>
                <a:lnTo>
                  <a:pt x="301490" y="100134"/>
                </a:lnTo>
                <a:lnTo>
                  <a:pt x="303150" y="107501"/>
                </a:lnTo>
                <a:lnTo>
                  <a:pt x="301647" y="115058"/>
                </a:lnTo>
                <a:lnTo>
                  <a:pt x="297548" y="121230"/>
                </a:lnTo>
                <a:lnTo>
                  <a:pt x="291472" y="125392"/>
                </a:lnTo>
                <a:lnTo>
                  <a:pt x="284038" y="126918"/>
                </a:lnTo>
                <a:lnTo>
                  <a:pt x="498153" y="126918"/>
                </a:lnTo>
                <a:lnTo>
                  <a:pt x="498153" y="87015"/>
                </a:lnTo>
                <a:close/>
              </a:path>
            </a:pathLst>
          </a:custGeom>
          <a:solidFill>
            <a:srgbClr val="009CD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3679"/>
            <a:ext cx="274320" cy="894080"/>
          </a:xfrm>
          <a:custGeom>
            <a:avLst/>
            <a:gdLst/>
            <a:ahLst/>
            <a:cxnLst/>
            <a:rect l="l" t="t" r="r" b="b"/>
            <a:pathLst>
              <a:path w="274320" h="894080">
                <a:moveTo>
                  <a:pt x="0" y="894080"/>
                </a:moveTo>
                <a:lnTo>
                  <a:pt x="274320" y="894080"/>
                </a:lnTo>
                <a:lnTo>
                  <a:pt x="274320" y="0"/>
                </a:lnTo>
                <a:lnTo>
                  <a:pt x="0" y="0"/>
                </a:lnTo>
                <a:lnTo>
                  <a:pt x="0" y="894080"/>
                </a:lnTo>
                <a:close/>
              </a:path>
            </a:pathLst>
          </a:custGeom>
          <a:solidFill>
            <a:srgbClr val="3E9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6257" y="1222607"/>
            <a:ext cx="10930255" cy="460502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2400" b="1" spc="15" dirty="0">
                <a:solidFill>
                  <a:srgbClr val="62666A"/>
                </a:solidFill>
                <a:latin typeface="Arial"/>
                <a:cs typeface="Arial"/>
              </a:rPr>
              <a:t>New</a:t>
            </a:r>
            <a:r>
              <a:rPr sz="2400" b="1" spc="-6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62666A"/>
                </a:solidFill>
                <a:latin typeface="Arial"/>
                <a:cs typeface="Arial"/>
              </a:rPr>
              <a:t>Plans</a:t>
            </a:r>
            <a:endParaRPr sz="2400" dirty="0">
              <a:latin typeface="Arial"/>
              <a:cs typeface="Arial"/>
            </a:endParaRPr>
          </a:p>
          <a:p>
            <a:pPr marL="246379" indent="-234315">
              <a:lnSpc>
                <a:spcPct val="100000"/>
              </a:lnSpc>
              <a:spcBef>
                <a:spcPts val="645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Mandatory employee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auto-enrollment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for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new</a:t>
            </a:r>
            <a:r>
              <a:rPr sz="2400" spc="58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plans</a:t>
            </a:r>
            <a:endParaRPr sz="2400" dirty="0">
              <a:latin typeface="Arial"/>
              <a:cs typeface="Arial"/>
            </a:endParaRPr>
          </a:p>
          <a:p>
            <a:pPr marL="582295" lvl="1" indent="-224154">
              <a:lnSpc>
                <a:spcPct val="100000"/>
              </a:lnSpc>
              <a:spcBef>
                <a:spcPts val="484"/>
              </a:spcBef>
              <a:buChar char="−"/>
              <a:tabLst>
                <a:tab pos="582295" algn="l"/>
              </a:tabLst>
            </a:pPr>
            <a:r>
              <a:rPr sz="2000" spc="15" dirty="0">
                <a:solidFill>
                  <a:srgbClr val="62666A"/>
                </a:solidFill>
                <a:latin typeface="Arial"/>
                <a:cs typeface="Arial"/>
              </a:rPr>
              <a:t>Established</a:t>
            </a:r>
            <a:r>
              <a:rPr sz="2000" spc="-23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62666A"/>
                </a:solidFill>
                <a:latin typeface="Arial"/>
                <a:cs typeface="Arial"/>
              </a:rPr>
              <a:t>after</a:t>
            </a:r>
            <a:r>
              <a:rPr sz="2000" spc="-2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62666A"/>
                </a:solidFill>
                <a:latin typeface="Arial"/>
                <a:cs typeface="Arial"/>
              </a:rPr>
              <a:t>12/29/22;</a:t>
            </a:r>
            <a:r>
              <a:rPr sz="2000" spc="-7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62666A"/>
                </a:solidFill>
                <a:latin typeface="Arial"/>
                <a:cs typeface="Arial"/>
              </a:rPr>
              <a:t>more</a:t>
            </a:r>
            <a:r>
              <a:rPr sz="2000" spc="-7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62666A"/>
                </a:solidFill>
                <a:latin typeface="Arial"/>
                <a:cs typeface="Arial"/>
              </a:rPr>
              <a:t>than</a:t>
            </a:r>
            <a:r>
              <a:rPr sz="2000" spc="-7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62666A"/>
                </a:solidFill>
                <a:latin typeface="Arial"/>
                <a:cs typeface="Arial"/>
              </a:rPr>
              <a:t>10</a:t>
            </a:r>
            <a:r>
              <a:rPr sz="2000" spc="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10" dirty="0">
                <a:solidFill>
                  <a:srgbClr val="62666A"/>
                </a:solidFill>
                <a:latin typeface="Arial"/>
                <a:cs typeface="Arial"/>
              </a:rPr>
              <a:t>employees;</a:t>
            </a:r>
            <a:r>
              <a:rPr sz="2000" spc="-23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62666A"/>
                </a:solidFill>
                <a:latin typeface="Arial"/>
                <a:cs typeface="Arial"/>
              </a:rPr>
              <a:t>in</a:t>
            </a:r>
            <a:r>
              <a:rPr sz="2000" spc="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15" dirty="0">
                <a:solidFill>
                  <a:srgbClr val="62666A"/>
                </a:solidFill>
                <a:latin typeface="Arial"/>
                <a:cs typeface="Arial"/>
              </a:rPr>
              <a:t>businesses</a:t>
            </a:r>
            <a:r>
              <a:rPr sz="2000" spc="-20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62666A"/>
                </a:solidFill>
                <a:latin typeface="Arial"/>
                <a:cs typeface="Arial"/>
              </a:rPr>
              <a:t>at</a:t>
            </a:r>
            <a:r>
              <a:rPr sz="2000" spc="10" dirty="0">
                <a:solidFill>
                  <a:srgbClr val="62666A"/>
                </a:solidFill>
                <a:latin typeface="Arial"/>
                <a:cs typeface="Arial"/>
              </a:rPr>
              <a:t> least</a:t>
            </a:r>
            <a:r>
              <a:rPr sz="2000" spc="2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62666A"/>
                </a:solidFill>
                <a:latin typeface="Arial"/>
                <a:cs typeface="Arial"/>
              </a:rPr>
              <a:t>three</a:t>
            </a:r>
            <a:r>
              <a:rPr sz="2000" spc="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62666A"/>
                </a:solidFill>
                <a:latin typeface="Arial"/>
                <a:cs typeface="Arial"/>
              </a:rPr>
              <a:t>years</a:t>
            </a:r>
            <a:endParaRPr sz="2000" dirty="0">
              <a:latin typeface="Arial"/>
              <a:cs typeface="Arial"/>
            </a:endParaRPr>
          </a:p>
          <a:p>
            <a:pPr marL="246379" indent="-234315">
              <a:lnSpc>
                <a:spcPct val="100000"/>
              </a:lnSpc>
              <a:spcBef>
                <a:spcPts val="565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Expanded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tax </a:t>
            </a: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credit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for </a:t>
            </a: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employer costs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establishing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new</a:t>
            </a:r>
            <a:r>
              <a:rPr sz="2400" spc="4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plans</a:t>
            </a:r>
            <a:endParaRPr sz="2400" dirty="0">
              <a:latin typeface="Arial"/>
              <a:cs typeface="Arial"/>
            </a:endParaRPr>
          </a:p>
          <a:p>
            <a:pPr marL="246379" indent="-234315">
              <a:lnSpc>
                <a:spcPct val="100000"/>
              </a:lnSpc>
              <a:spcBef>
                <a:spcPts val="645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"Starter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401(k)”</a:t>
            </a:r>
            <a:r>
              <a:rPr sz="2400" spc="2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plans</a:t>
            </a:r>
            <a:endParaRPr sz="2400" dirty="0">
              <a:latin typeface="Arial"/>
              <a:cs typeface="Arial"/>
            </a:endParaRPr>
          </a:p>
          <a:p>
            <a:pPr marL="582295" lvl="1" indent="-224154">
              <a:lnSpc>
                <a:spcPct val="100000"/>
              </a:lnSpc>
              <a:spcBef>
                <a:spcPts val="484"/>
              </a:spcBef>
              <a:buChar char="−"/>
              <a:tabLst>
                <a:tab pos="582295" algn="l"/>
              </a:tabLst>
            </a:pPr>
            <a:r>
              <a:rPr sz="2000" spc="5" dirty="0">
                <a:solidFill>
                  <a:srgbClr val="62666A"/>
                </a:solidFill>
                <a:latin typeface="Arial"/>
                <a:cs typeface="Arial"/>
              </a:rPr>
              <a:t>Reduced</a:t>
            </a:r>
            <a:r>
              <a:rPr sz="2000" spc="-7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5" dirty="0">
                <a:solidFill>
                  <a:srgbClr val="62666A"/>
                </a:solidFill>
                <a:latin typeface="Arial"/>
                <a:cs typeface="Arial"/>
              </a:rPr>
              <a:t>contribution</a:t>
            </a:r>
            <a:r>
              <a:rPr sz="2000" spc="-15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30" dirty="0">
                <a:solidFill>
                  <a:srgbClr val="62666A"/>
                </a:solidFill>
                <a:latin typeface="Arial"/>
                <a:cs typeface="Arial"/>
              </a:rPr>
              <a:t>limits;</a:t>
            </a:r>
            <a:r>
              <a:rPr sz="2000" spc="-23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25" dirty="0">
                <a:solidFill>
                  <a:srgbClr val="62666A"/>
                </a:solidFill>
                <a:latin typeface="Arial"/>
                <a:cs typeface="Arial"/>
              </a:rPr>
              <a:t>simpler</a:t>
            </a:r>
            <a:r>
              <a:rPr sz="2000" spc="-26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10" dirty="0">
                <a:solidFill>
                  <a:srgbClr val="62666A"/>
                </a:solidFill>
                <a:latin typeface="Arial"/>
                <a:cs typeface="Arial"/>
              </a:rPr>
              <a:t>nondiscrimination</a:t>
            </a:r>
            <a:r>
              <a:rPr sz="2000" spc="-23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10" dirty="0">
                <a:solidFill>
                  <a:srgbClr val="62666A"/>
                </a:solidFill>
                <a:latin typeface="Arial"/>
                <a:cs typeface="Arial"/>
              </a:rPr>
              <a:t>testing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400" b="1" spc="-15" dirty="0">
                <a:solidFill>
                  <a:srgbClr val="62666A"/>
                </a:solidFill>
                <a:latin typeface="Arial"/>
                <a:cs typeface="Arial"/>
              </a:rPr>
              <a:t>Small</a:t>
            </a:r>
            <a:r>
              <a:rPr sz="2400" b="1" spc="2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62666A"/>
                </a:solidFill>
                <a:latin typeface="Arial"/>
                <a:cs typeface="Arial"/>
              </a:rPr>
              <a:t>Plans</a:t>
            </a:r>
            <a:endParaRPr sz="2400" dirty="0">
              <a:latin typeface="Arial"/>
              <a:cs typeface="Arial"/>
            </a:endParaRPr>
          </a:p>
          <a:p>
            <a:pPr marL="246379" indent="-234315">
              <a:lnSpc>
                <a:spcPct val="100000"/>
              </a:lnSpc>
              <a:spcBef>
                <a:spcPts val="565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Enhanced contribution </a:t>
            </a:r>
            <a:r>
              <a:rPr sz="2400" spc="5" dirty="0">
                <a:solidFill>
                  <a:srgbClr val="62666A"/>
                </a:solidFill>
                <a:latin typeface="Arial"/>
                <a:cs typeface="Arial"/>
              </a:rPr>
              <a:t>limits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for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SIMPLE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plans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and</a:t>
            </a:r>
            <a:r>
              <a:rPr sz="2400" spc="29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SEPs</a:t>
            </a:r>
            <a:endParaRPr sz="2400" dirty="0">
              <a:latin typeface="Arial"/>
              <a:cs typeface="Arial"/>
            </a:endParaRPr>
          </a:p>
          <a:p>
            <a:pPr marL="582295" lvl="1" indent="-224154">
              <a:lnSpc>
                <a:spcPct val="100000"/>
              </a:lnSpc>
              <a:spcBef>
                <a:spcPts val="565"/>
              </a:spcBef>
              <a:buChar char="−"/>
              <a:tabLst>
                <a:tab pos="582295" algn="l"/>
              </a:tabLst>
            </a:pPr>
            <a:r>
              <a:rPr sz="2000" dirty="0">
                <a:solidFill>
                  <a:srgbClr val="62666A"/>
                </a:solidFill>
                <a:latin typeface="Arial"/>
                <a:cs typeface="Arial"/>
              </a:rPr>
              <a:t>Roth </a:t>
            </a:r>
            <a:r>
              <a:rPr sz="2000" spc="10" dirty="0">
                <a:solidFill>
                  <a:srgbClr val="62666A"/>
                </a:solidFill>
                <a:latin typeface="Arial"/>
                <a:cs typeface="Arial"/>
              </a:rPr>
              <a:t>accounts </a:t>
            </a:r>
            <a:r>
              <a:rPr sz="2000" dirty="0">
                <a:solidFill>
                  <a:srgbClr val="62666A"/>
                </a:solidFill>
                <a:latin typeface="Arial"/>
                <a:cs typeface="Arial"/>
              </a:rPr>
              <a:t>now</a:t>
            </a:r>
            <a:r>
              <a:rPr sz="2000" spc="-21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000" spc="10" dirty="0">
                <a:solidFill>
                  <a:srgbClr val="62666A"/>
                </a:solidFill>
                <a:latin typeface="Arial"/>
                <a:cs typeface="Arial"/>
              </a:rPr>
              <a:t>permitted.</a:t>
            </a:r>
            <a:endParaRPr sz="2000" dirty="0">
              <a:latin typeface="Arial"/>
              <a:cs typeface="Arial"/>
            </a:endParaRPr>
          </a:p>
          <a:p>
            <a:pPr marL="246379" indent="-234315">
              <a:lnSpc>
                <a:spcPct val="100000"/>
              </a:lnSpc>
              <a:spcBef>
                <a:spcPts val="565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Deadline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for </a:t>
            </a: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retroactive </a:t>
            </a: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contributions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by 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sole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proprietors to new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plans</a:t>
            </a:r>
            <a:r>
              <a:rPr sz="2400" spc="-5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62666A"/>
                </a:solidFill>
                <a:latin typeface="Arial"/>
                <a:cs typeface="Arial"/>
              </a:rPr>
              <a:t>extended</a:t>
            </a:r>
            <a:endParaRPr sz="2400" dirty="0">
              <a:latin typeface="Arial"/>
              <a:cs typeface="Arial"/>
            </a:endParaRPr>
          </a:p>
          <a:p>
            <a:pPr marL="246379">
              <a:lnSpc>
                <a:spcPct val="100000"/>
              </a:lnSpc>
            </a:pP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to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tax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return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due</a:t>
            </a:r>
            <a:r>
              <a:rPr sz="2400" spc="15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date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5759" y="233679"/>
            <a:ext cx="11521440" cy="894080"/>
          </a:xfrm>
          <a:prstGeom prst="rect">
            <a:avLst/>
          </a:prstGeom>
          <a:solidFill>
            <a:srgbClr val="009CDE"/>
          </a:solidFill>
        </p:spPr>
        <p:txBody>
          <a:bodyPr vert="horz" wrap="square" lIns="0" tIns="201295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1585"/>
              </a:spcBef>
            </a:pPr>
            <a:r>
              <a:rPr spc="-30" dirty="0"/>
              <a:t>Major </a:t>
            </a:r>
            <a:r>
              <a:rPr spc="-35" dirty="0"/>
              <a:t>provisions for </a:t>
            </a:r>
            <a:r>
              <a:rPr spc="-55" dirty="0"/>
              <a:t>new and </a:t>
            </a:r>
            <a:r>
              <a:rPr spc="-30" dirty="0"/>
              <a:t>small</a:t>
            </a:r>
            <a:r>
              <a:rPr spc="580" dirty="0"/>
              <a:t> </a:t>
            </a:r>
            <a:r>
              <a:rPr spc="-50" dirty="0"/>
              <a:t>plans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3679"/>
            <a:ext cx="274320" cy="894080"/>
          </a:xfrm>
          <a:custGeom>
            <a:avLst/>
            <a:gdLst/>
            <a:ahLst/>
            <a:cxnLst/>
            <a:rect l="l" t="t" r="r" b="b"/>
            <a:pathLst>
              <a:path w="274320" h="894080">
                <a:moveTo>
                  <a:pt x="0" y="894080"/>
                </a:moveTo>
                <a:lnTo>
                  <a:pt x="274320" y="894080"/>
                </a:lnTo>
                <a:lnTo>
                  <a:pt x="274320" y="0"/>
                </a:lnTo>
                <a:lnTo>
                  <a:pt x="0" y="0"/>
                </a:lnTo>
                <a:lnTo>
                  <a:pt x="0" y="894080"/>
                </a:lnTo>
                <a:close/>
              </a:path>
            </a:pathLst>
          </a:custGeom>
          <a:solidFill>
            <a:srgbClr val="3E9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0" y="1155700"/>
          <a:ext cx="11939266" cy="47450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5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8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92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27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0208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85115" marR="284480" indent="-31115" algn="ctr">
                        <a:lnSpc>
                          <a:spcPts val="1680"/>
                        </a:lnSpc>
                        <a:spcBef>
                          <a:spcPts val="390"/>
                        </a:spcBef>
                      </a:pPr>
                      <a:r>
                        <a:rPr sz="14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Enrollment </a:t>
                      </a:r>
                      <a:r>
                        <a:rPr sz="14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 </a:t>
                      </a:r>
                      <a:r>
                        <a:rPr sz="14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part-time  </a:t>
                      </a:r>
                      <a:r>
                        <a:rPr sz="14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employees</a:t>
                      </a:r>
                      <a:r>
                        <a:rPr sz="1450" b="1" spc="1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(2024)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CDE"/>
                    </a:solidFill>
                  </a:tcPr>
                </a:tc>
                <a:tc>
                  <a:txBody>
                    <a:bodyPr/>
                    <a:lstStyle/>
                    <a:p>
                      <a:pPr marL="876935" marR="113030" indent="-752475">
                        <a:lnSpc>
                          <a:spcPts val="1680"/>
                        </a:lnSpc>
                        <a:spcBef>
                          <a:spcPts val="390"/>
                        </a:spcBef>
                      </a:pPr>
                      <a:r>
                        <a:rPr sz="14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Student</a:t>
                      </a:r>
                      <a:r>
                        <a:rPr sz="1450" b="1" spc="-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loan</a:t>
                      </a:r>
                      <a:r>
                        <a:rPr sz="1450" b="1" spc="-1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matching  </a:t>
                      </a:r>
                      <a:r>
                        <a:rPr sz="14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2024)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CDE"/>
                    </a:solidFill>
                  </a:tcPr>
                </a:tc>
                <a:tc>
                  <a:txBody>
                    <a:bodyPr/>
                    <a:lstStyle/>
                    <a:p>
                      <a:pPr marL="339725" marR="321310" indent="233679">
                        <a:lnSpc>
                          <a:spcPts val="1680"/>
                        </a:lnSpc>
                        <a:spcBef>
                          <a:spcPts val="390"/>
                        </a:spcBef>
                      </a:pPr>
                      <a:r>
                        <a:rPr sz="14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Emergency in-  </a:t>
                      </a:r>
                      <a:r>
                        <a:rPr sz="14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r>
                        <a:rPr sz="1450" b="1" spc="-2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withdrawals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CDE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After-tax</a:t>
                      </a:r>
                      <a:r>
                        <a:rPr sz="1450" b="1" spc="-1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Roth</a:t>
                      </a:r>
                      <a:r>
                        <a:rPr sz="145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contributions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CDE"/>
                    </a:solidFill>
                  </a:tcPr>
                </a:tc>
                <a:tc>
                  <a:txBody>
                    <a:bodyPr/>
                    <a:lstStyle/>
                    <a:p>
                      <a:pPr marL="6889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Distributions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300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900" b="1" spc="15" dirty="0">
                          <a:solidFill>
                            <a:srgbClr val="E30046"/>
                          </a:solidFill>
                          <a:latin typeface="Arial"/>
                          <a:cs typeface="Arial"/>
                        </a:rPr>
                        <a:t>Mandatory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264795" marR="369570" indent="-173355">
                        <a:lnSpc>
                          <a:spcPct val="100200"/>
                        </a:lnSpc>
                        <a:spcBef>
                          <a:spcPts val="40"/>
                        </a:spcBef>
                        <a:buChar char="•"/>
                        <a:tabLst>
                          <a:tab pos="264795" algn="l"/>
                        </a:tabLst>
                      </a:pPr>
                      <a:r>
                        <a:rPr sz="1900" spc="-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500 </a:t>
                      </a:r>
                      <a:r>
                        <a:rPr sz="1900" spc="-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service  </a:t>
                      </a:r>
                      <a:r>
                        <a:rPr sz="1900" spc="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hours </a:t>
                      </a:r>
                      <a:r>
                        <a:rPr sz="1900" spc="-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900" spc="-23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past  </a:t>
                      </a:r>
                      <a:r>
                        <a:rPr sz="19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two</a:t>
                      </a:r>
                      <a:r>
                        <a:rPr sz="1900" spc="-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264795" indent="-173355">
                        <a:lnSpc>
                          <a:spcPts val="2240"/>
                        </a:lnSpc>
                        <a:buChar char="•"/>
                        <a:tabLst>
                          <a:tab pos="264795" algn="l"/>
                          <a:tab pos="1240155" algn="l"/>
                        </a:tabLst>
                      </a:pP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Elective	</a:t>
                      </a:r>
                      <a:r>
                        <a:rPr sz="19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contri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264795">
                        <a:lnSpc>
                          <a:spcPts val="2260"/>
                        </a:lnSpc>
                        <a:spcBef>
                          <a:spcPts val="45"/>
                        </a:spcBef>
                      </a:pPr>
                      <a:r>
                        <a:rPr sz="1900" spc="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butions</a:t>
                      </a:r>
                      <a:r>
                        <a:rPr sz="1900" spc="-2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only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264795" marR="118745" indent="-173355">
                        <a:lnSpc>
                          <a:spcPts val="2320"/>
                        </a:lnSpc>
                        <a:spcBef>
                          <a:spcPts val="25"/>
                        </a:spcBef>
                        <a:buChar char="•"/>
                        <a:tabLst>
                          <a:tab pos="264795" algn="l"/>
                        </a:tabLst>
                      </a:pP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All </a:t>
                      </a:r>
                      <a:r>
                        <a:rPr sz="19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prior</a:t>
                      </a:r>
                      <a:r>
                        <a:rPr sz="1900" spc="-10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service  </a:t>
                      </a:r>
                      <a:r>
                        <a:rPr sz="19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900" spc="-6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vesting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264795">
                        <a:lnSpc>
                          <a:spcPts val="2165"/>
                        </a:lnSpc>
                      </a:pP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(if</a:t>
                      </a:r>
                      <a:r>
                        <a:rPr sz="1900" spc="-3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employer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2647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contributions</a:t>
                      </a:r>
                      <a:r>
                        <a:rPr sz="185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EF3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127635">
                        <a:lnSpc>
                          <a:spcPct val="100400"/>
                        </a:lnSpc>
                        <a:spcBef>
                          <a:spcPts val="315"/>
                        </a:spcBef>
                      </a:pPr>
                      <a:r>
                        <a:rPr sz="1900" b="1" spc="10" dirty="0">
                          <a:solidFill>
                            <a:srgbClr val="3E9C35"/>
                          </a:solidFill>
                          <a:latin typeface="Arial"/>
                          <a:cs typeface="Arial"/>
                        </a:rPr>
                        <a:t>Optional  </a:t>
                      </a: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Employer  </a:t>
                      </a:r>
                      <a:r>
                        <a:rPr sz="19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matching  contributions </a:t>
                      </a: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on  </a:t>
                      </a:r>
                      <a:r>
                        <a:rPr sz="1900" spc="3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student </a:t>
                      </a:r>
                      <a:r>
                        <a:rPr sz="19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loan  </a:t>
                      </a: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repayments  </a:t>
                      </a:r>
                      <a:r>
                        <a:rPr sz="190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treated </a:t>
                      </a: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sz="1900" spc="-9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elective  </a:t>
                      </a:r>
                      <a:r>
                        <a:rPr sz="19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contributions</a:t>
                      </a:r>
                      <a:endParaRPr sz="19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EF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900" b="1" spc="10" dirty="0">
                          <a:solidFill>
                            <a:srgbClr val="3E9C35"/>
                          </a:solidFill>
                          <a:latin typeface="Arial"/>
                          <a:cs typeface="Arial"/>
                        </a:rPr>
                        <a:t>Optional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379730" marR="302260" indent="-285115">
                        <a:lnSpc>
                          <a:spcPts val="2250"/>
                        </a:lnSpc>
                        <a:spcBef>
                          <a:spcPts val="145"/>
                        </a:spcBef>
                        <a:buChar char="•"/>
                        <a:tabLst>
                          <a:tab pos="379730" algn="l"/>
                          <a:tab pos="380365" algn="l"/>
                        </a:tabLst>
                      </a:pPr>
                      <a:r>
                        <a:rPr sz="190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Personal  </a:t>
                      </a:r>
                      <a:r>
                        <a:rPr sz="19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emergency</a:t>
                      </a:r>
                      <a:r>
                        <a:rPr sz="1900" spc="-19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(2024)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9730" indent="-285115">
                        <a:lnSpc>
                          <a:spcPts val="2245"/>
                        </a:lnSpc>
                        <a:buChar char="•"/>
                        <a:tabLst>
                          <a:tab pos="379730" algn="l"/>
                          <a:tab pos="380365" algn="l"/>
                        </a:tabLst>
                      </a:pP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Domestic</a:t>
                      </a:r>
                      <a:r>
                        <a:rPr sz="19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abuse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379730">
                        <a:lnSpc>
                          <a:spcPts val="1410"/>
                        </a:lnSpc>
                        <a:spcBef>
                          <a:spcPts val="20"/>
                        </a:spcBef>
                      </a:pPr>
                      <a:r>
                        <a:rPr sz="120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(2024)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9730" indent="-285115">
                        <a:lnSpc>
                          <a:spcPts val="2250"/>
                        </a:lnSpc>
                        <a:buChar char="•"/>
                        <a:tabLst>
                          <a:tab pos="379730" algn="l"/>
                          <a:tab pos="380365" algn="l"/>
                        </a:tabLst>
                      </a:pPr>
                      <a:r>
                        <a:rPr sz="1900" spc="-3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Terminal</a:t>
                      </a:r>
                      <a:r>
                        <a:rPr sz="1900" spc="6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illness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3797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(2022)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79730" indent="-285115">
                        <a:lnSpc>
                          <a:spcPts val="2260"/>
                        </a:lnSpc>
                        <a:spcBef>
                          <a:spcPts val="20"/>
                        </a:spcBef>
                        <a:buChar char="•"/>
                        <a:tabLst>
                          <a:tab pos="379730" algn="l"/>
                          <a:tab pos="380365" algn="l"/>
                        </a:tabLst>
                      </a:pPr>
                      <a:r>
                        <a:rPr sz="19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Pension-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379730" marR="80010">
                        <a:lnSpc>
                          <a:spcPts val="2320"/>
                        </a:lnSpc>
                        <a:spcBef>
                          <a:spcPts val="30"/>
                        </a:spcBef>
                      </a:pP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linked</a:t>
                      </a:r>
                      <a:r>
                        <a:rPr sz="1900" spc="-14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emergency  </a:t>
                      </a:r>
                      <a:r>
                        <a:rPr sz="190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savings</a:t>
                      </a:r>
                      <a:r>
                        <a:rPr sz="1900" spc="-7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accounts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379730">
                        <a:lnSpc>
                          <a:spcPts val="1380"/>
                        </a:lnSpc>
                      </a:pPr>
                      <a:r>
                        <a:rPr sz="120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(2023)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EF3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247650" indent="-172720">
                        <a:lnSpc>
                          <a:spcPct val="100099"/>
                        </a:lnSpc>
                        <a:spcBef>
                          <a:spcPts val="325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900" b="1" spc="15" dirty="0">
                          <a:solidFill>
                            <a:srgbClr val="3E9C35"/>
                          </a:solidFill>
                          <a:latin typeface="Arial"/>
                          <a:cs typeface="Arial"/>
                        </a:rPr>
                        <a:t>Optional: </a:t>
                      </a:r>
                      <a:r>
                        <a:rPr sz="19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Election  for </a:t>
                      </a:r>
                      <a:r>
                        <a:rPr sz="19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employer  </a:t>
                      </a:r>
                      <a:r>
                        <a:rPr sz="19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contributions to </a:t>
                      </a:r>
                      <a:r>
                        <a:rPr sz="1900" spc="3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be  </a:t>
                      </a:r>
                      <a:r>
                        <a:rPr sz="19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after-tax </a:t>
                      </a:r>
                      <a:r>
                        <a:rPr sz="190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Roth  </a:t>
                      </a:r>
                      <a:r>
                        <a:rPr sz="19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contributions</a:t>
                      </a:r>
                      <a:r>
                        <a:rPr sz="1900" spc="2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(2022)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269875" marR="84455" indent="-172720">
                        <a:lnSpc>
                          <a:spcPts val="2160"/>
                        </a:lnSpc>
                        <a:spcBef>
                          <a:spcPts val="55"/>
                        </a:spcBef>
                        <a:buFont typeface="Arial"/>
                        <a:buChar char="•"/>
                        <a:tabLst>
                          <a:tab pos="270510" algn="l"/>
                        </a:tabLst>
                      </a:pPr>
                      <a:r>
                        <a:rPr sz="185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Mandatory</a:t>
                      </a:r>
                      <a:r>
                        <a:rPr sz="1850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sz="1850" spc="-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Limit </a:t>
                      </a:r>
                      <a:r>
                        <a:rPr sz="185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on  </a:t>
                      </a:r>
                      <a:r>
                        <a:rPr sz="1850" spc="-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catch-up</a:t>
                      </a:r>
                      <a:r>
                        <a:rPr sz="1850" spc="-26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50" spc="-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contributions  </a:t>
                      </a:r>
                      <a:r>
                        <a:rPr sz="185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85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after-tax </a:t>
                      </a:r>
                      <a:r>
                        <a:rPr sz="185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Roth  </a:t>
                      </a:r>
                      <a:r>
                        <a:rPr sz="1850" spc="-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contributions</a:t>
                      </a:r>
                      <a:r>
                        <a:rPr sz="185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5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for</a:t>
                      </a:r>
                      <a:endParaRPr sz="1850">
                        <a:latin typeface="Arial"/>
                        <a:cs typeface="Arial"/>
                      </a:endParaRPr>
                    </a:p>
                    <a:p>
                      <a:pPr marL="269875" marR="98425">
                        <a:lnSpc>
                          <a:spcPts val="2160"/>
                        </a:lnSpc>
                        <a:spcBef>
                          <a:spcPts val="15"/>
                        </a:spcBef>
                      </a:pPr>
                      <a:r>
                        <a:rPr sz="185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participants </a:t>
                      </a:r>
                      <a:r>
                        <a:rPr sz="1850" spc="-5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with  </a:t>
                      </a:r>
                      <a:r>
                        <a:rPr sz="1850" spc="-4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wages </a:t>
                      </a:r>
                      <a:r>
                        <a:rPr sz="1850" spc="-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over</a:t>
                      </a:r>
                      <a:r>
                        <a:rPr sz="1850" spc="-8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5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$145,000</a:t>
                      </a:r>
                      <a:endParaRPr sz="1850">
                        <a:latin typeface="Arial"/>
                        <a:cs typeface="Arial"/>
                      </a:endParaRPr>
                    </a:p>
                    <a:p>
                      <a:pPr marL="269875">
                        <a:lnSpc>
                          <a:spcPts val="1415"/>
                        </a:lnSpc>
                      </a:pPr>
                      <a:r>
                        <a:rPr sz="120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(2024)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EF3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900" b="1" spc="15" dirty="0">
                          <a:solidFill>
                            <a:srgbClr val="E30046"/>
                          </a:solidFill>
                          <a:latin typeface="Arial"/>
                          <a:cs typeface="Arial"/>
                        </a:rPr>
                        <a:t>Mandatory</a:t>
                      </a:r>
                      <a:endParaRPr sz="1900" dirty="0">
                        <a:latin typeface="Arial"/>
                        <a:cs typeface="Arial"/>
                      </a:endParaRPr>
                    </a:p>
                    <a:p>
                      <a:pPr marL="271780" marR="477520" indent="-172720">
                        <a:lnSpc>
                          <a:spcPts val="2250"/>
                        </a:lnSpc>
                        <a:spcBef>
                          <a:spcPts val="145"/>
                        </a:spcBef>
                        <a:buChar char="•"/>
                        <a:tabLst>
                          <a:tab pos="272415" algn="l"/>
                          <a:tab pos="932815" algn="l"/>
                        </a:tabLst>
                      </a:pP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Increased</a:t>
                      </a:r>
                      <a:r>
                        <a:rPr sz="1900" spc="-5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RMD  </a:t>
                      </a:r>
                      <a:r>
                        <a:rPr sz="19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ages	</a:t>
                      </a:r>
                      <a:r>
                        <a:rPr sz="1200" spc="-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(2023)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271780" marR="309880" indent="-172720">
                        <a:lnSpc>
                          <a:spcPts val="2240"/>
                        </a:lnSpc>
                        <a:spcBef>
                          <a:spcPts val="75"/>
                        </a:spcBef>
                        <a:buChar char="•"/>
                        <a:tabLst>
                          <a:tab pos="272415" algn="l"/>
                        </a:tabLst>
                      </a:pPr>
                      <a:r>
                        <a:rPr sz="19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Reduced</a:t>
                      </a:r>
                      <a:r>
                        <a:rPr sz="1900" spc="-15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penalty  </a:t>
                      </a: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on </a:t>
                      </a:r>
                      <a:r>
                        <a:rPr sz="190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missed</a:t>
                      </a:r>
                      <a:r>
                        <a:rPr sz="1900" spc="-6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RMDs</a:t>
                      </a:r>
                      <a:endParaRPr sz="1900" dirty="0">
                        <a:latin typeface="Arial"/>
                        <a:cs typeface="Arial"/>
                      </a:endParaRPr>
                    </a:p>
                    <a:p>
                      <a:pPr marL="271780" marR="996315">
                        <a:lnSpc>
                          <a:spcPts val="2240"/>
                        </a:lnSpc>
                        <a:spcBef>
                          <a:spcPts val="85"/>
                        </a:spcBef>
                        <a:tabLst>
                          <a:tab pos="892175" algn="l"/>
                        </a:tabLst>
                      </a:pP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reduced</a:t>
                      </a:r>
                      <a:r>
                        <a:rPr sz="1900" spc="-16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sz="1900" spc="-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25%	</a:t>
                      </a:r>
                      <a:r>
                        <a:rPr sz="120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(2023)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271780" marR="337185" indent="-172720">
                        <a:lnSpc>
                          <a:spcPts val="2240"/>
                        </a:lnSpc>
                        <a:spcBef>
                          <a:spcPts val="85"/>
                        </a:spcBef>
                        <a:buChar char="•"/>
                        <a:tabLst>
                          <a:tab pos="272415" algn="l"/>
                        </a:tabLst>
                      </a:pPr>
                      <a:r>
                        <a:rPr sz="1900" spc="-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Increased  </a:t>
                      </a:r>
                      <a:r>
                        <a:rPr sz="1900" spc="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mandatory</a:t>
                      </a:r>
                      <a:r>
                        <a:rPr sz="1900" spc="-18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cash-</a:t>
                      </a:r>
                      <a:endParaRPr sz="1900" dirty="0">
                        <a:latin typeface="Arial"/>
                        <a:cs typeface="Arial"/>
                      </a:endParaRPr>
                    </a:p>
                    <a:p>
                      <a:pPr marL="271780" marR="215265">
                        <a:lnSpc>
                          <a:spcPts val="2240"/>
                        </a:lnSpc>
                        <a:spcBef>
                          <a:spcPts val="90"/>
                        </a:spcBef>
                      </a:pP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out </a:t>
                      </a:r>
                      <a:r>
                        <a:rPr sz="19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limit, </a:t>
                      </a:r>
                      <a:r>
                        <a:rPr sz="1900" spc="-1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if </a:t>
                      </a:r>
                      <a:r>
                        <a:rPr sz="1900" spc="2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plan  </a:t>
                      </a:r>
                      <a:r>
                        <a:rPr sz="190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provides </a:t>
                      </a:r>
                      <a:r>
                        <a:rPr sz="1900" spc="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900" spc="-10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15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cash-</a:t>
                      </a:r>
                      <a:endParaRPr sz="1900" dirty="0">
                        <a:latin typeface="Arial"/>
                        <a:cs typeface="Arial"/>
                      </a:endParaRPr>
                    </a:p>
                    <a:p>
                      <a:pPr marL="271780">
                        <a:lnSpc>
                          <a:spcPts val="2260"/>
                        </a:lnSpc>
                      </a:pPr>
                      <a:r>
                        <a:rPr sz="1900" spc="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outs</a:t>
                      </a:r>
                      <a:r>
                        <a:rPr sz="1900" spc="-5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rgbClr val="62666A"/>
                          </a:solidFill>
                          <a:latin typeface="Arial"/>
                          <a:cs typeface="Arial"/>
                        </a:rPr>
                        <a:t>(2024)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5759" y="233679"/>
            <a:ext cx="11521440" cy="757259"/>
          </a:xfrm>
          <a:prstGeom prst="rect">
            <a:avLst/>
          </a:prstGeom>
          <a:solidFill>
            <a:srgbClr val="009CDE"/>
          </a:solidFill>
        </p:spPr>
        <p:txBody>
          <a:bodyPr vert="horz" wrap="square" lIns="0" tIns="201295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1585"/>
              </a:spcBef>
            </a:pPr>
            <a:r>
              <a:rPr lang="en-US" spc="-25" dirty="0"/>
              <a:t>Biggest </a:t>
            </a:r>
            <a:r>
              <a:rPr lang="en-US" spc="-40" dirty="0"/>
              <a:t>changes</a:t>
            </a:r>
            <a:r>
              <a:rPr spc="-40" dirty="0"/>
              <a:t> </a:t>
            </a:r>
            <a:r>
              <a:rPr spc="-35" dirty="0"/>
              <a:t>for employers </a:t>
            </a:r>
            <a:r>
              <a:rPr spc="-20" dirty="0"/>
              <a:t>w</a:t>
            </a:r>
            <a:r>
              <a:rPr lang="en-US" spc="-20" dirty="0"/>
              <a:t>ith</a:t>
            </a:r>
            <a:r>
              <a:rPr spc="-20" dirty="0"/>
              <a:t> </a:t>
            </a:r>
            <a:r>
              <a:rPr spc="-45" dirty="0"/>
              <a:t>existing</a:t>
            </a:r>
            <a:r>
              <a:rPr spc="260" dirty="0"/>
              <a:t> </a:t>
            </a:r>
            <a:r>
              <a:rPr spc="-50" dirty="0"/>
              <a:t>plans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3679"/>
            <a:ext cx="274320" cy="894080"/>
          </a:xfrm>
          <a:custGeom>
            <a:avLst/>
            <a:gdLst/>
            <a:ahLst/>
            <a:cxnLst/>
            <a:rect l="l" t="t" r="r" b="b"/>
            <a:pathLst>
              <a:path w="274320" h="894080">
                <a:moveTo>
                  <a:pt x="0" y="894080"/>
                </a:moveTo>
                <a:lnTo>
                  <a:pt x="274320" y="894080"/>
                </a:lnTo>
                <a:lnTo>
                  <a:pt x="274320" y="0"/>
                </a:lnTo>
                <a:lnTo>
                  <a:pt x="0" y="0"/>
                </a:lnTo>
                <a:lnTo>
                  <a:pt x="0" y="894080"/>
                </a:lnTo>
                <a:close/>
              </a:path>
            </a:pathLst>
          </a:custGeom>
          <a:solidFill>
            <a:srgbClr val="3E9C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6257" y="1243710"/>
            <a:ext cx="9632950" cy="306832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46379" indent="-234315">
              <a:lnSpc>
                <a:spcPct val="100000"/>
              </a:lnSpc>
              <a:spcBef>
                <a:spcPts val="585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Permits </a:t>
            </a: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rollover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of </a:t>
            </a: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section </a:t>
            </a:r>
            <a:r>
              <a:rPr sz="2400" spc="15" dirty="0">
                <a:solidFill>
                  <a:srgbClr val="62666A"/>
                </a:solidFill>
                <a:latin typeface="Arial"/>
                <a:cs typeface="Arial"/>
              </a:rPr>
              <a:t>529 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Plan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savings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to Roth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IRA </a:t>
            </a:r>
            <a:r>
              <a:rPr sz="1600" spc="10" dirty="0">
                <a:solidFill>
                  <a:srgbClr val="62666A"/>
                </a:solidFill>
                <a:latin typeface="Arial"/>
                <a:cs typeface="Arial"/>
              </a:rPr>
              <a:t>(eff.</a:t>
            </a:r>
            <a:r>
              <a:rPr sz="1600" spc="37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62666A"/>
                </a:solidFill>
                <a:latin typeface="Arial"/>
                <a:cs typeface="Arial"/>
              </a:rPr>
              <a:t>2024)</a:t>
            </a:r>
            <a:endParaRPr sz="1600">
              <a:latin typeface="Arial"/>
              <a:cs typeface="Arial"/>
            </a:endParaRPr>
          </a:p>
          <a:p>
            <a:pPr marL="582295" lvl="1" indent="-224154">
              <a:lnSpc>
                <a:spcPct val="100000"/>
              </a:lnSpc>
              <a:spcBef>
                <a:spcPts val="484"/>
              </a:spcBef>
              <a:buChar char="−"/>
              <a:tabLst>
                <a:tab pos="582295" algn="l"/>
              </a:tabLst>
            </a:pP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Subject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to annual Roth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IRA 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contribution </a:t>
            </a:r>
            <a:r>
              <a:rPr sz="2400" spc="5" dirty="0">
                <a:solidFill>
                  <a:srgbClr val="62666A"/>
                </a:solidFill>
                <a:latin typeface="Arial"/>
                <a:cs typeface="Arial"/>
              </a:rPr>
              <a:t>limit; 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lifetime </a:t>
            </a:r>
            <a:r>
              <a:rPr sz="2400" spc="5" dirty="0">
                <a:solidFill>
                  <a:srgbClr val="62666A"/>
                </a:solidFill>
                <a:latin typeface="Arial"/>
                <a:cs typeface="Arial"/>
              </a:rPr>
              <a:t>up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to</a:t>
            </a:r>
            <a:r>
              <a:rPr sz="2400" spc="17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62666A"/>
                </a:solidFill>
                <a:latin typeface="Arial"/>
                <a:cs typeface="Arial"/>
              </a:rPr>
              <a:t>$35,000</a:t>
            </a:r>
            <a:endParaRPr sz="2400">
              <a:latin typeface="Arial"/>
              <a:cs typeface="Arial"/>
            </a:endParaRPr>
          </a:p>
          <a:p>
            <a:pPr marL="582295" lvl="1" indent="-224154">
              <a:lnSpc>
                <a:spcPct val="100000"/>
              </a:lnSpc>
              <a:spcBef>
                <a:spcPts val="565"/>
              </a:spcBef>
              <a:buChar char="−"/>
              <a:tabLst>
                <a:tab pos="582295" algn="l"/>
              </a:tabLst>
            </a:pPr>
            <a:r>
              <a:rPr sz="2400" spc="5" dirty="0">
                <a:solidFill>
                  <a:srgbClr val="62666A"/>
                </a:solidFill>
                <a:latin typeface="Arial"/>
                <a:cs typeface="Arial"/>
              </a:rPr>
              <a:t>Funds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the plan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for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more </a:t>
            </a: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than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5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and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at </a:t>
            </a: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least </a:t>
            </a:r>
            <a:r>
              <a:rPr sz="2400" spc="5" dirty="0">
                <a:solidFill>
                  <a:srgbClr val="62666A"/>
                </a:solidFill>
                <a:latin typeface="Arial"/>
                <a:cs typeface="Arial"/>
              </a:rPr>
              <a:t>15</a:t>
            </a:r>
            <a:r>
              <a:rPr sz="2400" spc="24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62666A"/>
                </a:solidFill>
                <a:latin typeface="Arial"/>
                <a:cs typeface="Arial"/>
              </a:rPr>
              <a:t>years</a:t>
            </a:r>
            <a:endParaRPr sz="2400">
              <a:latin typeface="Arial"/>
              <a:cs typeface="Arial"/>
            </a:endParaRPr>
          </a:p>
          <a:p>
            <a:pPr marL="246379" indent="-234315">
              <a:lnSpc>
                <a:spcPct val="100000"/>
              </a:lnSpc>
              <a:spcBef>
                <a:spcPts val="565"/>
              </a:spcBef>
              <a:buChar char="•"/>
              <a:tabLst>
                <a:tab pos="246379" algn="l"/>
                <a:tab pos="247015" algn="l"/>
                <a:tab pos="7710170" algn="l"/>
              </a:tabLst>
            </a:pP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Phases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in RMD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age to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73 </a:t>
            </a:r>
            <a:r>
              <a:rPr sz="2400" spc="5" dirty="0">
                <a:solidFill>
                  <a:srgbClr val="62666A"/>
                </a:solidFill>
                <a:latin typeface="Arial"/>
                <a:cs typeface="Arial"/>
              </a:rPr>
              <a:t>until </a:t>
            </a:r>
            <a:r>
              <a:rPr sz="2400" spc="15" dirty="0">
                <a:solidFill>
                  <a:srgbClr val="62666A"/>
                </a:solidFill>
                <a:latin typeface="Arial"/>
                <a:cs typeface="Arial"/>
              </a:rPr>
              <a:t>2030; </a:t>
            </a: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age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75</a:t>
            </a:r>
            <a:r>
              <a:rPr sz="2400" spc="-7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thereafter	</a:t>
            </a:r>
            <a:r>
              <a:rPr sz="1600" spc="10" dirty="0">
                <a:solidFill>
                  <a:srgbClr val="62666A"/>
                </a:solidFill>
                <a:latin typeface="Arial"/>
                <a:cs typeface="Arial"/>
              </a:rPr>
              <a:t>(eff.</a:t>
            </a:r>
            <a:r>
              <a:rPr sz="1600" spc="-10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62666A"/>
                </a:solidFill>
                <a:latin typeface="Arial"/>
                <a:cs typeface="Arial"/>
              </a:rPr>
              <a:t>2024)</a:t>
            </a:r>
            <a:endParaRPr sz="1600">
              <a:latin typeface="Arial"/>
              <a:cs typeface="Arial"/>
            </a:endParaRPr>
          </a:p>
          <a:p>
            <a:pPr marL="582295" lvl="1" indent="-224154">
              <a:lnSpc>
                <a:spcPct val="100000"/>
              </a:lnSpc>
              <a:spcBef>
                <a:spcPts val="484"/>
              </a:spcBef>
              <a:buChar char="−"/>
              <a:tabLst>
                <a:tab pos="582295" algn="l"/>
              </a:tabLst>
            </a:pPr>
            <a:r>
              <a:rPr sz="2400" spc="-15" dirty="0">
                <a:solidFill>
                  <a:srgbClr val="62666A"/>
                </a:solidFill>
                <a:latin typeface="Arial"/>
                <a:cs typeface="Arial"/>
              </a:rPr>
              <a:t>Same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rule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as for</a:t>
            </a:r>
            <a:r>
              <a:rPr sz="2400" spc="10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2666A"/>
                </a:solidFill>
                <a:latin typeface="Arial"/>
                <a:cs typeface="Arial"/>
              </a:rPr>
              <a:t>plans</a:t>
            </a:r>
            <a:endParaRPr sz="2400">
              <a:latin typeface="Arial"/>
              <a:cs typeface="Arial"/>
            </a:endParaRPr>
          </a:p>
          <a:p>
            <a:pPr marL="246379" indent="-234315">
              <a:lnSpc>
                <a:spcPct val="100000"/>
              </a:lnSpc>
              <a:spcBef>
                <a:spcPts val="645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40" dirty="0">
                <a:solidFill>
                  <a:srgbClr val="62666A"/>
                </a:solidFill>
                <a:latin typeface="Arial"/>
                <a:cs typeface="Arial"/>
              </a:rPr>
              <a:t>Indexes </a:t>
            </a:r>
            <a:r>
              <a:rPr sz="2400" spc="10" dirty="0">
                <a:solidFill>
                  <a:srgbClr val="62666A"/>
                </a:solidFill>
                <a:latin typeface="Arial"/>
                <a:cs typeface="Arial"/>
              </a:rPr>
              <a:t>$1,000 </a:t>
            </a:r>
            <a:r>
              <a:rPr sz="2400" spc="-30" dirty="0">
                <a:solidFill>
                  <a:srgbClr val="62666A"/>
                </a:solidFill>
                <a:latin typeface="Arial"/>
                <a:cs typeface="Arial"/>
              </a:rPr>
              <a:t>IRA </a:t>
            </a:r>
            <a:r>
              <a:rPr sz="2400" spc="-5" dirty="0">
                <a:solidFill>
                  <a:srgbClr val="62666A"/>
                </a:solidFill>
                <a:latin typeface="Arial"/>
                <a:cs typeface="Arial"/>
              </a:rPr>
              <a:t>catch-up </a:t>
            </a:r>
            <a:r>
              <a:rPr sz="2400" spc="45" dirty="0">
                <a:solidFill>
                  <a:srgbClr val="62666A"/>
                </a:solidFill>
                <a:latin typeface="Arial"/>
                <a:cs typeface="Arial"/>
              </a:rPr>
              <a:t>limit</a:t>
            </a:r>
            <a:r>
              <a:rPr sz="1600" spc="45" dirty="0">
                <a:solidFill>
                  <a:srgbClr val="62666A"/>
                </a:solidFill>
                <a:latin typeface="Arial"/>
                <a:cs typeface="Arial"/>
              </a:rPr>
              <a:t>( </a:t>
            </a:r>
            <a:r>
              <a:rPr sz="1600" spc="10" dirty="0">
                <a:solidFill>
                  <a:srgbClr val="62666A"/>
                </a:solidFill>
                <a:latin typeface="Arial"/>
                <a:cs typeface="Arial"/>
              </a:rPr>
              <a:t>eff.</a:t>
            </a:r>
            <a:r>
              <a:rPr sz="1600" spc="140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62666A"/>
                </a:solidFill>
                <a:latin typeface="Arial"/>
                <a:cs typeface="Arial"/>
              </a:rPr>
              <a:t>2024)</a:t>
            </a:r>
            <a:endParaRPr sz="1600">
              <a:latin typeface="Arial"/>
              <a:cs typeface="Arial"/>
            </a:endParaRPr>
          </a:p>
          <a:p>
            <a:pPr marL="246379" indent="-234315">
              <a:lnSpc>
                <a:spcPct val="100000"/>
              </a:lnSpc>
              <a:spcBef>
                <a:spcPts val="565"/>
              </a:spcBef>
              <a:buChar char="•"/>
              <a:tabLst>
                <a:tab pos="246379" algn="l"/>
                <a:tab pos="247015" algn="l"/>
              </a:tabLst>
            </a:pPr>
            <a:r>
              <a:rPr sz="2400" spc="-20" dirty="0">
                <a:solidFill>
                  <a:srgbClr val="62666A"/>
                </a:solidFill>
                <a:latin typeface="Arial"/>
                <a:cs typeface="Arial"/>
              </a:rPr>
              <a:t>Estate </a:t>
            </a:r>
            <a:r>
              <a:rPr sz="2400" spc="5" dirty="0">
                <a:solidFill>
                  <a:srgbClr val="62666A"/>
                </a:solidFill>
                <a:latin typeface="Arial"/>
                <a:cs typeface="Arial"/>
              </a:rPr>
              <a:t>planning </a:t>
            </a:r>
            <a:r>
              <a:rPr sz="2400" spc="-10" dirty="0">
                <a:solidFill>
                  <a:srgbClr val="62666A"/>
                </a:solidFill>
                <a:latin typeface="Arial"/>
                <a:cs typeface="Arial"/>
              </a:rPr>
              <a:t>changes </a:t>
            </a:r>
            <a:r>
              <a:rPr sz="1600" spc="-30" dirty="0">
                <a:solidFill>
                  <a:srgbClr val="62666A"/>
                </a:solidFill>
                <a:latin typeface="Arial"/>
                <a:cs typeface="Arial"/>
              </a:rPr>
              <a:t>(various  </a:t>
            </a:r>
            <a:r>
              <a:rPr sz="1600" spc="-10" dirty="0">
                <a:solidFill>
                  <a:srgbClr val="62666A"/>
                </a:solidFill>
                <a:latin typeface="Arial"/>
                <a:cs typeface="Arial"/>
              </a:rPr>
              <a:t>effective</a:t>
            </a:r>
            <a:r>
              <a:rPr sz="1600" spc="-35" dirty="0">
                <a:solidFill>
                  <a:srgbClr val="62666A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62666A"/>
                </a:solidFill>
                <a:latin typeface="Arial"/>
                <a:cs typeface="Arial"/>
              </a:rPr>
              <a:t>dates)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5759" y="233679"/>
            <a:ext cx="11521440" cy="894080"/>
          </a:xfrm>
          <a:prstGeom prst="rect">
            <a:avLst/>
          </a:prstGeom>
          <a:solidFill>
            <a:srgbClr val="009CDE"/>
          </a:solidFill>
        </p:spPr>
        <p:txBody>
          <a:bodyPr vert="horz" wrap="square" lIns="0" tIns="201295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1585"/>
              </a:spcBef>
            </a:pPr>
            <a:r>
              <a:rPr spc="-35" dirty="0"/>
              <a:t>Individual</a:t>
            </a:r>
            <a:r>
              <a:rPr spc="355" dirty="0"/>
              <a:t> </a:t>
            </a:r>
            <a:r>
              <a:rPr spc="-25" dirty="0"/>
              <a:t>considerations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©</a:t>
            </a:r>
            <a:r>
              <a:rPr spc="-20" dirty="0"/>
              <a:t> </a:t>
            </a:r>
            <a:r>
              <a:rPr spc="25" dirty="0"/>
              <a:t>2022</a:t>
            </a:r>
            <a:r>
              <a:rPr spc="-35" dirty="0"/>
              <a:t> </a:t>
            </a:r>
            <a:r>
              <a:rPr dirty="0"/>
              <a:t>RSM</a:t>
            </a:r>
            <a:r>
              <a:rPr spc="-15" dirty="0"/>
              <a:t> US</a:t>
            </a:r>
            <a:r>
              <a:rPr spc="-40" dirty="0"/>
              <a:t> </a:t>
            </a:r>
            <a:r>
              <a:rPr spc="20" dirty="0"/>
              <a:t>LLP.</a:t>
            </a:r>
            <a:r>
              <a:rPr spc="-45" dirty="0"/>
              <a:t> </a:t>
            </a:r>
            <a:r>
              <a:rPr spc="25" dirty="0"/>
              <a:t>All</a:t>
            </a:r>
            <a:r>
              <a:rPr spc="-10" dirty="0"/>
              <a:t> </a:t>
            </a:r>
            <a:r>
              <a:rPr spc="20" dirty="0"/>
              <a:t>Rights</a:t>
            </a:r>
            <a:r>
              <a:rPr spc="-140" dirty="0"/>
              <a:t> </a:t>
            </a:r>
            <a:r>
              <a:rPr dirty="0"/>
              <a:t>Reserved.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F24F6-1E4A-7B12-83A1-58CC1E2A6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Washington Capital Gains 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CFDB6-C05B-A58E-E013-9FE81D821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540" y="1676400"/>
            <a:ext cx="8596668" cy="4572000"/>
          </a:xfrm>
        </p:spPr>
        <p:txBody>
          <a:bodyPr>
            <a:normAutofit/>
          </a:bodyPr>
          <a:lstStyle/>
          <a:p>
            <a:r>
              <a:rPr lang="en-US" sz="3200" dirty="0"/>
              <a:t>In March 2023 the WA Supreme Court ruled that the 7% Capital Gains tax was constitutional </a:t>
            </a:r>
          </a:p>
          <a:p>
            <a:r>
              <a:rPr lang="en-US" sz="3200" dirty="0"/>
              <a:t>Applies to Long Term Capital Gains only</a:t>
            </a:r>
          </a:p>
          <a:p>
            <a:pPr lvl="1"/>
            <a:r>
              <a:rPr lang="en-US" sz="3000" dirty="0"/>
              <a:t>Excludes Real Estate Sales</a:t>
            </a:r>
          </a:p>
          <a:p>
            <a:pPr lvl="1"/>
            <a:r>
              <a:rPr lang="en-US" sz="3000" dirty="0"/>
              <a:t>Excludes Family owned business sales if gross receipts &lt;$10MM</a:t>
            </a:r>
          </a:p>
        </p:txBody>
      </p:sp>
    </p:spTree>
    <p:extLst>
      <p:ext uri="{BB962C8B-B14F-4D97-AF65-F5344CB8AC3E}">
        <p14:creationId xmlns:p14="http://schemas.microsoft.com/office/powerpoint/2010/main" val="13516622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685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Your Presenter</vt:lpstr>
      <vt:lpstr>Agenda</vt:lpstr>
      <vt:lpstr>PowerPoint Presentation</vt:lpstr>
      <vt:lpstr>SECURE 2.0 summary</vt:lpstr>
      <vt:lpstr>Major provisions for new and small plans</vt:lpstr>
      <vt:lpstr>Biggest changes for employers with existing plans</vt:lpstr>
      <vt:lpstr>Individual considerations</vt:lpstr>
      <vt:lpstr>Washington Capital Gains Tax</vt:lpstr>
      <vt:lpstr>Recent Cases and Rulings</vt:lpstr>
      <vt:lpstr>Recent Cases and Rulings</vt:lpstr>
      <vt:lpstr>Other Tax Planning Thoughts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82243</dc:title>
  <dc:creator>RSM US</dc:creator>
  <cp:lastModifiedBy>Kevin Sell</cp:lastModifiedBy>
  <cp:revision>4</cp:revision>
  <dcterms:created xsi:type="dcterms:W3CDTF">2023-04-26T15:46:28Z</dcterms:created>
  <dcterms:modified xsi:type="dcterms:W3CDTF">2023-05-04T20:10:11Z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2023-04-26T00:00:00Z</vt:filetime>
  </property>
</Properties>
</file>