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12" r:id="rId3"/>
    <p:sldId id="317" r:id="rId4"/>
    <p:sldId id="327" r:id="rId5"/>
    <p:sldId id="331" r:id="rId6"/>
    <p:sldId id="330" r:id="rId7"/>
    <p:sldId id="332" r:id="rId8"/>
    <p:sldId id="333" r:id="rId9"/>
    <p:sldId id="334" r:id="rId10"/>
    <p:sldId id="33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DC7C-AEFD-47FF-A3D5-1802FC688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7A69A-D1D6-4840-8914-711807338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F8C6F0-80F4-4B51-AA8F-E4D3B5799A96}"/>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5" name="Footer Placeholder 4">
            <a:extLst>
              <a:ext uri="{FF2B5EF4-FFF2-40B4-BE49-F238E27FC236}">
                <a16:creationId xmlns:a16="http://schemas.microsoft.com/office/drawing/2014/main" id="{0C9F50F5-FB29-4166-A9C4-C5A238877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1A68A-13A4-47DA-BE1B-5942B31AD98D}"/>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245393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713C-05C4-4FC6-B011-E4073DB61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601FB-B1B4-4DCA-B72F-E17B7B0197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98E80-1FCD-4389-BEC7-32BAFA903C10}"/>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5" name="Footer Placeholder 4">
            <a:extLst>
              <a:ext uri="{FF2B5EF4-FFF2-40B4-BE49-F238E27FC236}">
                <a16:creationId xmlns:a16="http://schemas.microsoft.com/office/drawing/2014/main" id="{5B9916AA-208D-4C01-9FC2-AF9D5E38B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5EEFE-8E49-4165-9872-D1022AAAC0F2}"/>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185614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E6166-C108-49CE-B21C-616A7956BB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EE0604-2AC1-4CA3-B0E7-ECE3469AD0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65634-4185-4A14-A2DA-223F419AA14C}"/>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5" name="Footer Placeholder 4">
            <a:extLst>
              <a:ext uri="{FF2B5EF4-FFF2-40B4-BE49-F238E27FC236}">
                <a16:creationId xmlns:a16="http://schemas.microsoft.com/office/drawing/2014/main" id="{D70F109D-C5E8-452C-AA51-4807770A9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19BF1-22CF-4C14-8F9D-EDC0878D5CFD}"/>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2841571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ption 2">
    <p:spTree>
      <p:nvGrpSpPr>
        <p:cNvPr id="1" name=""/>
        <p:cNvGrpSpPr/>
        <p:nvPr/>
      </p:nvGrpSpPr>
      <p:grpSpPr>
        <a:xfrm>
          <a:off x="0" y="0"/>
          <a:ext cx="0" cy="0"/>
          <a:chOff x="0" y="0"/>
          <a:chExt cx="0" cy="0"/>
        </a:xfrm>
      </p:grpSpPr>
      <p:sp>
        <p:nvSpPr>
          <p:cNvPr id="13" name="Rectangle 12"/>
          <p:cNvSpPr/>
          <p:nvPr userDrawn="1"/>
        </p:nvSpPr>
        <p:spPr>
          <a:xfrm>
            <a:off x="0" y="5867400"/>
            <a:ext cx="12192000" cy="9906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600" y="6172200"/>
            <a:ext cx="1524000" cy="38100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4023360" y="670560"/>
            <a:ext cx="7559040" cy="2468880"/>
          </a:xfrm>
        </p:spPr>
        <p:txBody>
          <a:bodyPr anchor="b" anchorCtr="0">
            <a:normAutofit/>
          </a:bodyPr>
          <a:lstStyle>
            <a:lvl1pPr algn="l">
              <a:defRPr sz="4267" b="0" cap="none">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4023360" y="3350261"/>
            <a:ext cx="7559040" cy="1097280"/>
          </a:xfrm>
        </p:spPr>
        <p:txBody>
          <a:bodyPr anchor="t" anchorCtr="0"/>
          <a:lstStyle>
            <a:lvl1pPr marL="0" indent="0">
              <a:spcAft>
                <a:spcPts val="400"/>
              </a:spcAft>
              <a:buNone/>
              <a:defRPr sz="32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11" name="Text Placeholder 8"/>
          <p:cNvSpPr>
            <a:spLocks noGrp="1"/>
          </p:cNvSpPr>
          <p:nvPr>
            <p:ph type="body" sz="quarter" idx="10"/>
          </p:nvPr>
        </p:nvSpPr>
        <p:spPr>
          <a:xfrm>
            <a:off x="4023360" y="4904741"/>
            <a:ext cx="7559040" cy="304800"/>
          </a:xfrm>
        </p:spPr>
        <p:txBody>
          <a:bodyPr/>
          <a:lstStyle>
            <a:lvl1pPr marL="12192" indent="0">
              <a:buNone/>
              <a:defRPr sz="2400">
                <a:solidFill>
                  <a:schemeClr val="tx2"/>
                </a:solidFill>
              </a:defRPr>
            </a:lvl1pPr>
            <a:lvl2pPr marL="426709" indent="0">
              <a:buNone/>
              <a:defRPr>
                <a:solidFill>
                  <a:schemeClr val="bg1"/>
                </a:solidFill>
              </a:defRPr>
            </a:lvl2pPr>
            <a:lvl3pPr marL="987527" indent="0">
              <a:buNone/>
              <a:defRPr>
                <a:solidFill>
                  <a:schemeClr val="bg1"/>
                </a:solidFill>
              </a:defRPr>
            </a:lvl3pPr>
            <a:lvl4pPr marL="1475195" indent="0">
              <a:buNone/>
              <a:defRPr>
                <a:solidFill>
                  <a:schemeClr val="bg1"/>
                </a:solidFill>
              </a:defRPr>
            </a:lvl4pPr>
            <a:lvl5pPr marL="1962863" indent="0">
              <a:buNone/>
              <a:defRPr>
                <a:solidFill>
                  <a:schemeClr val="bg1"/>
                </a:solidFill>
              </a:defRPr>
            </a:lvl5pPr>
          </a:lstStyle>
          <a:p>
            <a:pPr lvl="0"/>
            <a:r>
              <a:rPr lang="en-US"/>
              <a:t>Click to edit Master text styles</a:t>
            </a:r>
          </a:p>
        </p:txBody>
      </p:sp>
      <p:sp>
        <p:nvSpPr>
          <p:cNvPr id="12" name="Text Placeholder 8"/>
          <p:cNvSpPr>
            <a:spLocks noGrp="1"/>
          </p:cNvSpPr>
          <p:nvPr>
            <p:ph type="body" sz="quarter" idx="11"/>
          </p:nvPr>
        </p:nvSpPr>
        <p:spPr>
          <a:xfrm>
            <a:off x="4023360" y="5270501"/>
            <a:ext cx="7559040" cy="304800"/>
          </a:xfrm>
        </p:spPr>
        <p:txBody>
          <a:bodyPr/>
          <a:lstStyle>
            <a:lvl1pPr marL="12192" indent="0">
              <a:buNone/>
              <a:defRPr sz="2133" i="1">
                <a:solidFill>
                  <a:schemeClr val="tx2"/>
                </a:solidFill>
              </a:defRPr>
            </a:lvl1pPr>
            <a:lvl2pPr marL="426709" indent="0">
              <a:buNone/>
              <a:defRPr>
                <a:solidFill>
                  <a:schemeClr val="bg1"/>
                </a:solidFill>
              </a:defRPr>
            </a:lvl2pPr>
            <a:lvl3pPr marL="987527" indent="0">
              <a:buNone/>
              <a:defRPr>
                <a:solidFill>
                  <a:schemeClr val="bg1"/>
                </a:solidFill>
              </a:defRPr>
            </a:lvl3pPr>
            <a:lvl4pPr marL="1475195" indent="0">
              <a:buNone/>
              <a:defRPr>
                <a:solidFill>
                  <a:schemeClr val="bg1"/>
                </a:solidFill>
              </a:defRPr>
            </a:lvl4pPr>
            <a:lvl5pPr marL="1962863" indent="0">
              <a:buNone/>
              <a:defRPr>
                <a:solidFill>
                  <a:schemeClr val="bg1"/>
                </a:solidFill>
              </a:defRPr>
            </a:lvl5pPr>
          </a:lstStyle>
          <a:p>
            <a:pPr lvl="0"/>
            <a:r>
              <a:rPr lang="en-US"/>
              <a:t>Click to edit Master text styles</a:t>
            </a:r>
          </a:p>
        </p:txBody>
      </p:sp>
      <p:grpSp>
        <p:nvGrpSpPr>
          <p:cNvPr id="10" name="Group 9"/>
          <p:cNvGrpSpPr>
            <a:grpSpLocks noChangeAspect="1"/>
          </p:cNvGrpSpPr>
          <p:nvPr userDrawn="1"/>
        </p:nvGrpSpPr>
        <p:grpSpPr>
          <a:xfrm flipH="1">
            <a:off x="-36576" y="7"/>
            <a:ext cx="3152429" cy="5671565"/>
            <a:chOff x="6355083" y="871449"/>
            <a:chExt cx="2637945" cy="4745946"/>
          </a:xfrm>
        </p:grpSpPr>
        <p:sp>
          <p:nvSpPr>
            <p:cNvPr id="14" name="Pentagon 8"/>
            <p:cNvSpPr>
              <a:spLocks noChangeAspect="1"/>
            </p:cNvSpPr>
            <p:nvPr userDrawn="1"/>
          </p:nvSpPr>
          <p:spPr>
            <a:xfrm rot="5400000">
              <a:off x="5617338" y="2243639"/>
              <a:ext cx="4111501" cy="263601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26169 w 926169"/>
                <a:gd name="connsiteY0" fmla="*/ 0 h 634375"/>
                <a:gd name="connsiteX1" fmla="*/ 717155 w 926169"/>
                <a:gd name="connsiteY1" fmla="*/ 634375 h 634375"/>
                <a:gd name="connsiteX2" fmla="*/ 3 w 926169"/>
                <a:gd name="connsiteY2" fmla="*/ 634375 h 634375"/>
                <a:gd name="connsiteX3" fmla="*/ 1306 w 926169"/>
                <a:gd name="connsiteY3" fmla="*/ 9108 h 634375"/>
                <a:gd name="connsiteX0" fmla="*/ 921146 w 921146"/>
                <a:gd name="connsiteY0" fmla="*/ 4189 h 625267"/>
                <a:gd name="connsiteX1" fmla="*/ 717155 w 921146"/>
                <a:gd name="connsiteY1" fmla="*/ 625267 h 625267"/>
                <a:gd name="connsiteX2" fmla="*/ 3 w 921146"/>
                <a:gd name="connsiteY2" fmla="*/ 625267 h 625267"/>
                <a:gd name="connsiteX3" fmla="*/ 1306 w 921146"/>
                <a:gd name="connsiteY3" fmla="*/ 0 h 625267"/>
              </a:gdLst>
              <a:ahLst/>
              <a:cxnLst>
                <a:cxn ang="0">
                  <a:pos x="connsiteX0" y="connsiteY0"/>
                </a:cxn>
                <a:cxn ang="0">
                  <a:pos x="connsiteX1" y="connsiteY1"/>
                </a:cxn>
                <a:cxn ang="0">
                  <a:pos x="connsiteX2" y="connsiteY2"/>
                </a:cxn>
                <a:cxn ang="0">
                  <a:pos x="connsiteX3" y="connsiteY3"/>
                </a:cxn>
              </a:cxnLst>
              <a:rect l="l" t="t" r="r" b="b"/>
              <a:pathLst>
                <a:path w="921146" h="625267">
                  <a:moveTo>
                    <a:pt x="921146" y="4189"/>
                  </a:moveTo>
                  <a:lnTo>
                    <a:pt x="717155" y="625267"/>
                  </a:lnTo>
                  <a:lnTo>
                    <a:pt x="3" y="625267"/>
                  </a:lnTo>
                  <a:cubicBezTo>
                    <a:pt x="-70" y="412021"/>
                    <a:pt x="1379" y="214007"/>
                    <a:pt x="1306" y="0"/>
                  </a:cubicBezTo>
                </a:path>
              </a:pathLst>
            </a:custGeom>
            <a:noFill/>
            <a:ln w="889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5" name="Pentagon 8"/>
            <p:cNvSpPr>
              <a:spLocks noChangeAspect="1"/>
            </p:cNvSpPr>
            <p:nvPr userDrawn="1"/>
          </p:nvSpPr>
          <p:spPr>
            <a:xfrm rot="5400000">
              <a:off x="6525665" y="1976966"/>
              <a:ext cx="3572879" cy="1361846"/>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 name="connsiteX0" fmla="*/ 841480 w 841480"/>
                <a:gd name="connsiteY0" fmla="*/ 0 h 349059"/>
                <a:gd name="connsiteX1" fmla="*/ 717585 w 841480"/>
                <a:gd name="connsiteY1" fmla="*/ 346554 h 349059"/>
                <a:gd name="connsiteX2" fmla="*/ 0 w 841480"/>
                <a:gd name="connsiteY2" fmla="*/ 349059 h 349059"/>
                <a:gd name="connsiteX0" fmla="*/ 841479 w 841479"/>
                <a:gd name="connsiteY0" fmla="*/ 0 h 346554"/>
                <a:gd name="connsiteX1" fmla="*/ 717584 w 841479"/>
                <a:gd name="connsiteY1" fmla="*/ 346554 h 346554"/>
                <a:gd name="connsiteX2" fmla="*/ 0 w 841479"/>
                <a:gd name="connsiteY2" fmla="*/ 346547 h 346554"/>
                <a:gd name="connsiteX0" fmla="*/ 827204 w 827204"/>
                <a:gd name="connsiteY0" fmla="*/ 0 h 305110"/>
                <a:gd name="connsiteX1" fmla="*/ 717584 w 827204"/>
                <a:gd name="connsiteY1" fmla="*/ 305110 h 305110"/>
                <a:gd name="connsiteX2" fmla="*/ 0 w 827204"/>
                <a:gd name="connsiteY2" fmla="*/ 305103 h 305110"/>
              </a:gdLst>
              <a:ahLst/>
              <a:cxnLst>
                <a:cxn ang="0">
                  <a:pos x="connsiteX0" y="connsiteY0"/>
                </a:cxn>
                <a:cxn ang="0">
                  <a:pos x="connsiteX1" y="connsiteY1"/>
                </a:cxn>
                <a:cxn ang="0">
                  <a:pos x="connsiteX2" y="connsiteY2"/>
                </a:cxn>
              </a:cxnLst>
              <a:rect l="l" t="t" r="r" b="b"/>
              <a:pathLst>
                <a:path w="827204" h="305110">
                  <a:moveTo>
                    <a:pt x="827204" y="0"/>
                  </a:moveTo>
                  <a:lnTo>
                    <a:pt x="717584" y="305110"/>
                  </a:lnTo>
                  <a:lnTo>
                    <a:pt x="0" y="305103"/>
                  </a:lnTo>
                </a:path>
              </a:pathLst>
            </a:custGeom>
            <a:noFill/>
            <a:ln w="889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grpSp>
      <p:sp>
        <p:nvSpPr>
          <p:cNvPr id="16" name="Footer Placeholder 6"/>
          <p:cNvSpPr txBox="1">
            <a:spLocks/>
          </p:cNvSpPr>
          <p:nvPr userDrawn="1"/>
        </p:nvSpPr>
        <p:spPr>
          <a:xfrm>
            <a:off x="3048001" y="6303315"/>
            <a:ext cx="8576057" cy="247887"/>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200" b="0" spc="80" baseline="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8970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B72A-9DFE-4F21-A5EA-DA015C31D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2A10D-65E7-421A-B607-AE68E7A19B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2C723-38C7-4697-8A96-192AA769BF5D}"/>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5" name="Footer Placeholder 4">
            <a:extLst>
              <a:ext uri="{FF2B5EF4-FFF2-40B4-BE49-F238E27FC236}">
                <a16:creationId xmlns:a16="http://schemas.microsoft.com/office/drawing/2014/main" id="{36AD818D-8EA0-4D61-A283-935043BF6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1AEB1-D0E2-4285-A7DA-4044F56B8464}"/>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332507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0890-22FA-49FB-9965-085D00A8C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EDB2A-7F84-4323-84CE-1C47F3D38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410AF3-5EB8-4E29-98B9-49039C1FF8DF}"/>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5" name="Footer Placeholder 4">
            <a:extLst>
              <a:ext uri="{FF2B5EF4-FFF2-40B4-BE49-F238E27FC236}">
                <a16:creationId xmlns:a16="http://schemas.microsoft.com/office/drawing/2014/main" id="{4C6348A9-1F86-4916-B5CD-180762CA8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F470C-A1F0-41FF-BD9D-F62AA7987A36}"/>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31488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EF89-98DB-4E7C-8346-CECF75330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F83D3-B539-486B-98C3-809ABE79FB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8AD5B2-3541-454D-ACD1-FD17EEB688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2462A3-E120-4BC6-B9DB-FD04CAE5A2A2}"/>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6" name="Footer Placeholder 5">
            <a:extLst>
              <a:ext uri="{FF2B5EF4-FFF2-40B4-BE49-F238E27FC236}">
                <a16:creationId xmlns:a16="http://schemas.microsoft.com/office/drawing/2014/main" id="{16CA1BE0-97EB-4979-A88C-EC1718FC7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15D45-5B62-431D-890F-56A92714B0B9}"/>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102746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6448-7F9E-46FF-9778-2D8DF69F3F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E8693D-125A-41E9-AB0A-4350E1861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AF8D6F-A146-4A01-9C44-59242D24EE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E4947-1645-4D7D-8933-0D7BA5735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4974D9-BA5B-4209-AB0F-2764384212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16FF49-5F4C-4BE1-A2C3-2D22B7DD4194}"/>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8" name="Footer Placeholder 7">
            <a:extLst>
              <a:ext uri="{FF2B5EF4-FFF2-40B4-BE49-F238E27FC236}">
                <a16:creationId xmlns:a16="http://schemas.microsoft.com/office/drawing/2014/main" id="{06CF3B63-67AB-4921-BFD4-A6C86425CE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F48F73-227C-4422-8089-84FFF02910A1}"/>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70787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A3DB-73CC-4852-B45E-741BE7BBAB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AB7342-6A6D-43BA-BFB8-338B16CE0DFE}"/>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4" name="Footer Placeholder 3">
            <a:extLst>
              <a:ext uri="{FF2B5EF4-FFF2-40B4-BE49-F238E27FC236}">
                <a16:creationId xmlns:a16="http://schemas.microsoft.com/office/drawing/2014/main" id="{23B29950-0E51-4F3F-AF52-6B3D96F8BA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40175A-A354-4BFC-B543-82E9E0EDE7B0}"/>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390572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BF1AED-A6C6-4106-96B0-516D12CAEFF7}"/>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3" name="Footer Placeholder 2">
            <a:extLst>
              <a:ext uri="{FF2B5EF4-FFF2-40B4-BE49-F238E27FC236}">
                <a16:creationId xmlns:a16="http://schemas.microsoft.com/office/drawing/2014/main" id="{478F3B0A-41E2-4E7F-A675-2E0EA637E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A425EF-0DF1-4E29-83EE-20018EFD838A}"/>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245665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D51-4418-444D-8315-4799593EE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A0CC4-3910-476E-AFF2-2B085B054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02C6A7-023C-4F2C-9E28-889889B25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C00F6D-E506-4799-B6E2-29E5C38371B2}"/>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6" name="Footer Placeholder 5">
            <a:extLst>
              <a:ext uri="{FF2B5EF4-FFF2-40B4-BE49-F238E27FC236}">
                <a16:creationId xmlns:a16="http://schemas.microsoft.com/office/drawing/2014/main" id="{B1E7B0E9-38DE-4737-ADAF-7EAD7432D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9B397-F2F0-492C-B649-C5E0BD695DAC}"/>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169627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7E7B-B310-446C-A6A2-910A8CF7A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7048EB-E5A7-410A-99C5-C8207B480F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652A49-04E7-49D9-9F87-C7D737FDE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0AA1C-BFFA-404F-9A26-103A6A0052C9}"/>
              </a:ext>
            </a:extLst>
          </p:cNvPr>
          <p:cNvSpPr>
            <a:spLocks noGrp="1"/>
          </p:cNvSpPr>
          <p:nvPr>
            <p:ph type="dt" sz="half" idx="10"/>
          </p:nvPr>
        </p:nvSpPr>
        <p:spPr/>
        <p:txBody>
          <a:bodyPr/>
          <a:lstStyle/>
          <a:p>
            <a:fld id="{B7FC0E6C-A6DF-411B-A595-D0C5BE4E37B8}" type="datetimeFigureOut">
              <a:rPr lang="en-US" smtClean="0"/>
              <a:t>2/12/2020</a:t>
            </a:fld>
            <a:endParaRPr lang="en-US"/>
          </a:p>
        </p:txBody>
      </p:sp>
      <p:sp>
        <p:nvSpPr>
          <p:cNvPr id="6" name="Footer Placeholder 5">
            <a:extLst>
              <a:ext uri="{FF2B5EF4-FFF2-40B4-BE49-F238E27FC236}">
                <a16:creationId xmlns:a16="http://schemas.microsoft.com/office/drawing/2014/main" id="{0A92DB93-9FC2-47D2-A361-F5E61E4E6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99D6F-5F82-4031-B8F2-DC9857489F6D}"/>
              </a:ext>
            </a:extLst>
          </p:cNvPr>
          <p:cNvSpPr>
            <a:spLocks noGrp="1"/>
          </p:cNvSpPr>
          <p:nvPr>
            <p:ph type="sldNum" sz="quarter" idx="12"/>
          </p:nvPr>
        </p:nvSpPr>
        <p:spPr/>
        <p:txBody>
          <a:bodyPr/>
          <a:lstStyle/>
          <a:p>
            <a:fld id="{D6F0DDC1-BFA9-4428-92F8-3C3BB7660131}" type="slidenum">
              <a:rPr lang="en-US" smtClean="0"/>
              <a:t>‹#›</a:t>
            </a:fld>
            <a:endParaRPr lang="en-US"/>
          </a:p>
        </p:txBody>
      </p:sp>
    </p:spTree>
    <p:extLst>
      <p:ext uri="{BB962C8B-B14F-4D97-AF65-F5344CB8AC3E}">
        <p14:creationId xmlns:p14="http://schemas.microsoft.com/office/powerpoint/2010/main" val="106150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9971E3-03E1-4A63-BA79-46E2A5DAF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7DE5C7-61C1-45A2-A1E3-A50A56A78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CCF93-08DE-4FCA-977D-88567DECF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C0E6C-A6DF-411B-A595-D0C5BE4E37B8}" type="datetimeFigureOut">
              <a:rPr lang="en-US" smtClean="0"/>
              <a:t>2/12/2020</a:t>
            </a:fld>
            <a:endParaRPr lang="en-US"/>
          </a:p>
        </p:txBody>
      </p:sp>
      <p:sp>
        <p:nvSpPr>
          <p:cNvPr id="5" name="Footer Placeholder 4">
            <a:extLst>
              <a:ext uri="{FF2B5EF4-FFF2-40B4-BE49-F238E27FC236}">
                <a16:creationId xmlns:a16="http://schemas.microsoft.com/office/drawing/2014/main" id="{676C5A18-C42D-4B10-A141-7A2E86D2C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72B93E-8A97-4FC3-A33E-4E9AC499A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0DDC1-BFA9-4428-92F8-3C3BB7660131}" type="slidenum">
              <a:rPr lang="en-US" smtClean="0"/>
              <a:t>‹#›</a:t>
            </a:fld>
            <a:endParaRPr lang="en-US"/>
          </a:p>
        </p:txBody>
      </p:sp>
    </p:spTree>
    <p:extLst>
      <p:ext uri="{BB962C8B-B14F-4D97-AF65-F5344CB8AC3E}">
        <p14:creationId xmlns:p14="http://schemas.microsoft.com/office/powerpoint/2010/main" val="4056857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rdan.urness@usbank.com" TargetMode="External"/><Relationship Id="rId2" Type="http://schemas.openxmlformats.org/officeDocument/2006/relationships/hyperlink" Target="mailto:Jon.Norstog@usbank.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Jordan.Urness@usbank.com" TargetMode="External"/><Relationship Id="rId2" Type="http://schemas.openxmlformats.org/officeDocument/2006/relationships/hyperlink" Target="mailto:Jon.Norstog@usbank.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Blank_US_Map_with_borders.sv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Bank</a:t>
            </a:r>
            <a:br>
              <a:rPr lang="en-US" dirty="0"/>
            </a:br>
            <a:r>
              <a:rPr lang="en-US" dirty="0"/>
              <a:t>Specialty Asset Management</a:t>
            </a:r>
            <a:br>
              <a:rPr lang="en-US" dirty="0"/>
            </a:br>
            <a:r>
              <a:rPr lang="en-US" sz="3200" dirty="0"/>
              <a:t>Farm, Ranch, Mineral and Timber Management</a:t>
            </a:r>
            <a:br>
              <a:rPr lang="en-US" sz="3200" dirty="0"/>
            </a:br>
            <a:endParaRPr lang="en-US" sz="3200" dirty="0"/>
          </a:p>
        </p:txBody>
      </p:sp>
      <p:sp>
        <p:nvSpPr>
          <p:cNvPr id="14" name="Text Placeholder 13"/>
          <p:cNvSpPr>
            <a:spLocks noGrp="1"/>
          </p:cNvSpPr>
          <p:nvPr>
            <p:ph type="body" sz="quarter" idx="10"/>
          </p:nvPr>
        </p:nvSpPr>
        <p:spPr>
          <a:xfrm>
            <a:off x="4023360" y="3733800"/>
            <a:ext cx="7559040" cy="1828800"/>
          </a:xfrm>
        </p:spPr>
        <p:txBody>
          <a:bodyPr>
            <a:normAutofit fontScale="92500"/>
          </a:bodyPr>
          <a:lstStyle/>
          <a:p>
            <a:r>
              <a:rPr lang="en-US" b="1" dirty="0"/>
              <a:t>Jon C. Norstog </a:t>
            </a:r>
            <a:r>
              <a:rPr lang="en-US" dirty="0"/>
              <a:t>– VP Farm, Ranch and Timber Management</a:t>
            </a:r>
          </a:p>
          <a:p>
            <a:r>
              <a:rPr lang="en-US" dirty="0">
                <a:hlinkClick r:id="rId2"/>
              </a:rPr>
              <a:t>Jon.Norstog@usbank.com</a:t>
            </a:r>
            <a:endParaRPr lang="en-US" dirty="0"/>
          </a:p>
          <a:p>
            <a:r>
              <a:rPr lang="en-US" b="1" dirty="0"/>
              <a:t>Jordan Urness </a:t>
            </a:r>
            <a:r>
              <a:rPr lang="en-US" dirty="0"/>
              <a:t>– VP Wealth Management Trust &amp; Investments</a:t>
            </a:r>
          </a:p>
          <a:p>
            <a:r>
              <a:rPr lang="en-US" dirty="0">
                <a:hlinkClick r:id="rId3"/>
              </a:rPr>
              <a:t>Jordan.Urness@usbank.com</a:t>
            </a:r>
            <a:endParaRPr lang="en-US" dirty="0"/>
          </a:p>
          <a:p>
            <a:endParaRPr lang="en-US" dirty="0"/>
          </a:p>
        </p:txBody>
      </p:sp>
    </p:spTree>
    <p:extLst>
      <p:ext uri="{BB962C8B-B14F-4D97-AF65-F5344CB8AC3E}">
        <p14:creationId xmlns:p14="http://schemas.microsoft.com/office/powerpoint/2010/main" val="35933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Bank</a:t>
            </a:r>
            <a:br>
              <a:rPr lang="en-US" dirty="0"/>
            </a:br>
            <a:r>
              <a:rPr lang="en-US" dirty="0"/>
              <a:t>Specialty Asset Management</a:t>
            </a:r>
            <a:br>
              <a:rPr lang="en-US" dirty="0"/>
            </a:br>
            <a:r>
              <a:rPr lang="en-US" sz="3200" dirty="0"/>
              <a:t>Farm, Ranch, Mineral and Timber Management</a:t>
            </a:r>
            <a:br>
              <a:rPr lang="en-US" sz="3200" dirty="0"/>
            </a:br>
            <a:endParaRPr lang="en-US" sz="3200" dirty="0"/>
          </a:p>
        </p:txBody>
      </p:sp>
      <p:sp>
        <p:nvSpPr>
          <p:cNvPr id="14" name="Text Placeholder 13"/>
          <p:cNvSpPr>
            <a:spLocks noGrp="1"/>
          </p:cNvSpPr>
          <p:nvPr>
            <p:ph type="body" sz="quarter" idx="10"/>
          </p:nvPr>
        </p:nvSpPr>
        <p:spPr>
          <a:xfrm>
            <a:off x="4023360" y="3733800"/>
            <a:ext cx="7559040" cy="1828800"/>
          </a:xfrm>
        </p:spPr>
        <p:txBody>
          <a:bodyPr>
            <a:normAutofit fontScale="92500"/>
          </a:bodyPr>
          <a:lstStyle/>
          <a:p>
            <a:r>
              <a:rPr lang="en-US" b="1" dirty="0"/>
              <a:t>Jon C. Norstog </a:t>
            </a:r>
            <a:r>
              <a:rPr lang="en-US" dirty="0"/>
              <a:t>– VP Farm, Ranch and Timber Management</a:t>
            </a:r>
          </a:p>
          <a:p>
            <a:r>
              <a:rPr lang="en-US" dirty="0">
                <a:hlinkClick r:id="rId2"/>
              </a:rPr>
              <a:t>Jon.Norstog@usbank.com</a:t>
            </a:r>
            <a:r>
              <a:rPr lang="en-US" dirty="0"/>
              <a:t> – 509-835-6096</a:t>
            </a:r>
          </a:p>
          <a:p>
            <a:r>
              <a:rPr lang="en-US" b="1" dirty="0"/>
              <a:t>Jordan Urness </a:t>
            </a:r>
            <a:r>
              <a:rPr lang="en-US" dirty="0"/>
              <a:t>– VP Wealth Management Trust &amp; Investments</a:t>
            </a:r>
          </a:p>
          <a:p>
            <a:r>
              <a:rPr lang="en-US" dirty="0">
                <a:hlinkClick r:id="rId3"/>
              </a:rPr>
              <a:t>Jordan.Urness@usbank.com</a:t>
            </a:r>
            <a:r>
              <a:rPr lang="en-US" dirty="0"/>
              <a:t> – 509-835-6101</a:t>
            </a:r>
          </a:p>
          <a:p>
            <a:endParaRPr lang="en-US" dirty="0"/>
          </a:p>
        </p:txBody>
      </p:sp>
    </p:spTree>
    <p:extLst>
      <p:ext uri="{BB962C8B-B14F-4D97-AF65-F5344CB8AC3E}">
        <p14:creationId xmlns:p14="http://schemas.microsoft.com/office/powerpoint/2010/main" val="399813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pPr marL="12192" indent="0">
              <a:buNone/>
            </a:pPr>
            <a:r>
              <a:rPr lang="en-US" sz="1600" dirty="0"/>
              <a:t>This information represents the opinion of U.S. Bank Wealth Management. The views are subject to change at any time based on market or other conditions and are current as of the date indicated on the materials. This is not intended to be a forecast of future events or guarantee of future results. It is not intended to provide specific advice or to be construed as an offering of securities or recommendation to invest. Not for use as a primary basis of investment decisions. Not to be construed to meet the needs of any particular investor. Not a representation or solicitation or an offer to sell/buy any security. Investors should consult with their investment professional for advice concerning their particular situation. The factual information provided has been obtained from sources believed to be reliable, but is not guaranteed as to accuracy or completeness. U.S. Bank is not affiliated or associated with any organizations mentioned.</a:t>
            </a:r>
          </a:p>
          <a:p>
            <a:pPr marL="12192" indent="0">
              <a:buNone/>
            </a:pPr>
            <a:r>
              <a:rPr lang="en-US" sz="1600" dirty="0"/>
              <a:t>U.S. Bank and its representatives do not provide tax or legal advice. Your tax and financial situation is unique. You should consult your tax and/or legal advisor for advice and information concerning your particular situation.</a:t>
            </a:r>
          </a:p>
          <a:p>
            <a:pPr marL="12192" indent="0">
              <a:buNone/>
            </a:pPr>
            <a:r>
              <a:rPr lang="en-US" sz="1600" b="1" dirty="0"/>
              <a:t>Nonfinancial specialty assets</a:t>
            </a:r>
            <a:r>
              <a:rPr lang="en-US" sz="1600" dirty="0"/>
              <a:t>, such as real estate, farm, ranch and timber properties, oil, gas and mineral interests or closely-held business interests are complex and involve unique risks specific to each asset type, including the total loss of value. Special risk considerations may include natural events or disasters, complex tax considerations and lack of liquidity. Specialty assets may not be suitable for all investors.</a:t>
            </a:r>
          </a:p>
        </p:txBody>
      </p:sp>
    </p:spTree>
    <p:extLst>
      <p:ext uri="{BB962C8B-B14F-4D97-AF65-F5344CB8AC3E}">
        <p14:creationId xmlns:p14="http://schemas.microsoft.com/office/powerpoint/2010/main" val="115629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U.S. Bank Experience</a:t>
            </a:r>
          </a:p>
        </p:txBody>
      </p:sp>
      <p:sp>
        <p:nvSpPr>
          <p:cNvPr id="8" name="Content Placeholder 2">
            <a:extLst>
              <a:ext uri="{FF2B5EF4-FFF2-40B4-BE49-F238E27FC236}">
                <a16:creationId xmlns:a16="http://schemas.microsoft.com/office/drawing/2014/main" id="{D1248C69-2927-48FB-A349-C2AA36573D21}"/>
              </a:ext>
            </a:extLst>
          </p:cNvPr>
          <p:cNvSpPr txBox="1">
            <a:spLocks/>
          </p:cNvSpPr>
          <p:nvPr/>
        </p:nvSpPr>
        <p:spPr>
          <a:xfrm>
            <a:off x="5802284" y="2377440"/>
            <a:ext cx="6389716" cy="4175760"/>
          </a:xfrm>
          <a:prstGeom prst="rect">
            <a:avLst/>
          </a:prstGeom>
        </p:spPr>
        <p:txBody>
          <a:bodyPr vert="horz" lIns="60960" tIns="60960" rIns="60960" bIns="60960" rtlCol="0">
            <a:noAutofit/>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kern="1200">
                <a:solidFill>
                  <a:schemeClr val="tx2"/>
                </a:solidFill>
                <a:latin typeface="+mn-lt"/>
                <a:ea typeface="+mn-ea"/>
                <a:cs typeface="+mn-cs"/>
              </a:defRPr>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kern="1200">
                <a:solidFill>
                  <a:schemeClr val="tx2"/>
                </a:solidFill>
                <a:latin typeface="+mn-lt"/>
                <a:ea typeface="+mn-ea"/>
                <a:cs typeface="+mn-cs"/>
              </a:defRPr>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kern="1200">
                <a:solidFill>
                  <a:schemeClr val="tx2"/>
                </a:solidFill>
                <a:latin typeface="+mn-lt"/>
                <a:ea typeface="+mn-ea"/>
                <a:cs typeface="+mn-cs"/>
              </a:defRPr>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kern="1200">
                <a:solidFill>
                  <a:schemeClr val="tx2"/>
                </a:solidFill>
                <a:latin typeface="+mn-lt"/>
                <a:ea typeface="+mn-ea"/>
                <a:cs typeface="+mn-cs"/>
              </a:defRPr>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1"/>
                </a:solidFill>
              </a:rPr>
              <a:t>10 offices nationwide</a:t>
            </a:r>
          </a:p>
          <a:p>
            <a:r>
              <a:rPr lang="en-US" sz="2400" dirty="0">
                <a:solidFill>
                  <a:schemeClr val="tx1"/>
                </a:solidFill>
              </a:rPr>
              <a:t>18 farm managers, with 300 years of combined experience</a:t>
            </a:r>
          </a:p>
          <a:p>
            <a:r>
              <a:rPr lang="en-US" sz="2400" dirty="0">
                <a:solidFill>
                  <a:schemeClr val="tx1"/>
                </a:solidFill>
              </a:rPr>
              <a:t>426,000 acres managed / 1,030 farm units managed</a:t>
            </a:r>
          </a:p>
          <a:p>
            <a:r>
              <a:rPr lang="en-US" sz="2400" dirty="0">
                <a:solidFill>
                  <a:schemeClr val="tx1"/>
                </a:solidFill>
              </a:rPr>
              <a:t>$1.2 billion in farmland under management</a:t>
            </a:r>
          </a:p>
          <a:p>
            <a:r>
              <a:rPr lang="en-US" sz="2400" dirty="0">
                <a:solidFill>
                  <a:schemeClr val="tx1"/>
                </a:solidFill>
              </a:rPr>
              <a:t>70 years of diversified experience helping clients </a:t>
            </a:r>
            <a:br>
              <a:rPr lang="en-US" sz="2400" dirty="0">
                <a:solidFill>
                  <a:schemeClr val="tx1"/>
                </a:solidFill>
              </a:rPr>
            </a:br>
            <a:r>
              <a:rPr lang="en-US" sz="2400" dirty="0">
                <a:solidFill>
                  <a:schemeClr val="tx1"/>
                </a:solidFill>
              </a:rPr>
              <a:t>preserve and enhance their farm legacy</a:t>
            </a:r>
          </a:p>
        </p:txBody>
      </p:sp>
      <p:sp>
        <p:nvSpPr>
          <p:cNvPr id="17" name="TextBox 16">
            <a:extLst>
              <a:ext uri="{FF2B5EF4-FFF2-40B4-BE49-F238E27FC236}">
                <a16:creationId xmlns:a16="http://schemas.microsoft.com/office/drawing/2014/main" id="{18845204-97B4-4737-87B8-DF7D73123045}"/>
              </a:ext>
            </a:extLst>
          </p:cNvPr>
          <p:cNvSpPr txBox="1"/>
          <p:nvPr/>
        </p:nvSpPr>
        <p:spPr>
          <a:xfrm>
            <a:off x="6908800" y="1215887"/>
            <a:ext cx="4267200" cy="461665"/>
          </a:xfrm>
          <a:prstGeom prst="rect">
            <a:avLst/>
          </a:prstGeom>
          <a:noFill/>
        </p:spPr>
        <p:txBody>
          <a:bodyPr wrap="square" rtlCol="0">
            <a:spAutoFit/>
          </a:bodyPr>
          <a:lstStyle/>
          <a:p>
            <a:r>
              <a:rPr lang="en-US" sz="2400" dirty="0"/>
              <a:t>Farm/Ranch management</a:t>
            </a:r>
          </a:p>
        </p:txBody>
      </p:sp>
      <p:pic>
        <p:nvPicPr>
          <p:cNvPr id="12" name="Picture 11">
            <a:extLst>
              <a:ext uri="{FF2B5EF4-FFF2-40B4-BE49-F238E27FC236}">
                <a16:creationId xmlns:a16="http://schemas.microsoft.com/office/drawing/2014/main" id="{78C9CBB2-3B7E-4491-AE03-C6B16D4F0338}"/>
              </a:ext>
            </a:extLst>
          </p:cNvPr>
          <p:cNvPicPr>
            <a:picLocks noChangeAspect="1"/>
          </p:cNvPicPr>
          <p:nvPr/>
        </p:nvPicPr>
        <p:blipFill>
          <a:blip r:embed="rId2"/>
          <a:stretch>
            <a:fillRect/>
          </a:stretch>
        </p:blipFill>
        <p:spPr>
          <a:xfrm>
            <a:off x="1298395" y="2223720"/>
            <a:ext cx="3857331" cy="314630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CE6B466-2C45-4E56-B4A4-D4007690B6A9}"/>
              </a:ext>
            </a:extLst>
          </p:cNvPr>
          <p:cNvSpPr txBox="1"/>
          <p:nvPr/>
        </p:nvSpPr>
        <p:spPr>
          <a:xfrm>
            <a:off x="11660962" y="6391078"/>
            <a:ext cx="271228" cy="297454"/>
          </a:xfrm>
          <a:prstGeom prst="rect">
            <a:avLst/>
          </a:prstGeom>
          <a:noFill/>
        </p:spPr>
        <p:txBody>
          <a:bodyPr wrap="none" rtlCol="0">
            <a:spAutoFit/>
          </a:bodyPr>
          <a:lstStyle/>
          <a:p>
            <a:r>
              <a:rPr lang="en-US" sz="1333" dirty="0"/>
              <a:t>2</a:t>
            </a:r>
          </a:p>
        </p:txBody>
      </p:sp>
    </p:spTree>
    <p:extLst>
      <p:ext uri="{BB962C8B-B14F-4D97-AF65-F5344CB8AC3E}">
        <p14:creationId xmlns:p14="http://schemas.microsoft.com/office/powerpoint/2010/main" val="406663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are we located</a:t>
            </a:r>
          </a:p>
        </p:txBody>
      </p:sp>
      <p:sp>
        <p:nvSpPr>
          <p:cNvPr id="4" name="TextBox 3"/>
          <p:cNvSpPr txBox="1"/>
          <p:nvPr/>
        </p:nvSpPr>
        <p:spPr>
          <a:xfrm>
            <a:off x="508000" y="1096963"/>
            <a:ext cx="8737600" cy="461665"/>
          </a:xfrm>
          <a:prstGeom prst="rect">
            <a:avLst/>
          </a:prstGeom>
          <a:noFill/>
        </p:spPr>
        <p:txBody>
          <a:bodyPr wrap="square" rtlCol="0">
            <a:spAutoFit/>
          </a:bodyPr>
          <a:lstStyle/>
          <a:p>
            <a:r>
              <a:rPr lang="en-US" sz="2400" dirty="0"/>
              <a:t>U.S. Bank Farm Management Office Locations</a:t>
            </a:r>
          </a:p>
        </p:txBody>
      </p:sp>
      <p:pic>
        <p:nvPicPr>
          <p:cNvPr id="25" name="Picture 24" descr="A close up of a map&#10;&#10;Description generated with high confidence">
            <a:extLst>
              <a:ext uri="{FF2B5EF4-FFF2-40B4-BE49-F238E27FC236}">
                <a16:creationId xmlns:a16="http://schemas.microsoft.com/office/drawing/2014/main" id="{D6629685-0D0D-4EA7-ACA1-0C92F4BE2C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 y="1570201"/>
            <a:ext cx="10972800" cy="4806019"/>
          </a:xfrm>
          <a:prstGeom prst="rect">
            <a:avLst/>
          </a:prstGeom>
        </p:spPr>
      </p:pic>
      <p:sp>
        <p:nvSpPr>
          <p:cNvPr id="27" name="TextBox 26">
            <a:extLst>
              <a:ext uri="{FF2B5EF4-FFF2-40B4-BE49-F238E27FC236}">
                <a16:creationId xmlns:a16="http://schemas.microsoft.com/office/drawing/2014/main" id="{2DD60524-7EFE-431D-9D3D-CFBF69FDCFDC}"/>
              </a:ext>
            </a:extLst>
          </p:cNvPr>
          <p:cNvSpPr txBox="1"/>
          <p:nvPr/>
        </p:nvSpPr>
        <p:spPr>
          <a:xfrm>
            <a:off x="8128000" y="6376221"/>
            <a:ext cx="3639403" cy="297454"/>
          </a:xfrm>
          <a:prstGeom prst="rect">
            <a:avLst/>
          </a:prstGeom>
          <a:noFill/>
        </p:spPr>
        <p:txBody>
          <a:bodyPr wrap="square" rtlCol="0">
            <a:spAutoFit/>
          </a:bodyPr>
          <a:lstStyle/>
          <a:p>
            <a:r>
              <a:rPr lang="en-US" sz="1333" dirty="0">
                <a:solidFill>
                  <a:srgbClr val="000000"/>
                </a:solidFill>
              </a:rPr>
              <a:t>Indicates Farm / Land management offices</a:t>
            </a:r>
          </a:p>
        </p:txBody>
      </p:sp>
      <p:sp>
        <p:nvSpPr>
          <p:cNvPr id="28" name="Oval 27">
            <a:extLst>
              <a:ext uri="{FF2B5EF4-FFF2-40B4-BE49-F238E27FC236}">
                <a16:creationId xmlns:a16="http://schemas.microsoft.com/office/drawing/2014/main" id="{D59C1924-E28E-4721-97CC-3F5811C69C93}"/>
              </a:ext>
            </a:extLst>
          </p:cNvPr>
          <p:cNvSpPr/>
          <p:nvPr/>
        </p:nvSpPr>
        <p:spPr>
          <a:xfrm>
            <a:off x="7991525" y="6453505"/>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0" name="Oval 29">
            <a:extLst>
              <a:ext uri="{FF2B5EF4-FFF2-40B4-BE49-F238E27FC236}">
                <a16:creationId xmlns:a16="http://schemas.microsoft.com/office/drawing/2014/main" id="{A263785F-C0C9-437F-9A77-5383714D576F}"/>
              </a:ext>
            </a:extLst>
          </p:cNvPr>
          <p:cNvSpPr/>
          <p:nvPr/>
        </p:nvSpPr>
        <p:spPr>
          <a:xfrm>
            <a:off x="2365963" y="1957033"/>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2" name="Oval 31">
            <a:extLst>
              <a:ext uri="{FF2B5EF4-FFF2-40B4-BE49-F238E27FC236}">
                <a16:creationId xmlns:a16="http://schemas.microsoft.com/office/drawing/2014/main" id="{E9177EA0-3F75-4FFB-B97F-17D3C16A557E}"/>
              </a:ext>
            </a:extLst>
          </p:cNvPr>
          <p:cNvSpPr/>
          <p:nvPr/>
        </p:nvSpPr>
        <p:spPr>
          <a:xfrm>
            <a:off x="6897127" y="3232505"/>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3" name="Oval 32">
            <a:extLst>
              <a:ext uri="{FF2B5EF4-FFF2-40B4-BE49-F238E27FC236}">
                <a16:creationId xmlns:a16="http://schemas.microsoft.com/office/drawing/2014/main" id="{9EBD557C-8748-4DB0-85E9-FEA42F47481A}"/>
              </a:ext>
            </a:extLst>
          </p:cNvPr>
          <p:cNvSpPr/>
          <p:nvPr/>
        </p:nvSpPr>
        <p:spPr>
          <a:xfrm>
            <a:off x="2627882" y="2763704"/>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4" name="Oval 33">
            <a:extLst>
              <a:ext uri="{FF2B5EF4-FFF2-40B4-BE49-F238E27FC236}">
                <a16:creationId xmlns:a16="http://schemas.microsoft.com/office/drawing/2014/main" id="{6F97A680-1F5F-4D9D-BDFF-19EBF7BAE158}"/>
              </a:ext>
            </a:extLst>
          </p:cNvPr>
          <p:cNvSpPr/>
          <p:nvPr/>
        </p:nvSpPr>
        <p:spPr>
          <a:xfrm>
            <a:off x="6705600" y="2788844"/>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42" name="Oval 41">
            <a:extLst>
              <a:ext uri="{FF2B5EF4-FFF2-40B4-BE49-F238E27FC236}">
                <a16:creationId xmlns:a16="http://schemas.microsoft.com/office/drawing/2014/main" id="{748FEB6A-9C78-4C76-9F34-109B073E512F}"/>
              </a:ext>
            </a:extLst>
          </p:cNvPr>
          <p:cNvSpPr/>
          <p:nvPr/>
        </p:nvSpPr>
        <p:spPr>
          <a:xfrm>
            <a:off x="5994400" y="3388649"/>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43" name="Oval 42">
            <a:extLst>
              <a:ext uri="{FF2B5EF4-FFF2-40B4-BE49-F238E27FC236}">
                <a16:creationId xmlns:a16="http://schemas.microsoft.com/office/drawing/2014/main" id="{F3702A11-7D4C-4A06-8D91-B05F1115E47E}"/>
              </a:ext>
            </a:extLst>
          </p:cNvPr>
          <p:cNvSpPr/>
          <p:nvPr/>
        </p:nvSpPr>
        <p:spPr>
          <a:xfrm>
            <a:off x="5318782" y="2298836"/>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44" name="Oval 43">
            <a:extLst>
              <a:ext uri="{FF2B5EF4-FFF2-40B4-BE49-F238E27FC236}">
                <a16:creationId xmlns:a16="http://schemas.microsoft.com/office/drawing/2014/main" id="{EBF98702-C4DD-4132-A382-6154E88A3BF6}"/>
              </a:ext>
            </a:extLst>
          </p:cNvPr>
          <p:cNvSpPr/>
          <p:nvPr/>
        </p:nvSpPr>
        <p:spPr>
          <a:xfrm flipH="1">
            <a:off x="3759200" y="2327773"/>
            <a:ext cx="203200" cy="145566"/>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46" name="Oval 45">
            <a:extLst>
              <a:ext uri="{FF2B5EF4-FFF2-40B4-BE49-F238E27FC236}">
                <a16:creationId xmlns:a16="http://schemas.microsoft.com/office/drawing/2014/main" id="{8823A6D3-0C5E-47E3-9232-A5B342AA4BBB}"/>
              </a:ext>
            </a:extLst>
          </p:cNvPr>
          <p:cNvSpPr/>
          <p:nvPr/>
        </p:nvSpPr>
        <p:spPr>
          <a:xfrm>
            <a:off x="8719403" y="3357272"/>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49" name="Oval 48">
            <a:extLst>
              <a:ext uri="{FF2B5EF4-FFF2-40B4-BE49-F238E27FC236}">
                <a16:creationId xmlns:a16="http://schemas.microsoft.com/office/drawing/2014/main" id="{D9662AE4-D75A-4EB3-8539-1EEA8B0E3C4E}"/>
              </a:ext>
            </a:extLst>
          </p:cNvPr>
          <p:cNvSpPr/>
          <p:nvPr/>
        </p:nvSpPr>
        <p:spPr>
          <a:xfrm>
            <a:off x="7428295" y="3603040"/>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50" name="Oval 49">
            <a:extLst>
              <a:ext uri="{FF2B5EF4-FFF2-40B4-BE49-F238E27FC236}">
                <a16:creationId xmlns:a16="http://schemas.microsoft.com/office/drawing/2014/main" id="{9662A234-DBA5-4349-9FBC-CA2DA4931B58}"/>
              </a:ext>
            </a:extLst>
          </p:cNvPr>
          <p:cNvSpPr/>
          <p:nvPr/>
        </p:nvSpPr>
        <p:spPr>
          <a:xfrm>
            <a:off x="5892800" y="2356404"/>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52" name="TextBox 51">
            <a:extLst>
              <a:ext uri="{FF2B5EF4-FFF2-40B4-BE49-F238E27FC236}">
                <a16:creationId xmlns:a16="http://schemas.microsoft.com/office/drawing/2014/main" id="{0517AC8E-76AB-442C-AF98-9C07A935018E}"/>
              </a:ext>
            </a:extLst>
          </p:cNvPr>
          <p:cNvSpPr txBox="1"/>
          <p:nvPr/>
        </p:nvSpPr>
        <p:spPr>
          <a:xfrm>
            <a:off x="11660962" y="6391078"/>
            <a:ext cx="271228" cy="297454"/>
          </a:xfrm>
          <a:prstGeom prst="rect">
            <a:avLst/>
          </a:prstGeom>
          <a:noFill/>
        </p:spPr>
        <p:txBody>
          <a:bodyPr wrap="none" rtlCol="0">
            <a:spAutoFit/>
          </a:bodyPr>
          <a:lstStyle/>
          <a:p>
            <a:r>
              <a:rPr lang="en-US" sz="1333" dirty="0"/>
              <a:t>1</a:t>
            </a:r>
          </a:p>
        </p:txBody>
      </p:sp>
      <p:sp>
        <p:nvSpPr>
          <p:cNvPr id="54" name="Oval 53">
            <a:extLst>
              <a:ext uri="{FF2B5EF4-FFF2-40B4-BE49-F238E27FC236}">
                <a16:creationId xmlns:a16="http://schemas.microsoft.com/office/drawing/2014/main" id="{4286F138-E1C1-4C90-AD4F-A0D43D807690}"/>
              </a:ext>
            </a:extLst>
          </p:cNvPr>
          <p:cNvSpPr/>
          <p:nvPr/>
        </p:nvSpPr>
        <p:spPr>
          <a:xfrm>
            <a:off x="6604000" y="3225560"/>
            <a:ext cx="203200" cy="203440"/>
          </a:xfrm>
          <a:prstGeom prst="ellipse">
            <a:avLst/>
          </a:prstGeom>
          <a:solidFill>
            <a:srgbClr val="0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Tree>
    <p:extLst>
      <p:ext uri="{BB962C8B-B14F-4D97-AF65-F5344CB8AC3E}">
        <p14:creationId xmlns:p14="http://schemas.microsoft.com/office/powerpoint/2010/main" val="217892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A0FB0D-A16E-4454-BCD9-027649FBB36B}"/>
              </a:ext>
            </a:extLst>
          </p:cNvPr>
          <p:cNvSpPr>
            <a:spLocks noGrp="1"/>
          </p:cNvSpPr>
          <p:nvPr>
            <p:ph type="title"/>
          </p:nvPr>
        </p:nvSpPr>
        <p:spPr/>
        <p:txBody>
          <a:bodyPr/>
          <a:lstStyle/>
          <a:p>
            <a:r>
              <a:rPr lang="en-US" dirty="0"/>
              <a:t>Northwest Region</a:t>
            </a:r>
            <a:br>
              <a:rPr lang="en-US" dirty="0"/>
            </a:br>
            <a:r>
              <a:rPr lang="en-US" dirty="0"/>
              <a:t>Washington/Northern Idaho	</a:t>
            </a:r>
          </a:p>
        </p:txBody>
      </p:sp>
      <p:sp>
        <p:nvSpPr>
          <p:cNvPr id="11" name="Content Placeholder 10">
            <a:extLst>
              <a:ext uri="{FF2B5EF4-FFF2-40B4-BE49-F238E27FC236}">
                <a16:creationId xmlns:a16="http://schemas.microsoft.com/office/drawing/2014/main" id="{6600E77C-24DA-4FC7-A4DA-F63E42474AD8}"/>
              </a:ext>
            </a:extLst>
          </p:cNvPr>
          <p:cNvSpPr>
            <a:spLocks noGrp="1"/>
          </p:cNvSpPr>
          <p:nvPr>
            <p:ph sz="half" idx="1"/>
          </p:nvPr>
        </p:nvSpPr>
        <p:spPr/>
        <p:txBody>
          <a:bodyPr/>
          <a:lstStyle/>
          <a:p>
            <a:r>
              <a:rPr lang="en-US" dirty="0"/>
              <a:t>NW Region</a:t>
            </a:r>
          </a:p>
          <a:p>
            <a:pPr lvl="1"/>
            <a:r>
              <a:rPr lang="en-US" dirty="0"/>
              <a:t>Bismarck – 595 acres/farm avg</a:t>
            </a:r>
          </a:p>
          <a:p>
            <a:pPr lvl="1"/>
            <a:r>
              <a:rPr lang="en-US" dirty="0"/>
              <a:t>Billings – 9,305 acres/farm avg</a:t>
            </a:r>
          </a:p>
          <a:p>
            <a:pPr lvl="1"/>
            <a:r>
              <a:rPr lang="en-US" dirty="0"/>
              <a:t>Twin Falls – 406 acres/farm avg</a:t>
            </a:r>
          </a:p>
          <a:p>
            <a:pPr lvl="1"/>
            <a:r>
              <a:rPr lang="en-US" dirty="0"/>
              <a:t>Spokane – 1,406 acres/farm avg</a:t>
            </a:r>
          </a:p>
        </p:txBody>
      </p:sp>
      <p:sp>
        <p:nvSpPr>
          <p:cNvPr id="12" name="Content Placeholder 11">
            <a:extLst>
              <a:ext uri="{FF2B5EF4-FFF2-40B4-BE49-F238E27FC236}">
                <a16:creationId xmlns:a16="http://schemas.microsoft.com/office/drawing/2014/main" id="{4F788064-96A3-41F2-80CC-B21309849C16}"/>
              </a:ext>
            </a:extLst>
          </p:cNvPr>
          <p:cNvSpPr>
            <a:spLocks noGrp="1"/>
          </p:cNvSpPr>
          <p:nvPr>
            <p:ph sz="half" idx="2"/>
          </p:nvPr>
        </p:nvSpPr>
        <p:spPr/>
        <p:txBody>
          <a:bodyPr/>
          <a:lstStyle/>
          <a:p>
            <a:r>
              <a:rPr lang="en-US" dirty="0"/>
              <a:t>Washington/Northern Idaho</a:t>
            </a:r>
          </a:p>
          <a:p>
            <a:pPr lvl="1"/>
            <a:r>
              <a:rPr lang="en-US" dirty="0"/>
              <a:t>Serviced out of Spokane</a:t>
            </a:r>
          </a:p>
          <a:p>
            <a:pPr lvl="2"/>
            <a:r>
              <a:rPr lang="en-US" dirty="0"/>
              <a:t>Washington</a:t>
            </a:r>
          </a:p>
          <a:p>
            <a:pPr lvl="2"/>
            <a:r>
              <a:rPr lang="en-US" dirty="0"/>
              <a:t>Northern Idaho</a:t>
            </a:r>
          </a:p>
          <a:p>
            <a:pPr lvl="2"/>
            <a:r>
              <a:rPr lang="en-US" dirty="0"/>
              <a:t>Eastern MT</a:t>
            </a:r>
          </a:p>
          <a:p>
            <a:pPr lvl="2"/>
            <a:r>
              <a:rPr lang="en-US" dirty="0"/>
              <a:t>Northern OR</a:t>
            </a:r>
          </a:p>
          <a:p>
            <a:pPr marL="914400" lvl="2" indent="0">
              <a:buNone/>
            </a:pPr>
            <a:endParaRPr lang="en-US" dirty="0"/>
          </a:p>
          <a:p>
            <a:pPr lvl="1"/>
            <a:endParaRPr lang="en-US" dirty="0"/>
          </a:p>
        </p:txBody>
      </p:sp>
    </p:spTree>
    <p:extLst>
      <p:ext uri="{BB962C8B-B14F-4D97-AF65-F5344CB8AC3E}">
        <p14:creationId xmlns:p14="http://schemas.microsoft.com/office/powerpoint/2010/main" val="341461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A6D4-B8F9-497A-874F-783EF3A92B57}"/>
              </a:ext>
            </a:extLst>
          </p:cNvPr>
          <p:cNvSpPr>
            <a:spLocks noGrp="1"/>
          </p:cNvSpPr>
          <p:nvPr>
            <p:ph type="title"/>
          </p:nvPr>
        </p:nvSpPr>
        <p:spPr/>
        <p:txBody>
          <a:bodyPr>
            <a:normAutofit/>
          </a:bodyPr>
          <a:lstStyle/>
          <a:p>
            <a:r>
              <a:rPr lang="en-US" sz="4000" dirty="0"/>
              <a:t>Comprehensive</a:t>
            </a:r>
            <a:r>
              <a:rPr lang="en-US" dirty="0"/>
              <a:t> Services Provided: Farm Management</a:t>
            </a:r>
          </a:p>
        </p:txBody>
      </p:sp>
      <p:sp>
        <p:nvSpPr>
          <p:cNvPr id="4" name="Callout: Right Arrow 3">
            <a:extLst>
              <a:ext uri="{FF2B5EF4-FFF2-40B4-BE49-F238E27FC236}">
                <a16:creationId xmlns:a16="http://schemas.microsoft.com/office/drawing/2014/main" id="{F21BE2AB-7612-425A-9681-02C4034249E2}"/>
              </a:ext>
            </a:extLst>
          </p:cNvPr>
          <p:cNvSpPr/>
          <p:nvPr/>
        </p:nvSpPr>
        <p:spPr>
          <a:xfrm>
            <a:off x="583616" y="1701800"/>
            <a:ext cx="4165600" cy="41463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Callout: Right Arrow 10">
            <a:extLst>
              <a:ext uri="{FF2B5EF4-FFF2-40B4-BE49-F238E27FC236}">
                <a16:creationId xmlns:a16="http://schemas.microsoft.com/office/drawing/2014/main" id="{E4886656-49A3-4BC0-BB91-0ACF4EA40C8B}"/>
              </a:ext>
            </a:extLst>
          </p:cNvPr>
          <p:cNvSpPr/>
          <p:nvPr/>
        </p:nvSpPr>
        <p:spPr>
          <a:xfrm>
            <a:off x="4787027" y="1718344"/>
            <a:ext cx="4165600" cy="4146328"/>
          </a:xfrm>
          <a:prstGeom prst="rightArrowCallou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39E17AFE-A710-49B8-8891-6E1D74155224}"/>
              </a:ext>
            </a:extLst>
          </p:cNvPr>
          <p:cNvSpPr/>
          <p:nvPr/>
        </p:nvSpPr>
        <p:spPr>
          <a:xfrm>
            <a:off x="8975314" y="1685256"/>
            <a:ext cx="2672549" cy="4162872"/>
          </a:xfrm>
          <a:prstGeom prst="rect">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a:extLst>
              <a:ext uri="{FF2B5EF4-FFF2-40B4-BE49-F238E27FC236}">
                <a16:creationId xmlns:a16="http://schemas.microsoft.com/office/drawing/2014/main" id="{35195445-4C2D-4087-9BDC-566196A846ED}"/>
              </a:ext>
            </a:extLst>
          </p:cNvPr>
          <p:cNvSpPr>
            <a:spLocks noGrp="1"/>
          </p:cNvSpPr>
          <p:nvPr>
            <p:ph idx="1"/>
          </p:nvPr>
        </p:nvSpPr>
        <p:spPr>
          <a:xfrm>
            <a:off x="608184" y="2027858"/>
            <a:ext cx="2743201" cy="3393964"/>
          </a:xfrm>
        </p:spPr>
        <p:txBody>
          <a:bodyPr/>
          <a:lstStyle/>
          <a:p>
            <a:pPr marL="12192" indent="0" algn="ctr">
              <a:spcAft>
                <a:spcPts val="1600"/>
              </a:spcAft>
              <a:buNone/>
              <a:defRPr/>
            </a:pPr>
            <a:r>
              <a:rPr lang="en-US" altLang="en-US" sz="1867" b="1" dirty="0">
                <a:solidFill>
                  <a:schemeClr val="bg1"/>
                </a:solidFill>
              </a:rPr>
              <a:t>Farm leasing and communication</a:t>
            </a:r>
          </a:p>
          <a:p>
            <a:pPr>
              <a:defRPr/>
            </a:pPr>
            <a:r>
              <a:rPr lang="en-US" altLang="en-US" sz="1600" dirty="0">
                <a:solidFill>
                  <a:schemeClr val="bg1"/>
                </a:solidFill>
              </a:rPr>
              <a:t>Tenant screening</a:t>
            </a:r>
          </a:p>
          <a:p>
            <a:pPr>
              <a:defRPr/>
            </a:pPr>
            <a:r>
              <a:rPr lang="en-US" altLang="en-US" sz="1600" dirty="0">
                <a:solidFill>
                  <a:schemeClr val="bg1"/>
                </a:solidFill>
              </a:rPr>
              <a:t>Lease analysis and negotiations  </a:t>
            </a:r>
          </a:p>
          <a:p>
            <a:pPr>
              <a:defRPr/>
            </a:pPr>
            <a:r>
              <a:rPr lang="en-US" altLang="en-US" sz="1600" dirty="0">
                <a:solidFill>
                  <a:schemeClr val="bg1"/>
                </a:solidFill>
              </a:rPr>
              <a:t>Farm bill payment and recordkeeping </a:t>
            </a:r>
          </a:p>
          <a:p>
            <a:pPr>
              <a:defRPr/>
            </a:pPr>
            <a:r>
              <a:rPr lang="en-US" altLang="en-US" sz="1600" dirty="0">
                <a:solidFill>
                  <a:schemeClr val="bg1"/>
                </a:solidFill>
              </a:rPr>
              <a:t>Frequent client communication and farm reporting (financial and crop reports)</a:t>
            </a:r>
          </a:p>
        </p:txBody>
      </p:sp>
      <p:sp>
        <p:nvSpPr>
          <p:cNvPr id="9" name="Content Placeholder 2">
            <a:extLst>
              <a:ext uri="{FF2B5EF4-FFF2-40B4-BE49-F238E27FC236}">
                <a16:creationId xmlns:a16="http://schemas.microsoft.com/office/drawing/2014/main" id="{95B97E52-E7EF-4C79-9655-352BC5DD7DBD}"/>
              </a:ext>
            </a:extLst>
          </p:cNvPr>
          <p:cNvSpPr txBox="1">
            <a:spLocks/>
          </p:cNvSpPr>
          <p:nvPr/>
        </p:nvSpPr>
        <p:spPr>
          <a:xfrm>
            <a:off x="4783738" y="2108201"/>
            <a:ext cx="2700653" cy="3698764"/>
          </a:xfrm>
          <a:prstGeom prst="rect">
            <a:avLst/>
          </a:prstGeom>
        </p:spPr>
        <p:txBody>
          <a:bodyPr vert="horz" lIns="60960" tIns="60960" rIns="60960" bIns="60960" rtlCol="0">
            <a:noAutofit/>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kern="1200">
                <a:solidFill>
                  <a:schemeClr val="tx2"/>
                </a:solidFill>
                <a:latin typeface="+mn-lt"/>
                <a:ea typeface="+mn-ea"/>
                <a:cs typeface="+mn-cs"/>
              </a:defRPr>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kern="1200">
                <a:solidFill>
                  <a:schemeClr val="tx2"/>
                </a:solidFill>
                <a:latin typeface="+mn-lt"/>
                <a:ea typeface="+mn-ea"/>
                <a:cs typeface="+mn-cs"/>
              </a:defRPr>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kern="1200">
                <a:solidFill>
                  <a:schemeClr val="tx2"/>
                </a:solidFill>
                <a:latin typeface="+mn-lt"/>
                <a:ea typeface="+mn-ea"/>
                <a:cs typeface="+mn-cs"/>
              </a:defRPr>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kern="1200">
                <a:solidFill>
                  <a:schemeClr val="tx2"/>
                </a:solidFill>
                <a:latin typeface="+mn-lt"/>
                <a:ea typeface="+mn-ea"/>
                <a:cs typeface="+mn-cs"/>
              </a:defRPr>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192" indent="0" algn="ctr">
              <a:spcAft>
                <a:spcPts val="1600"/>
              </a:spcAft>
              <a:buNone/>
              <a:defRPr/>
            </a:pPr>
            <a:r>
              <a:rPr lang="en-US" altLang="en-US" sz="1867" b="1" dirty="0">
                <a:solidFill>
                  <a:schemeClr val="accent6">
                    <a:lumMod val="50000"/>
                  </a:schemeClr>
                </a:solidFill>
              </a:rPr>
              <a:t>Farm stewardship</a:t>
            </a:r>
          </a:p>
          <a:p>
            <a:pPr>
              <a:defRPr/>
            </a:pPr>
            <a:r>
              <a:rPr lang="en-US" altLang="en-US" sz="1600" dirty="0">
                <a:solidFill>
                  <a:schemeClr val="accent6">
                    <a:lumMod val="50000"/>
                  </a:schemeClr>
                </a:solidFill>
              </a:rPr>
              <a:t>Manage farm plans, including fertilizer, seed, herbicide and soils testing</a:t>
            </a:r>
          </a:p>
          <a:p>
            <a:pPr>
              <a:defRPr/>
            </a:pPr>
            <a:r>
              <a:rPr lang="en-US" altLang="en-US" sz="1600" dirty="0">
                <a:solidFill>
                  <a:schemeClr val="accent6">
                    <a:lumMod val="50000"/>
                  </a:schemeClr>
                </a:solidFill>
              </a:rPr>
              <a:t>Farm inspections</a:t>
            </a:r>
          </a:p>
          <a:p>
            <a:pPr>
              <a:defRPr/>
            </a:pPr>
            <a:r>
              <a:rPr lang="en-US" altLang="en-US" sz="1600" dirty="0">
                <a:solidFill>
                  <a:schemeClr val="accent6">
                    <a:lumMod val="50000"/>
                  </a:schemeClr>
                </a:solidFill>
              </a:rPr>
              <a:t>Manage USDA farm programs</a:t>
            </a:r>
            <a:endParaRPr lang="en-US" altLang="en-US" sz="1600" b="1" dirty="0">
              <a:solidFill>
                <a:schemeClr val="accent6">
                  <a:lumMod val="50000"/>
                </a:schemeClr>
              </a:solidFill>
            </a:endParaRPr>
          </a:p>
          <a:p>
            <a:pPr>
              <a:defRPr/>
            </a:pPr>
            <a:r>
              <a:rPr lang="en-US" altLang="en-US" sz="1600" dirty="0">
                <a:solidFill>
                  <a:schemeClr val="accent6">
                    <a:lumMod val="50000"/>
                  </a:schemeClr>
                </a:solidFill>
              </a:rPr>
              <a:t>Capital Improvements | cost benefit and cash flow analysis </a:t>
            </a:r>
          </a:p>
        </p:txBody>
      </p:sp>
      <p:sp>
        <p:nvSpPr>
          <p:cNvPr id="10" name="Content Placeholder 2">
            <a:extLst>
              <a:ext uri="{FF2B5EF4-FFF2-40B4-BE49-F238E27FC236}">
                <a16:creationId xmlns:a16="http://schemas.microsoft.com/office/drawing/2014/main" id="{E5E8E113-1047-490C-BA84-EF47E87E0AE5}"/>
              </a:ext>
            </a:extLst>
          </p:cNvPr>
          <p:cNvSpPr txBox="1">
            <a:spLocks/>
          </p:cNvSpPr>
          <p:nvPr/>
        </p:nvSpPr>
        <p:spPr>
          <a:xfrm>
            <a:off x="8997880" y="2013694"/>
            <a:ext cx="2646453" cy="2987564"/>
          </a:xfrm>
          <a:prstGeom prst="rect">
            <a:avLst/>
          </a:prstGeom>
        </p:spPr>
        <p:txBody>
          <a:bodyPr vert="horz" lIns="60960" tIns="60960" rIns="60960" bIns="60960" rtlCol="0">
            <a:noAutofit/>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kern="1200">
                <a:solidFill>
                  <a:schemeClr val="tx2"/>
                </a:solidFill>
                <a:latin typeface="+mn-lt"/>
                <a:ea typeface="+mn-ea"/>
                <a:cs typeface="+mn-cs"/>
              </a:defRPr>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kern="1200">
                <a:solidFill>
                  <a:schemeClr val="tx2"/>
                </a:solidFill>
                <a:latin typeface="+mn-lt"/>
                <a:ea typeface="+mn-ea"/>
                <a:cs typeface="+mn-cs"/>
              </a:defRPr>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kern="1200">
                <a:solidFill>
                  <a:schemeClr val="tx2"/>
                </a:solidFill>
                <a:latin typeface="+mn-lt"/>
                <a:ea typeface="+mn-ea"/>
                <a:cs typeface="+mn-cs"/>
              </a:defRPr>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kern="1200">
                <a:solidFill>
                  <a:schemeClr val="tx2"/>
                </a:solidFill>
                <a:latin typeface="+mn-lt"/>
                <a:ea typeface="+mn-ea"/>
                <a:cs typeface="+mn-cs"/>
              </a:defRPr>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192" indent="0" algn="ctr">
              <a:spcAft>
                <a:spcPts val="1600"/>
              </a:spcAft>
              <a:buNone/>
            </a:pPr>
            <a:r>
              <a:rPr lang="en-US" sz="1867" b="1" dirty="0">
                <a:solidFill>
                  <a:schemeClr val="tx1">
                    <a:lumMod val="75000"/>
                  </a:schemeClr>
                </a:solidFill>
              </a:rPr>
              <a:t>Disposition and acquisition</a:t>
            </a:r>
            <a:endParaRPr lang="en-US" altLang="en-US" sz="1867" b="1" dirty="0">
              <a:solidFill>
                <a:schemeClr val="tx1">
                  <a:lumMod val="75000"/>
                </a:schemeClr>
              </a:solidFill>
            </a:endParaRPr>
          </a:p>
          <a:p>
            <a:pPr>
              <a:defRPr/>
            </a:pPr>
            <a:r>
              <a:rPr lang="en-US" altLang="en-US" sz="1600" dirty="0">
                <a:solidFill>
                  <a:schemeClr val="tx1">
                    <a:lumMod val="75000"/>
                  </a:schemeClr>
                </a:solidFill>
              </a:rPr>
              <a:t>Manage all aspects of farm sales, purchases and exchanges</a:t>
            </a:r>
          </a:p>
          <a:p>
            <a:pPr>
              <a:defRPr/>
            </a:pPr>
            <a:r>
              <a:rPr lang="en-US" altLang="en-US" sz="1600" dirty="0">
                <a:solidFill>
                  <a:schemeClr val="tx1">
                    <a:lumMod val="75000"/>
                  </a:schemeClr>
                </a:solidFill>
              </a:rPr>
              <a:t>Execute auction format for marketing of farmland </a:t>
            </a:r>
          </a:p>
          <a:p>
            <a:pPr>
              <a:defRPr/>
            </a:pPr>
            <a:r>
              <a:rPr lang="en-US" altLang="en-US" sz="1600" dirty="0">
                <a:solidFill>
                  <a:schemeClr val="tx1">
                    <a:lumMod val="75000"/>
                  </a:schemeClr>
                </a:solidFill>
              </a:rPr>
              <a:t>Negotiate and manage easements, wind and solar energy leases</a:t>
            </a:r>
          </a:p>
        </p:txBody>
      </p:sp>
      <p:sp>
        <p:nvSpPr>
          <p:cNvPr id="12" name="TextBox 11">
            <a:extLst>
              <a:ext uri="{FF2B5EF4-FFF2-40B4-BE49-F238E27FC236}">
                <a16:creationId xmlns:a16="http://schemas.microsoft.com/office/drawing/2014/main" id="{E7F3A999-A647-4E47-98D5-F3351B13A55B}"/>
              </a:ext>
            </a:extLst>
          </p:cNvPr>
          <p:cNvSpPr txBox="1"/>
          <p:nvPr/>
        </p:nvSpPr>
        <p:spPr>
          <a:xfrm>
            <a:off x="11660962" y="6391078"/>
            <a:ext cx="271228" cy="297454"/>
          </a:xfrm>
          <a:prstGeom prst="rect">
            <a:avLst/>
          </a:prstGeom>
          <a:noFill/>
        </p:spPr>
        <p:txBody>
          <a:bodyPr wrap="none" rtlCol="0">
            <a:spAutoFit/>
          </a:bodyPr>
          <a:lstStyle/>
          <a:p>
            <a:r>
              <a:rPr lang="en-US" sz="1333" dirty="0"/>
              <a:t>4</a:t>
            </a:r>
          </a:p>
        </p:txBody>
      </p:sp>
    </p:spTree>
    <p:extLst>
      <p:ext uri="{BB962C8B-B14F-4D97-AF65-F5344CB8AC3E}">
        <p14:creationId xmlns:p14="http://schemas.microsoft.com/office/powerpoint/2010/main" val="144647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AFC0-5911-4077-8D41-5506D0DBA2CC}"/>
              </a:ext>
            </a:extLst>
          </p:cNvPr>
          <p:cNvSpPr>
            <a:spLocks noGrp="1"/>
          </p:cNvSpPr>
          <p:nvPr>
            <p:ph type="title"/>
          </p:nvPr>
        </p:nvSpPr>
        <p:spPr/>
        <p:txBody>
          <a:bodyPr/>
          <a:lstStyle/>
          <a:p>
            <a:r>
              <a:rPr lang="en-US" u="sng" dirty="0"/>
              <a:t>Current Management Considerations</a:t>
            </a:r>
          </a:p>
        </p:txBody>
      </p:sp>
      <p:sp>
        <p:nvSpPr>
          <p:cNvPr id="3" name="Content Placeholder 2">
            <a:extLst>
              <a:ext uri="{FF2B5EF4-FFF2-40B4-BE49-F238E27FC236}">
                <a16:creationId xmlns:a16="http://schemas.microsoft.com/office/drawing/2014/main" id="{7BF45636-64D5-43DA-A660-B9625064CC41}"/>
              </a:ext>
            </a:extLst>
          </p:cNvPr>
          <p:cNvSpPr>
            <a:spLocks noGrp="1"/>
          </p:cNvSpPr>
          <p:nvPr>
            <p:ph idx="1"/>
          </p:nvPr>
        </p:nvSpPr>
        <p:spPr>
          <a:xfrm>
            <a:off x="838200" y="1857522"/>
            <a:ext cx="10515600" cy="4351338"/>
          </a:xfrm>
        </p:spPr>
        <p:txBody>
          <a:bodyPr>
            <a:normAutofit lnSpcReduction="10000"/>
          </a:bodyPr>
          <a:lstStyle/>
          <a:p>
            <a:r>
              <a:rPr lang="en-US" dirty="0"/>
              <a:t>Farm Program Elections</a:t>
            </a:r>
          </a:p>
          <a:p>
            <a:pPr lvl="1"/>
            <a:r>
              <a:rPr lang="en-US" dirty="0"/>
              <a:t>ARC/PLC – annual program payments based on crop and farm history</a:t>
            </a:r>
          </a:p>
          <a:p>
            <a:pPr lvl="1"/>
            <a:r>
              <a:rPr lang="en-US" dirty="0"/>
              <a:t>Landowner representation for program sign up</a:t>
            </a:r>
          </a:p>
          <a:p>
            <a:r>
              <a:rPr lang="en-US" dirty="0"/>
              <a:t>CRP Sign-up/Establishment</a:t>
            </a:r>
          </a:p>
          <a:p>
            <a:pPr lvl="1"/>
            <a:r>
              <a:rPr lang="en-US" dirty="0"/>
              <a:t>Election into the program – short term and long term requirements</a:t>
            </a:r>
          </a:p>
          <a:p>
            <a:pPr lvl="1"/>
            <a:r>
              <a:rPr lang="en-US" dirty="0"/>
              <a:t>Contract Payment Split Decisions</a:t>
            </a:r>
          </a:p>
          <a:p>
            <a:r>
              <a:rPr lang="en-US" dirty="0"/>
              <a:t>Rental Options</a:t>
            </a:r>
          </a:p>
          <a:p>
            <a:pPr lvl="1"/>
            <a:r>
              <a:rPr lang="en-US" dirty="0"/>
              <a:t>Cash Rent/Crop Share arrangements</a:t>
            </a:r>
          </a:p>
          <a:p>
            <a:r>
              <a:rPr lang="en-US" dirty="0"/>
              <a:t>Grain Marketing</a:t>
            </a:r>
          </a:p>
          <a:p>
            <a:pPr lvl="1"/>
            <a:r>
              <a:rPr lang="en-US" dirty="0"/>
              <a:t>Income and tax reporting considerations</a:t>
            </a:r>
          </a:p>
        </p:txBody>
      </p:sp>
    </p:spTree>
    <p:extLst>
      <p:ext uri="{BB962C8B-B14F-4D97-AF65-F5344CB8AC3E}">
        <p14:creationId xmlns:p14="http://schemas.microsoft.com/office/powerpoint/2010/main" val="108595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63BD-1648-47CB-8F36-B737D26E11FA}"/>
              </a:ext>
            </a:extLst>
          </p:cNvPr>
          <p:cNvSpPr>
            <a:spLocks noGrp="1"/>
          </p:cNvSpPr>
          <p:nvPr>
            <p:ph type="title"/>
          </p:nvPr>
        </p:nvSpPr>
        <p:spPr/>
        <p:txBody>
          <a:bodyPr/>
          <a:lstStyle/>
          <a:p>
            <a:r>
              <a:rPr lang="en-US" dirty="0"/>
              <a:t>Farm Asset Transitions</a:t>
            </a:r>
          </a:p>
        </p:txBody>
      </p:sp>
      <p:sp>
        <p:nvSpPr>
          <p:cNvPr id="3" name="Content Placeholder 2">
            <a:extLst>
              <a:ext uri="{FF2B5EF4-FFF2-40B4-BE49-F238E27FC236}">
                <a16:creationId xmlns:a16="http://schemas.microsoft.com/office/drawing/2014/main" id="{35424AD8-2901-40F2-815B-4571892E0917}"/>
              </a:ext>
            </a:extLst>
          </p:cNvPr>
          <p:cNvSpPr>
            <a:spLocks noGrp="1"/>
          </p:cNvSpPr>
          <p:nvPr>
            <p:ph idx="1"/>
          </p:nvPr>
        </p:nvSpPr>
        <p:spPr/>
        <p:txBody>
          <a:bodyPr>
            <a:normAutofit lnSpcReduction="10000"/>
          </a:bodyPr>
          <a:lstStyle/>
          <a:p>
            <a:r>
              <a:rPr lang="en-US" dirty="0"/>
              <a:t>Working Operation</a:t>
            </a:r>
          </a:p>
          <a:p>
            <a:pPr lvl="1"/>
            <a:r>
              <a:rPr lang="en-US" dirty="0"/>
              <a:t>Land included as part of a farming operation – Owner and Operator</a:t>
            </a:r>
          </a:p>
          <a:p>
            <a:r>
              <a:rPr lang="en-US" dirty="0"/>
              <a:t>Income Producing Asset</a:t>
            </a:r>
          </a:p>
          <a:p>
            <a:pPr lvl="1"/>
            <a:r>
              <a:rPr lang="en-US" dirty="0"/>
              <a:t>Land providing income through rental</a:t>
            </a:r>
          </a:p>
          <a:p>
            <a:pPr lvl="2"/>
            <a:r>
              <a:rPr lang="en-US" dirty="0"/>
              <a:t>Retirement income – current ownership</a:t>
            </a:r>
          </a:p>
          <a:p>
            <a:pPr lvl="2"/>
            <a:r>
              <a:rPr lang="en-US" dirty="0"/>
              <a:t>Supplemental income – next generation</a:t>
            </a:r>
          </a:p>
          <a:p>
            <a:r>
              <a:rPr lang="en-US" dirty="0"/>
              <a:t>Legacy Asset</a:t>
            </a:r>
          </a:p>
          <a:p>
            <a:pPr lvl="1"/>
            <a:r>
              <a:rPr lang="en-US" dirty="0"/>
              <a:t>Continue family legacy of ownership and benefit</a:t>
            </a:r>
          </a:p>
          <a:p>
            <a:pPr lvl="2"/>
            <a:r>
              <a:rPr lang="en-US" dirty="0"/>
              <a:t>Decisions on ownership structure and management roles</a:t>
            </a:r>
          </a:p>
          <a:p>
            <a:pPr lvl="1"/>
            <a:r>
              <a:rPr lang="en-US" dirty="0"/>
              <a:t>Philanthropic goals/desires for long term income  benefits</a:t>
            </a:r>
          </a:p>
          <a:p>
            <a:pPr lvl="2"/>
            <a:r>
              <a:rPr lang="en-US" dirty="0"/>
              <a:t>Overall place in larger planning goals</a:t>
            </a:r>
          </a:p>
          <a:p>
            <a:pPr marL="0" indent="0">
              <a:buNone/>
            </a:pPr>
            <a:endParaRPr lang="en-US" dirty="0"/>
          </a:p>
        </p:txBody>
      </p:sp>
    </p:spTree>
    <p:extLst>
      <p:ext uri="{BB962C8B-B14F-4D97-AF65-F5344CB8AC3E}">
        <p14:creationId xmlns:p14="http://schemas.microsoft.com/office/powerpoint/2010/main" val="284682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D1B2-E04E-4846-BA69-5089C1406B0E}"/>
              </a:ext>
            </a:extLst>
          </p:cNvPr>
          <p:cNvSpPr>
            <a:spLocks noGrp="1"/>
          </p:cNvSpPr>
          <p:nvPr>
            <p:ph type="title"/>
          </p:nvPr>
        </p:nvSpPr>
        <p:spPr/>
        <p:txBody>
          <a:bodyPr/>
          <a:lstStyle/>
          <a:p>
            <a:r>
              <a:rPr lang="en-US" dirty="0"/>
              <a:t>Real Life Situations - Examples</a:t>
            </a:r>
          </a:p>
        </p:txBody>
      </p:sp>
      <p:sp>
        <p:nvSpPr>
          <p:cNvPr id="3" name="Content Placeholder 2">
            <a:extLst>
              <a:ext uri="{FF2B5EF4-FFF2-40B4-BE49-F238E27FC236}">
                <a16:creationId xmlns:a16="http://schemas.microsoft.com/office/drawing/2014/main" id="{7B2BFD83-44A2-449C-BDBC-0CC5ECCC3507}"/>
              </a:ext>
            </a:extLst>
          </p:cNvPr>
          <p:cNvSpPr>
            <a:spLocks noGrp="1"/>
          </p:cNvSpPr>
          <p:nvPr>
            <p:ph idx="1"/>
          </p:nvPr>
        </p:nvSpPr>
        <p:spPr/>
        <p:txBody>
          <a:bodyPr/>
          <a:lstStyle/>
          <a:p>
            <a:r>
              <a:rPr lang="en-US" dirty="0"/>
              <a:t>Decisions to the next generation</a:t>
            </a:r>
          </a:p>
          <a:p>
            <a:pPr lvl="1"/>
            <a:r>
              <a:rPr lang="en-US" dirty="0"/>
              <a:t>Planning versus forgetting</a:t>
            </a:r>
          </a:p>
          <a:p>
            <a:r>
              <a:rPr lang="en-US" dirty="0"/>
              <a:t>Long term management</a:t>
            </a:r>
          </a:p>
          <a:p>
            <a:pPr lvl="1"/>
            <a:r>
              <a:rPr lang="en-US" dirty="0"/>
              <a:t>Neighbors/Friends in rental discussions (producer versus owner)</a:t>
            </a:r>
          </a:p>
          <a:p>
            <a:r>
              <a:rPr lang="en-US" dirty="0"/>
              <a:t>Retirement financial needs</a:t>
            </a:r>
          </a:p>
          <a:p>
            <a:pPr lvl="1"/>
            <a:r>
              <a:rPr lang="en-US" dirty="0"/>
              <a:t>Nursing home/long term care considerations</a:t>
            </a:r>
          </a:p>
          <a:p>
            <a:r>
              <a:rPr lang="en-US" dirty="0"/>
              <a:t>Family off the farm – family on the farm</a:t>
            </a:r>
          </a:p>
          <a:p>
            <a:pPr lvl="1"/>
            <a:r>
              <a:rPr lang="en-US" dirty="0"/>
              <a:t>Undivided owners – differing needs and expectations</a:t>
            </a:r>
          </a:p>
        </p:txBody>
      </p:sp>
    </p:spTree>
    <p:extLst>
      <p:ext uri="{BB962C8B-B14F-4D97-AF65-F5344CB8AC3E}">
        <p14:creationId xmlns:p14="http://schemas.microsoft.com/office/powerpoint/2010/main" val="2047267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761</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Calibri Light</vt:lpstr>
      <vt:lpstr>Office Theme</vt:lpstr>
      <vt:lpstr>U.S. Bank Specialty Asset Management Farm, Ranch, Mineral and Timber Management </vt:lpstr>
      <vt:lpstr>Disclosures</vt:lpstr>
      <vt:lpstr>Overview of U.S. Bank Experience</vt:lpstr>
      <vt:lpstr>Where are we located</vt:lpstr>
      <vt:lpstr>Northwest Region Washington/Northern Idaho </vt:lpstr>
      <vt:lpstr>Comprehensive Services Provided: Farm Management</vt:lpstr>
      <vt:lpstr>Current Management Considerations</vt:lpstr>
      <vt:lpstr>Farm Asset Transitions</vt:lpstr>
      <vt:lpstr>Real Life Situations - Examples</vt:lpstr>
      <vt:lpstr>U.S. Bank Specialty Asset Management Farm, Ranch, Mineral and Timber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Bank Farm Management</dc:title>
  <dc:creator>Myhra, James A</dc:creator>
  <cp:lastModifiedBy>Norstog, Jon C</cp:lastModifiedBy>
  <cp:revision>24</cp:revision>
  <cp:lastPrinted>2020-01-13T20:59:24Z</cp:lastPrinted>
  <dcterms:created xsi:type="dcterms:W3CDTF">2019-08-23T22:43:31Z</dcterms:created>
  <dcterms:modified xsi:type="dcterms:W3CDTF">2020-02-12T18:17:33Z</dcterms:modified>
</cp:coreProperties>
</file>