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30"/>
  </p:notesMasterIdLst>
  <p:handoutMasterIdLst>
    <p:handoutMasterId r:id="rId31"/>
  </p:handoutMasterIdLst>
  <p:sldIdLst>
    <p:sldId id="292" r:id="rId2"/>
    <p:sldId id="317" r:id="rId3"/>
    <p:sldId id="318" r:id="rId4"/>
    <p:sldId id="319" r:id="rId5"/>
    <p:sldId id="321" r:id="rId6"/>
    <p:sldId id="320" r:id="rId7"/>
    <p:sldId id="373" r:id="rId8"/>
    <p:sldId id="374" r:id="rId9"/>
    <p:sldId id="322" r:id="rId10"/>
    <p:sldId id="323" r:id="rId11"/>
    <p:sldId id="361" r:id="rId12"/>
    <p:sldId id="324" r:id="rId13"/>
    <p:sldId id="375" r:id="rId14"/>
    <p:sldId id="348" r:id="rId15"/>
    <p:sldId id="349" r:id="rId16"/>
    <p:sldId id="350" r:id="rId17"/>
    <p:sldId id="376" r:id="rId18"/>
    <p:sldId id="353" r:id="rId19"/>
    <p:sldId id="377" r:id="rId20"/>
    <p:sldId id="378" r:id="rId21"/>
    <p:sldId id="364" r:id="rId22"/>
    <p:sldId id="327" r:id="rId23"/>
    <p:sldId id="367" r:id="rId24"/>
    <p:sldId id="368" r:id="rId25"/>
    <p:sldId id="369" r:id="rId26"/>
    <p:sldId id="370" r:id="rId27"/>
    <p:sldId id="372" r:id="rId28"/>
    <p:sldId id="371"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75A0B81-122B-49E6-97A6-102E715CBEDE}" type="datetimeFigureOut">
              <a:rPr lang="en-US" smtClean="0"/>
              <a:t>5/16/2014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0DC707B-D767-4555-8C41-C8C03F739BB8}" type="slidenum">
              <a:rPr lang="en-US" smtClean="0"/>
              <a:t>‹#›</a:t>
            </a:fld>
            <a:endParaRPr lang="en-US"/>
          </a:p>
        </p:txBody>
      </p:sp>
    </p:spTree>
    <p:extLst>
      <p:ext uri="{BB962C8B-B14F-4D97-AF65-F5344CB8AC3E}">
        <p14:creationId xmlns:p14="http://schemas.microsoft.com/office/powerpoint/2010/main" val="3955022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C460A6A-9918-47C8-B632-037EB0BD9264}" type="datetimeFigureOut">
              <a:rPr lang="en-US" smtClean="0"/>
              <a:pPr/>
              <a:t>5/16/2014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2A5809E-87C0-4541-887C-01F3D03B8B95}" type="slidenum">
              <a:rPr lang="en-US" smtClean="0"/>
              <a:pPr/>
              <a:t>‹#›</a:t>
            </a:fld>
            <a:endParaRPr lang="en-US"/>
          </a:p>
        </p:txBody>
      </p:sp>
    </p:spTree>
    <p:extLst>
      <p:ext uri="{BB962C8B-B14F-4D97-AF65-F5344CB8AC3E}">
        <p14:creationId xmlns:p14="http://schemas.microsoft.com/office/powerpoint/2010/main" val="2851372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704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8704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87044" name="Rectangle 4"/>
          <p:cNvSpPr>
            <a:spLocks noGrp="1" noChangeArrowheads="1"/>
          </p:cNvSpPr>
          <p:nvPr>
            <p:ph type="dt" sz="half" idx="2"/>
          </p:nvPr>
        </p:nvSpPr>
        <p:spPr/>
        <p:txBody>
          <a:bodyPr/>
          <a:lstStyle>
            <a:lvl1pPr>
              <a:defRPr/>
            </a:lvl1pPr>
          </a:lstStyle>
          <a:p>
            <a:endParaRPr lang="en-US" altLang="en-US"/>
          </a:p>
        </p:txBody>
      </p:sp>
      <p:sp>
        <p:nvSpPr>
          <p:cNvPr id="87045"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a:p>
        </p:txBody>
      </p:sp>
      <p:sp>
        <p:nvSpPr>
          <p:cNvPr id="87046" name="Rectangle 6"/>
          <p:cNvSpPr>
            <a:spLocks noGrp="1" noChangeArrowheads="1"/>
          </p:cNvSpPr>
          <p:nvPr>
            <p:ph type="sldNum" sz="quarter" idx="4"/>
          </p:nvPr>
        </p:nvSpPr>
        <p:spPr/>
        <p:txBody>
          <a:bodyPr/>
          <a:lstStyle>
            <a:lvl1pPr>
              <a:defRPr/>
            </a:lvl1pPr>
          </a:lstStyle>
          <a:p>
            <a:fld id="{EF92DC12-E89B-4C72-B06C-44E5724134D8}" type="slidenum">
              <a:rPr lang="en-US" altLang="en-US"/>
              <a:pPr/>
              <a:t>‹#›</a:t>
            </a:fld>
            <a:endParaRPr lang="en-US" altLang="en-US"/>
          </a:p>
        </p:txBody>
      </p:sp>
      <p:sp>
        <p:nvSpPr>
          <p:cNvPr id="87047"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87048"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175CED6-C8FE-4E8A-9094-18B0A96590F5}"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C806F99-14C0-43D9-A6EB-79F88510E70D}"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E771070-D812-460F-A529-B9D0B66EB3F4}"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5ED8FF8-C8A5-4549-A59A-A6B322374063}"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3F00975-609F-4FFA-8AE3-C8A121CE0330}"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67611804-49D6-45ED-ADC6-803B859D143A}"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DEADAFDB-56AA-4B68-9E4F-A7DD0779CF08}"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2835A3D6-4C49-4836-AD63-2040443F5CD4}"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138B619-FE9B-4E46-A6D4-C70BEC4E7C2F}"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9AB8552-FE80-4EFA-A7D6-DB45925DF123}"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860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602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860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a:p>
        </p:txBody>
      </p:sp>
      <p:sp>
        <p:nvSpPr>
          <p:cNvPr id="8602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F9E927CC-F9B0-46F6-A9D2-A953026BDE40}" type="slidenum">
              <a:rPr lang="en-US" altLang="en-US"/>
              <a:pPr/>
              <a:t>‹#›</a:t>
            </a:fld>
            <a:endParaRPr lang="en-US" altLang="en-US"/>
          </a:p>
        </p:txBody>
      </p:sp>
      <p:sp>
        <p:nvSpPr>
          <p:cNvPr id="8602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8602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dwright@intermountainbank.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ctrTitle"/>
          </p:nvPr>
        </p:nvSpPr>
        <p:spPr>
          <a:xfrm>
            <a:off x="914400" y="1447800"/>
            <a:ext cx="7623175" cy="1752600"/>
          </a:xfrm>
        </p:spPr>
        <p:txBody>
          <a:bodyPr/>
          <a:lstStyle/>
          <a:p>
            <a:pPr algn="ctr"/>
            <a:r>
              <a:rPr lang="en-US" sz="4400" dirty="0" smtClean="0"/>
              <a:t>Today’s Economy:   Stuck in First Gear or Gaining Momentum</a:t>
            </a:r>
            <a:endParaRPr lang="en-US" sz="3600" dirty="0"/>
          </a:p>
        </p:txBody>
      </p:sp>
      <p:sp>
        <p:nvSpPr>
          <p:cNvPr id="113667" name="Rectangle 3"/>
          <p:cNvSpPr>
            <a:spLocks noGrp="1" noChangeArrowheads="1"/>
          </p:cNvSpPr>
          <p:nvPr>
            <p:ph type="subTitle" idx="1"/>
          </p:nvPr>
        </p:nvSpPr>
        <p:spPr>
          <a:xfrm>
            <a:off x="1371600" y="4114800"/>
            <a:ext cx="6400800" cy="1752600"/>
          </a:xfrm>
        </p:spPr>
        <p:txBody>
          <a:bodyPr/>
          <a:lstStyle/>
          <a:p>
            <a:endParaRPr lang="en-US" dirty="0" smtClean="0"/>
          </a:p>
          <a:p>
            <a:r>
              <a:rPr lang="en-US" dirty="0" smtClean="0"/>
              <a:t>Presented </a:t>
            </a:r>
            <a:r>
              <a:rPr lang="en-US" dirty="0"/>
              <a:t>by Doug Wright</a:t>
            </a:r>
          </a:p>
          <a:p>
            <a:r>
              <a:rPr lang="en-US" dirty="0" smtClean="0"/>
              <a:t>Chief Financial Officer</a:t>
            </a:r>
          </a:p>
          <a:p>
            <a:r>
              <a:rPr lang="en-US" dirty="0" smtClean="0"/>
              <a:t>Intermountain Community Bank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Global events continue to influence US and local economies</a:t>
            </a:r>
            <a:endParaRPr lang="en-US" dirty="0"/>
          </a:p>
        </p:txBody>
      </p:sp>
      <p:sp>
        <p:nvSpPr>
          <p:cNvPr id="26627" name="Rectangle 3"/>
          <p:cNvSpPr>
            <a:spLocks noGrp="1" noChangeArrowheads="1"/>
          </p:cNvSpPr>
          <p:nvPr>
            <p:ph type="body" idx="1"/>
          </p:nvPr>
        </p:nvSpPr>
        <p:spPr>
          <a:xfrm>
            <a:off x="457200" y="1600200"/>
            <a:ext cx="8229600" cy="4378325"/>
          </a:xfrm>
        </p:spPr>
        <p:txBody>
          <a:bodyPr/>
          <a:lstStyle/>
          <a:p>
            <a:pPr>
              <a:lnSpc>
                <a:spcPct val="90000"/>
              </a:lnSpc>
            </a:pPr>
            <a:endParaRPr lang="en-US" sz="2400" dirty="0"/>
          </a:p>
          <a:p>
            <a:pPr lvl="1">
              <a:lnSpc>
                <a:spcPct val="90000"/>
              </a:lnSpc>
            </a:pPr>
            <a:r>
              <a:rPr lang="en-US" sz="2800" dirty="0" smtClean="0"/>
              <a:t>Europe</a:t>
            </a:r>
          </a:p>
          <a:p>
            <a:pPr lvl="2">
              <a:lnSpc>
                <a:spcPct val="90000"/>
              </a:lnSpc>
            </a:pPr>
            <a:r>
              <a:rPr lang="en-US" sz="2000" dirty="0" smtClean="0"/>
              <a:t>Moderate improvement in 2013, but weak early 2014 results</a:t>
            </a:r>
          </a:p>
          <a:p>
            <a:pPr lvl="2">
              <a:lnSpc>
                <a:spcPct val="90000"/>
              </a:lnSpc>
            </a:pPr>
            <a:r>
              <a:rPr lang="en-US" sz="2000" dirty="0" smtClean="0"/>
              <a:t>Ukraine</a:t>
            </a:r>
          </a:p>
          <a:p>
            <a:pPr lvl="2">
              <a:lnSpc>
                <a:spcPct val="90000"/>
              </a:lnSpc>
            </a:pPr>
            <a:r>
              <a:rPr lang="en-US" sz="2000" dirty="0" smtClean="0"/>
              <a:t>Headlines are gone, but country default risks remain</a:t>
            </a:r>
          </a:p>
          <a:p>
            <a:pPr lvl="2">
              <a:lnSpc>
                <a:spcPct val="90000"/>
              </a:lnSpc>
            </a:pPr>
            <a:r>
              <a:rPr lang="en-US" sz="2000" dirty="0" smtClean="0"/>
              <a:t>Long, slow, volatile recovery </a:t>
            </a:r>
          </a:p>
          <a:p>
            <a:pPr lvl="1">
              <a:lnSpc>
                <a:spcPct val="90000"/>
              </a:lnSpc>
            </a:pPr>
            <a:r>
              <a:rPr lang="en-US" sz="2800" dirty="0"/>
              <a:t>Asia &amp; S America – China, India, S America growing, but weaker; Japan undertaking massive stimulus</a:t>
            </a:r>
          </a:p>
          <a:p>
            <a:pPr lvl="1">
              <a:lnSpc>
                <a:spcPct val="90000"/>
              </a:lnSpc>
            </a:pPr>
            <a:r>
              <a:rPr lang="en-US" sz="2800" dirty="0"/>
              <a:t>3rd World – </a:t>
            </a:r>
            <a:r>
              <a:rPr lang="en-US" sz="2800" dirty="0"/>
              <a:t>continued economic </a:t>
            </a:r>
            <a:r>
              <a:rPr lang="en-US" sz="2800" dirty="0"/>
              <a:t>weakness </a:t>
            </a:r>
            <a:r>
              <a:rPr lang="en-US" sz="2800" dirty="0"/>
              <a:t>creates political volatility</a:t>
            </a:r>
          </a:p>
          <a:p>
            <a:pPr lvl="1">
              <a:lnSpc>
                <a:spcPct val="90000"/>
              </a:lnSpc>
            </a:pPr>
            <a:endParaRPr lang="en-US"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Spending &amp; production data reflects moderate expansion</a:t>
            </a:r>
            <a:endParaRPr lang="en-US" dirty="0"/>
          </a:p>
        </p:txBody>
      </p:sp>
      <p:sp>
        <p:nvSpPr>
          <p:cNvPr id="3" name="Content Placeholder 2"/>
          <p:cNvSpPr>
            <a:spLocks noGrp="1"/>
          </p:cNvSpPr>
          <p:nvPr>
            <p:ph idx="1"/>
          </p:nvPr>
        </p:nvSpPr>
        <p:spPr/>
        <p:txBody>
          <a:bodyPr/>
          <a:lstStyle/>
          <a:p>
            <a:pPr>
              <a:lnSpc>
                <a:spcPct val="90000"/>
              </a:lnSpc>
            </a:pPr>
            <a:r>
              <a:rPr lang="en-US" sz="2400" dirty="0" smtClean="0"/>
              <a:t>Retail </a:t>
            </a:r>
            <a:r>
              <a:rPr lang="en-US" sz="2400" dirty="0"/>
              <a:t>Sales – </a:t>
            </a:r>
            <a:r>
              <a:rPr lang="en-US" sz="2400" dirty="0" smtClean="0"/>
              <a:t>Reasonably strong, with more consumer confidence</a:t>
            </a:r>
            <a:endParaRPr lang="en-US" sz="2400" dirty="0"/>
          </a:p>
          <a:p>
            <a:pPr>
              <a:lnSpc>
                <a:spcPct val="90000"/>
              </a:lnSpc>
            </a:pPr>
            <a:r>
              <a:rPr lang="en-US" sz="2400" dirty="0"/>
              <a:t>Business Spending – </a:t>
            </a:r>
            <a:r>
              <a:rPr lang="en-US" sz="2400" dirty="0" smtClean="0"/>
              <a:t>Inventory, technology </a:t>
            </a:r>
            <a:r>
              <a:rPr lang="en-US" sz="2400" dirty="0"/>
              <a:t>&amp; equipment </a:t>
            </a:r>
            <a:r>
              <a:rPr lang="en-US" sz="2400" dirty="0" smtClean="0"/>
              <a:t>spending reflects some expansion, but still caution</a:t>
            </a:r>
          </a:p>
          <a:p>
            <a:pPr lvl="1">
              <a:lnSpc>
                <a:spcPct val="90000"/>
              </a:lnSpc>
            </a:pPr>
            <a:r>
              <a:rPr lang="en-US" sz="2000" dirty="0" smtClean="0"/>
              <a:t>ISM </a:t>
            </a:r>
            <a:r>
              <a:rPr lang="en-US" sz="2000" dirty="0"/>
              <a:t>Manufacturing </a:t>
            </a:r>
            <a:r>
              <a:rPr lang="en-US" sz="2000" dirty="0" smtClean="0"/>
              <a:t>expansionary at 54.9</a:t>
            </a:r>
          </a:p>
          <a:p>
            <a:pPr lvl="1">
              <a:lnSpc>
                <a:spcPct val="90000"/>
              </a:lnSpc>
            </a:pPr>
            <a:r>
              <a:rPr lang="en-US" sz="2000" dirty="0" smtClean="0"/>
              <a:t>ISM </a:t>
            </a:r>
            <a:r>
              <a:rPr lang="en-US" sz="2000" dirty="0"/>
              <a:t>non-manufacturing </a:t>
            </a:r>
            <a:r>
              <a:rPr lang="en-US" sz="2000" dirty="0" smtClean="0"/>
              <a:t>slightly stronger at 55.2</a:t>
            </a:r>
          </a:p>
          <a:p>
            <a:pPr>
              <a:lnSpc>
                <a:spcPct val="90000"/>
              </a:lnSpc>
            </a:pPr>
            <a:r>
              <a:rPr lang="en-US" sz="2400" dirty="0" smtClean="0"/>
              <a:t>Energy a positive for US – reducing imports and helping to bolster US manufacturing, esp. chemicals</a:t>
            </a:r>
            <a:endParaRPr lang="en-US" sz="2400" dirty="0"/>
          </a:p>
          <a:p>
            <a:pPr>
              <a:lnSpc>
                <a:spcPct val="90000"/>
              </a:lnSpc>
            </a:pPr>
            <a:r>
              <a:rPr lang="en-US" sz="2400" dirty="0" smtClean="0"/>
              <a:t>Consumer </a:t>
            </a:r>
            <a:r>
              <a:rPr lang="en-US" sz="2400" dirty="0"/>
              <a:t>borrowing </a:t>
            </a:r>
            <a:r>
              <a:rPr lang="en-US" sz="2400" dirty="0" smtClean="0"/>
              <a:t>increasing, including autos and student loans</a:t>
            </a:r>
          </a:p>
          <a:p>
            <a:pPr>
              <a:lnSpc>
                <a:spcPct val="90000"/>
              </a:lnSpc>
            </a:pPr>
            <a:r>
              <a:rPr lang="en-US" sz="2400" dirty="0" smtClean="0"/>
              <a:t>Businesses remain cautious but are refinancing; business loan demand starting to increase in certain sectors</a:t>
            </a:r>
            <a:endParaRPr lang="en-US" sz="2400" dirty="0"/>
          </a:p>
        </p:txBody>
      </p:sp>
    </p:spTree>
    <p:extLst>
      <p:ext uri="{BB962C8B-B14F-4D97-AF65-F5344CB8AC3E}">
        <p14:creationId xmlns:p14="http://schemas.microsoft.com/office/powerpoint/2010/main" val="2972772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is a mixed story</a:t>
            </a:r>
            <a:endParaRPr lang="en-US" dirty="0"/>
          </a:p>
        </p:txBody>
      </p:sp>
      <p:sp>
        <p:nvSpPr>
          <p:cNvPr id="3" name="Content Placeholder 2"/>
          <p:cNvSpPr>
            <a:spLocks noGrp="1"/>
          </p:cNvSpPr>
          <p:nvPr>
            <p:ph idx="1"/>
          </p:nvPr>
        </p:nvSpPr>
        <p:spPr>
          <a:xfrm>
            <a:off x="685800" y="1143000"/>
            <a:ext cx="8229600" cy="4987925"/>
          </a:xfrm>
        </p:spPr>
        <p:txBody>
          <a:bodyPr/>
          <a:lstStyle/>
          <a:p>
            <a:pPr>
              <a:lnSpc>
                <a:spcPct val="90000"/>
              </a:lnSpc>
            </a:pPr>
            <a:r>
              <a:rPr lang="en-US" sz="2400" dirty="0" smtClean="0"/>
              <a:t>Housing </a:t>
            </a:r>
            <a:r>
              <a:rPr lang="en-US" sz="2400" dirty="0" smtClean="0"/>
              <a:t>– Supply-demand imbalance driving market</a:t>
            </a:r>
          </a:p>
          <a:p>
            <a:pPr lvl="1">
              <a:lnSpc>
                <a:spcPct val="90000"/>
              </a:lnSpc>
            </a:pPr>
            <a:r>
              <a:rPr lang="en-US" sz="2400" dirty="0" smtClean="0"/>
              <a:t>Inventories </a:t>
            </a:r>
            <a:r>
              <a:rPr lang="en-US" sz="2400" dirty="0" smtClean="0"/>
              <a:t>are at relatively low </a:t>
            </a:r>
            <a:r>
              <a:rPr lang="en-US" sz="2400" dirty="0" smtClean="0"/>
              <a:t>levels</a:t>
            </a:r>
          </a:p>
          <a:p>
            <a:pPr lvl="1">
              <a:lnSpc>
                <a:spcPct val="90000"/>
              </a:lnSpc>
            </a:pPr>
            <a:r>
              <a:rPr lang="en-US" sz="2400" dirty="0" smtClean="0"/>
              <a:t>Moderate demand with limited supply leading to </a:t>
            </a:r>
            <a:r>
              <a:rPr lang="en-US" sz="2400" dirty="0" smtClean="0"/>
              <a:t>substantial price </a:t>
            </a:r>
            <a:r>
              <a:rPr lang="en-US" sz="2400" dirty="0" smtClean="0"/>
              <a:t>increases – </a:t>
            </a:r>
            <a:r>
              <a:rPr lang="en-US" sz="2400" dirty="0" smtClean="0"/>
              <a:t>Case-</a:t>
            </a:r>
            <a:r>
              <a:rPr lang="en-US" sz="2400" dirty="0" err="1" smtClean="0"/>
              <a:t>Shiller</a:t>
            </a:r>
            <a:r>
              <a:rPr lang="en-US" sz="2400" dirty="0" smtClean="0"/>
              <a:t> 12.9</a:t>
            </a:r>
            <a:r>
              <a:rPr lang="en-US" sz="2400" dirty="0" smtClean="0"/>
              <a:t>% year-over-year as of </a:t>
            </a:r>
            <a:r>
              <a:rPr lang="en-US" sz="2400" dirty="0" smtClean="0"/>
              <a:t>Feb</a:t>
            </a:r>
          </a:p>
          <a:p>
            <a:pPr lvl="1">
              <a:lnSpc>
                <a:spcPct val="90000"/>
              </a:lnSpc>
            </a:pPr>
            <a:r>
              <a:rPr lang="en-US" sz="2400" dirty="0" smtClean="0"/>
              <a:t>Rising prices and uptick in mortgage rates slowing demand</a:t>
            </a:r>
          </a:p>
          <a:p>
            <a:pPr lvl="1">
              <a:lnSpc>
                <a:spcPct val="90000"/>
              </a:lnSpc>
            </a:pPr>
            <a:r>
              <a:rPr lang="en-US" sz="2400" dirty="0" smtClean="0"/>
              <a:t>Investor money leaving market</a:t>
            </a:r>
            <a:endParaRPr lang="en-US" sz="2400" dirty="0" smtClean="0"/>
          </a:p>
          <a:p>
            <a:pPr lvl="1">
              <a:lnSpc>
                <a:spcPct val="90000"/>
              </a:lnSpc>
            </a:pPr>
            <a:r>
              <a:rPr lang="en-US" sz="2400" dirty="0" smtClean="0"/>
              <a:t>Results:</a:t>
            </a:r>
          </a:p>
          <a:p>
            <a:pPr lvl="2">
              <a:lnSpc>
                <a:spcPct val="90000"/>
              </a:lnSpc>
            </a:pPr>
            <a:r>
              <a:rPr lang="en-US" sz="2000" dirty="0" smtClean="0"/>
              <a:t>Reversal of earlier trend – upper middle/high end selling well; low end soft</a:t>
            </a:r>
          </a:p>
          <a:p>
            <a:pPr lvl="2">
              <a:lnSpc>
                <a:spcPct val="90000"/>
              </a:lnSpc>
            </a:pPr>
            <a:r>
              <a:rPr lang="en-US" sz="2000" dirty="0" smtClean="0"/>
              <a:t>Cautious new housing construction</a:t>
            </a:r>
          </a:p>
          <a:p>
            <a:pPr lvl="2">
              <a:lnSpc>
                <a:spcPct val="90000"/>
              </a:lnSpc>
            </a:pPr>
            <a:r>
              <a:rPr lang="en-US" sz="2000" dirty="0" smtClean="0"/>
              <a:t>Multi-family remains hot</a:t>
            </a:r>
            <a:endParaRPr lang="en-US"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macro data:</a:t>
            </a:r>
            <a:endParaRPr lang="en-US" dirty="0"/>
          </a:p>
        </p:txBody>
      </p:sp>
      <p:sp>
        <p:nvSpPr>
          <p:cNvPr id="3" name="Content Placeholder 2"/>
          <p:cNvSpPr>
            <a:spLocks noGrp="1"/>
          </p:cNvSpPr>
          <p:nvPr>
            <p:ph idx="1"/>
          </p:nvPr>
        </p:nvSpPr>
        <p:spPr/>
        <p:txBody>
          <a:bodyPr/>
          <a:lstStyle/>
          <a:p>
            <a:pPr>
              <a:lnSpc>
                <a:spcPct val="90000"/>
              </a:lnSpc>
            </a:pPr>
            <a:r>
              <a:rPr lang="en-US" sz="2400" dirty="0"/>
              <a:t>Other Real Estate:</a:t>
            </a:r>
          </a:p>
          <a:p>
            <a:pPr lvl="1">
              <a:lnSpc>
                <a:spcPct val="90000"/>
              </a:lnSpc>
            </a:pPr>
            <a:r>
              <a:rPr lang="en-US" sz="2000" dirty="0"/>
              <a:t>Commercial </a:t>
            </a:r>
            <a:r>
              <a:rPr lang="en-US" sz="2000" dirty="0" smtClean="0"/>
              <a:t>Real Estate </a:t>
            </a:r>
            <a:r>
              <a:rPr lang="en-US" sz="2000" dirty="0"/>
              <a:t>– </a:t>
            </a:r>
            <a:r>
              <a:rPr lang="en-US" sz="2000" dirty="0" smtClean="0"/>
              <a:t>Stabilizing, but long-term worries</a:t>
            </a:r>
            <a:endParaRPr lang="en-US" sz="2000" dirty="0"/>
          </a:p>
          <a:p>
            <a:pPr lvl="1">
              <a:lnSpc>
                <a:spcPct val="90000"/>
              </a:lnSpc>
            </a:pPr>
            <a:r>
              <a:rPr lang="en-US" sz="2000" dirty="0"/>
              <a:t>Ag real estate – Strong </a:t>
            </a:r>
            <a:r>
              <a:rPr lang="en-US" sz="2000" dirty="0" smtClean="0"/>
              <a:t>now, but will ebb and flow with ag cycles</a:t>
            </a:r>
            <a:endParaRPr lang="en-US" sz="2000" dirty="0"/>
          </a:p>
          <a:p>
            <a:pPr>
              <a:lnSpc>
                <a:spcPct val="90000"/>
              </a:lnSpc>
            </a:pPr>
            <a:r>
              <a:rPr lang="en-US" sz="2400" dirty="0" smtClean="0"/>
              <a:t>Banking sector:</a:t>
            </a:r>
          </a:p>
          <a:p>
            <a:pPr lvl="1">
              <a:lnSpc>
                <a:spcPct val="90000"/>
              </a:lnSpc>
            </a:pPr>
            <a:r>
              <a:rPr lang="en-US" sz="2000" dirty="0" smtClean="0"/>
              <a:t>Still excess liquidity, but lessening</a:t>
            </a:r>
          </a:p>
          <a:p>
            <a:pPr lvl="1">
              <a:lnSpc>
                <a:spcPct val="90000"/>
              </a:lnSpc>
            </a:pPr>
            <a:r>
              <a:rPr lang="en-US" sz="2000" dirty="0" smtClean="0"/>
              <a:t>Credit </a:t>
            </a:r>
            <a:r>
              <a:rPr lang="en-US" sz="2000" dirty="0"/>
              <a:t>– </a:t>
            </a:r>
            <a:r>
              <a:rPr lang="en-US" sz="2000" dirty="0" smtClean="0"/>
              <a:t>too much chasing too little -- banks </a:t>
            </a:r>
            <a:r>
              <a:rPr lang="en-US" sz="2000" dirty="0"/>
              <a:t>pricing competitively, but continued lack of demand</a:t>
            </a:r>
          </a:p>
          <a:p>
            <a:pPr>
              <a:lnSpc>
                <a:spcPct val="90000"/>
              </a:lnSpc>
            </a:pPr>
            <a:r>
              <a:rPr lang="en-US" sz="2400" dirty="0"/>
              <a:t>Equity markets – after strong 5-year run, stagnant in 2014</a:t>
            </a:r>
          </a:p>
          <a:p>
            <a:endParaRPr lang="en-US" dirty="0"/>
          </a:p>
        </p:txBody>
      </p:sp>
    </p:spTree>
    <p:extLst>
      <p:ext uri="{BB962C8B-B14F-4D97-AF65-F5344CB8AC3E}">
        <p14:creationId xmlns:p14="http://schemas.microsoft.com/office/powerpoint/2010/main" val="4185136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Government activity continues to be a major economic factor</a:t>
            </a:r>
            <a:endParaRPr lang="en-US" dirty="0"/>
          </a:p>
        </p:txBody>
      </p:sp>
      <p:sp>
        <p:nvSpPr>
          <p:cNvPr id="3" name="Content Placeholder 2"/>
          <p:cNvSpPr>
            <a:spLocks noGrp="1"/>
          </p:cNvSpPr>
          <p:nvPr>
            <p:ph idx="1"/>
          </p:nvPr>
        </p:nvSpPr>
        <p:spPr>
          <a:xfrm>
            <a:off x="609600" y="1600200"/>
            <a:ext cx="8229600" cy="4530725"/>
          </a:xfrm>
        </p:spPr>
        <p:txBody>
          <a:bodyPr/>
          <a:lstStyle/>
          <a:p>
            <a:r>
              <a:rPr lang="en-US" sz="2800" dirty="0" smtClean="0"/>
              <a:t>Fed Government Activities</a:t>
            </a:r>
          </a:p>
          <a:p>
            <a:pPr lvl="1"/>
            <a:r>
              <a:rPr lang="en-US" sz="2000" dirty="0" smtClean="0"/>
              <a:t>Deficit coming down, but </a:t>
            </a:r>
            <a:r>
              <a:rPr lang="en-US" sz="2000" dirty="0" smtClean="0"/>
              <a:t>still big structural issue</a:t>
            </a:r>
          </a:p>
          <a:p>
            <a:pPr lvl="1"/>
            <a:r>
              <a:rPr lang="en-US" sz="2000" dirty="0" smtClean="0"/>
              <a:t>Political </a:t>
            </a:r>
            <a:r>
              <a:rPr lang="en-US" sz="2000" dirty="0" smtClean="0"/>
              <a:t>gridlock hurts confidence – temporary agreements and reduced deficits relieving </a:t>
            </a:r>
            <a:r>
              <a:rPr lang="en-US" sz="2000" dirty="0" smtClean="0"/>
              <a:t>pressure, </a:t>
            </a:r>
            <a:r>
              <a:rPr lang="en-US" sz="2000" dirty="0" smtClean="0"/>
              <a:t>but will </a:t>
            </a:r>
            <a:r>
              <a:rPr lang="en-US" sz="2000" dirty="0" smtClean="0"/>
              <a:t>build after election</a:t>
            </a:r>
            <a:endParaRPr lang="en-US" sz="2000" dirty="0" smtClean="0"/>
          </a:p>
          <a:p>
            <a:pPr lvl="1"/>
            <a:r>
              <a:rPr lang="en-US" sz="2000" dirty="0" smtClean="0"/>
              <a:t>Tax policy still highly uncertain</a:t>
            </a:r>
          </a:p>
          <a:p>
            <a:pPr lvl="1"/>
            <a:r>
              <a:rPr lang="en-US" sz="2000" dirty="0" smtClean="0"/>
              <a:t>ACA impacts uncertain</a:t>
            </a:r>
            <a:endParaRPr lang="en-US" sz="2000" dirty="0" smtClean="0"/>
          </a:p>
          <a:p>
            <a:pPr lvl="1"/>
            <a:r>
              <a:rPr lang="en-US" sz="2000" dirty="0" smtClean="0"/>
              <a:t>Rate </a:t>
            </a:r>
            <a:r>
              <a:rPr lang="en-US" sz="2000" dirty="0" smtClean="0"/>
              <a:t>policy remains accommodative – market volatility partially caused by uncertainty on future of FRB easing </a:t>
            </a:r>
            <a:r>
              <a:rPr lang="en-US" sz="2000" dirty="0" smtClean="0"/>
              <a:t>efforts</a:t>
            </a:r>
          </a:p>
          <a:p>
            <a:r>
              <a:rPr lang="en-US" sz="2800" dirty="0" smtClean="0"/>
              <a:t>State </a:t>
            </a:r>
            <a:r>
              <a:rPr lang="en-US" sz="2800" dirty="0" smtClean="0"/>
              <a:t>&amp; Local </a:t>
            </a:r>
            <a:r>
              <a:rPr lang="en-US" sz="2800" dirty="0" err="1" smtClean="0"/>
              <a:t>Govt</a:t>
            </a:r>
            <a:r>
              <a:rPr lang="en-US" sz="2800" dirty="0" smtClean="0"/>
              <a:t> Slowly Improving</a:t>
            </a:r>
          </a:p>
          <a:p>
            <a:pPr lvl="1"/>
            <a:r>
              <a:rPr lang="en-US" sz="2000" dirty="0" smtClean="0"/>
              <a:t>2nd highest contributor to GDP behind consumer</a:t>
            </a:r>
          </a:p>
          <a:p>
            <a:pPr lvl="1"/>
            <a:r>
              <a:rPr lang="en-US" sz="2000" dirty="0" smtClean="0"/>
              <a:t>Short-term budget concerns lessening</a:t>
            </a:r>
          </a:p>
          <a:p>
            <a:pPr lvl="1"/>
            <a:r>
              <a:rPr lang="en-US" sz="2000" dirty="0" smtClean="0"/>
              <a:t>Pension and health care funding will be ongoing problem</a:t>
            </a:r>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p:txBody>
          <a:bodyPr/>
          <a:lstStyle/>
          <a:p>
            <a:r>
              <a:rPr lang="en-US" sz="4400" dirty="0" smtClean="0"/>
              <a:t>The Bond Market &amp; Interest </a:t>
            </a:r>
            <a:r>
              <a:rPr lang="en-US" sz="4400" dirty="0" smtClean="0"/>
              <a:t>Rates</a:t>
            </a:r>
            <a:endParaRPr lang="en-US" sz="4400" dirty="0"/>
          </a:p>
        </p:txBody>
      </p:sp>
      <p:sp>
        <p:nvSpPr>
          <p:cNvPr id="115715" name="Rectangle 3"/>
          <p:cNvSpPr>
            <a:spLocks noGrp="1" noChangeArrowheads="1"/>
          </p:cNvSpPr>
          <p:nvPr>
            <p:ph type="subTitle" idx="1"/>
          </p:nvPr>
        </p:nvSpPr>
        <p:spPr/>
        <p:txBody>
          <a:bodyPr/>
          <a:lstStyle/>
          <a:p>
            <a:r>
              <a:rPr lang="en-US" dirty="0" smtClean="0"/>
              <a:t>Why Aren’t Rates Rising Faster?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dirty="0" smtClean="0"/>
              <a:t>Short-term Rates – </a:t>
            </a:r>
            <a:r>
              <a:rPr lang="en-US" dirty="0" smtClean="0"/>
              <a:t>Continued record low rates; until next year?</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0010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10-Year Treasury:  2013 increase, then stabilization, but for how long?</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1"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916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sz="3200" dirty="0" smtClean="0"/>
              <a:t>LIBOR-Swap Curve – </a:t>
            </a:r>
            <a:r>
              <a:rPr lang="en-US" sz="3200" dirty="0" smtClean="0"/>
              <a:t>Bank CD and lending rates continue at historically low rates</a:t>
            </a:r>
            <a:endParaRPr lang="en-US" sz="32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153400" cy="3816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Factors Affecting Rates – Supply/Demand</a:t>
            </a:r>
            <a:endParaRPr lang="en-US" sz="3600" dirty="0"/>
          </a:p>
        </p:txBody>
      </p:sp>
      <p:sp>
        <p:nvSpPr>
          <p:cNvPr id="3" name="Content Placeholder 2"/>
          <p:cNvSpPr>
            <a:spLocks noGrp="1"/>
          </p:cNvSpPr>
          <p:nvPr>
            <p:ph idx="1"/>
          </p:nvPr>
        </p:nvSpPr>
        <p:spPr>
          <a:xfrm>
            <a:off x="457200" y="990600"/>
            <a:ext cx="8229600" cy="4530725"/>
          </a:xfrm>
        </p:spPr>
        <p:txBody>
          <a:bodyPr/>
          <a:lstStyle/>
          <a:p>
            <a:r>
              <a:rPr lang="en-US" dirty="0" smtClean="0"/>
              <a:t>Geopolitical: Ukraine, China</a:t>
            </a:r>
          </a:p>
          <a:p>
            <a:r>
              <a:rPr lang="en-US" dirty="0" smtClean="0"/>
              <a:t>Equity market volatility or stagnation</a:t>
            </a:r>
          </a:p>
          <a:p>
            <a:r>
              <a:rPr lang="en-US" dirty="0" smtClean="0"/>
              <a:t>Foreign government holdings</a:t>
            </a:r>
          </a:p>
          <a:p>
            <a:r>
              <a:rPr lang="en-US" dirty="0" smtClean="0"/>
              <a:t>US government purchases</a:t>
            </a:r>
          </a:p>
          <a:p>
            <a:r>
              <a:rPr lang="en-US" dirty="0" smtClean="0"/>
              <a:t>Issuance down:</a:t>
            </a:r>
          </a:p>
          <a:p>
            <a:pPr lvl="1"/>
            <a:r>
              <a:rPr lang="en-US" dirty="0" smtClean="0"/>
              <a:t>Lower deficit</a:t>
            </a:r>
          </a:p>
          <a:p>
            <a:pPr lvl="1"/>
            <a:r>
              <a:rPr lang="en-US" dirty="0" smtClean="0"/>
              <a:t>New mortgage volume down significantly</a:t>
            </a:r>
          </a:p>
          <a:p>
            <a:pPr lvl="1"/>
            <a:r>
              <a:rPr lang="en-US" dirty="0" smtClean="0"/>
              <a:t>Municipal issuance down significantly</a:t>
            </a:r>
          </a:p>
          <a:p>
            <a:pPr lvl="1"/>
            <a:r>
              <a:rPr lang="en-US" dirty="0" smtClean="0"/>
              <a:t>Corporate cash at high levels</a:t>
            </a:r>
          </a:p>
          <a:p>
            <a:r>
              <a:rPr lang="en-US" dirty="0" smtClean="0"/>
              <a:t>Boomer re-allocations</a:t>
            </a:r>
          </a:p>
        </p:txBody>
      </p:sp>
    </p:spTree>
    <p:extLst>
      <p:ext uri="{BB962C8B-B14F-4D97-AF65-F5344CB8AC3E}">
        <p14:creationId xmlns:p14="http://schemas.microsoft.com/office/powerpoint/2010/main" val="205221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Legal Statements</a:t>
            </a:r>
          </a:p>
        </p:txBody>
      </p:sp>
      <p:sp>
        <p:nvSpPr>
          <p:cNvPr id="114691" name="Rectangle 3"/>
          <p:cNvSpPr>
            <a:spLocks noGrp="1" noChangeArrowheads="1"/>
          </p:cNvSpPr>
          <p:nvPr>
            <p:ph type="body" idx="1"/>
          </p:nvPr>
        </p:nvSpPr>
        <p:spPr/>
        <p:txBody>
          <a:bodyPr/>
          <a:lstStyle/>
          <a:p>
            <a:pPr>
              <a:lnSpc>
                <a:spcPct val="90000"/>
              </a:lnSpc>
            </a:pPr>
            <a:r>
              <a:rPr lang="en-US" sz="2100" dirty="0">
                <a:solidFill>
                  <a:schemeClr val="tx2"/>
                </a:solidFill>
                <a:latin typeface="Tahoma" charset="0"/>
                <a:cs typeface="Times New Roman" pitchFamily="18" charset="0"/>
              </a:rPr>
              <a:t>This presentation contains opinions and perspectives that do not necessarily reflect those of Intermountain Community Bancorp</a:t>
            </a:r>
            <a:r>
              <a:rPr lang="en-US" sz="2100" dirty="0" smtClean="0">
                <a:solidFill>
                  <a:schemeClr val="tx2"/>
                </a:solidFill>
                <a:latin typeface="Tahoma" charset="0"/>
                <a:cs typeface="Times New Roman" pitchFamily="18" charset="0"/>
              </a:rPr>
              <a:t>, Panhandle State Bank, its </a:t>
            </a:r>
            <a:r>
              <a:rPr lang="en-US" sz="2100" dirty="0">
                <a:solidFill>
                  <a:schemeClr val="tx2"/>
                </a:solidFill>
                <a:latin typeface="Tahoma" charset="0"/>
                <a:cs typeface="Times New Roman" pitchFamily="18" charset="0"/>
              </a:rPr>
              <a:t>Board of Directors and/or its management team.</a:t>
            </a:r>
          </a:p>
          <a:p>
            <a:pPr>
              <a:lnSpc>
                <a:spcPct val="90000"/>
              </a:lnSpc>
            </a:pPr>
            <a:r>
              <a:rPr lang="en-US" sz="2100" dirty="0">
                <a:solidFill>
                  <a:schemeClr val="tx2"/>
                </a:solidFill>
                <a:latin typeface="Tahoma" charset="0"/>
                <a:cs typeface="Times New Roman" pitchFamily="18" charset="0"/>
              </a:rPr>
              <a:t>This presentation may also contain forward-looking statements.  These statements are based on management’s current expectations and are subject to a number of uncertainties and risks including, but not limited to, the strength of the future economy, the threat of increasing inflation, the movement of key interest rates, and the company’s ability to effectively respond to these changes. To the extent that potential impacts on company results are discussed, actual results may differ materially.</a:t>
            </a:r>
            <a:r>
              <a:rPr lang="en-US" sz="2100" dirty="0">
                <a:solidFill>
                  <a:schemeClr val="tx2"/>
                </a:solidFill>
                <a:latin typeface="Tahoma" charset="0"/>
              </a:rPr>
              <a:t> </a:t>
            </a:r>
          </a:p>
          <a:p>
            <a:pPr>
              <a:lnSpc>
                <a:spcPct val="90000"/>
              </a:lnSpc>
            </a:pPr>
            <a:endParaRPr lang="en-US" sz="21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Affecting Rates – </a:t>
            </a:r>
            <a:r>
              <a:rPr lang="en-US" dirty="0" err="1" smtClean="0"/>
              <a:t>Govt</a:t>
            </a:r>
            <a:r>
              <a:rPr lang="en-US" dirty="0" smtClean="0"/>
              <a:t> Policy</a:t>
            </a:r>
            <a:endParaRPr lang="en-US" dirty="0"/>
          </a:p>
        </p:txBody>
      </p:sp>
      <p:sp>
        <p:nvSpPr>
          <p:cNvPr id="3" name="Content Placeholder 2"/>
          <p:cNvSpPr>
            <a:spLocks noGrp="1"/>
          </p:cNvSpPr>
          <p:nvPr>
            <p:ph idx="1"/>
          </p:nvPr>
        </p:nvSpPr>
        <p:spPr/>
        <p:txBody>
          <a:bodyPr/>
          <a:lstStyle/>
          <a:p>
            <a:r>
              <a:rPr lang="en-US" dirty="0" smtClean="0"/>
              <a:t>Fed Bond Purchases</a:t>
            </a:r>
          </a:p>
          <a:p>
            <a:r>
              <a:rPr lang="en-US" dirty="0" smtClean="0"/>
              <a:t>Fed Rate Policy</a:t>
            </a:r>
          </a:p>
          <a:p>
            <a:r>
              <a:rPr lang="en-US" dirty="0" smtClean="0"/>
              <a:t>Fiscal Policy – Tax and Spending</a:t>
            </a:r>
            <a:endParaRPr lang="en-US" dirty="0"/>
          </a:p>
        </p:txBody>
      </p:sp>
    </p:spTree>
    <p:extLst>
      <p:ext uri="{BB962C8B-B14F-4D97-AF65-F5344CB8AC3E}">
        <p14:creationId xmlns:p14="http://schemas.microsoft.com/office/powerpoint/2010/main" val="3382898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39825"/>
          </a:xfrm>
        </p:spPr>
        <p:txBody>
          <a:bodyPr/>
          <a:lstStyle/>
          <a:p>
            <a:r>
              <a:rPr lang="en-US" dirty="0" smtClean="0"/>
              <a:t>Rate Predictions</a:t>
            </a:r>
            <a:endParaRPr lang="en-US" dirty="0"/>
          </a:p>
        </p:txBody>
      </p:sp>
      <p:sp>
        <p:nvSpPr>
          <p:cNvPr id="3" name="Content Placeholder 2"/>
          <p:cNvSpPr>
            <a:spLocks noGrp="1"/>
          </p:cNvSpPr>
          <p:nvPr>
            <p:ph idx="1"/>
          </p:nvPr>
        </p:nvSpPr>
        <p:spPr>
          <a:xfrm>
            <a:off x="381000" y="1066800"/>
            <a:ext cx="8229600" cy="4530725"/>
          </a:xfrm>
        </p:spPr>
        <p:txBody>
          <a:bodyPr/>
          <a:lstStyle/>
          <a:p>
            <a:r>
              <a:rPr lang="en-US" sz="2400" dirty="0" smtClean="0"/>
              <a:t>Fed Funds Rate/Prime – at current levels through </a:t>
            </a:r>
            <a:r>
              <a:rPr lang="en-US" sz="2400" dirty="0" smtClean="0"/>
              <a:t>middle of 2015</a:t>
            </a:r>
            <a:endParaRPr lang="en-US" sz="2400" dirty="0" smtClean="0"/>
          </a:p>
          <a:p>
            <a:r>
              <a:rPr lang="en-US" sz="2400" dirty="0" smtClean="0"/>
              <a:t>Overnight/1-mo LIBOR – current level thru </a:t>
            </a:r>
            <a:r>
              <a:rPr lang="en-US" sz="2400" dirty="0" smtClean="0"/>
              <a:t>early </a:t>
            </a:r>
            <a:r>
              <a:rPr lang="en-US" sz="2400" dirty="0" smtClean="0"/>
              <a:t>2015, </a:t>
            </a:r>
            <a:r>
              <a:rPr lang="en-US" sz="2400" dirty="0" smtClean="0"/>
              <a:t>then beginning to creep up</a:t>
            </a:r>
          </a:p>
          <a:p>
            <a:r>
              <a:rPr lang="en-US" sz="2400" dirty="0" smtClean="0"/>
              <a:t>Intermediate/Long Treasuries – 2.50% is a new floor; creep up in </a:t>
            </a:r>
            <a:r>
              <a:rPr lang="en-US" sz="2400" dirty="0" smtClean="0"/>
              <a:t>late 2014-early 2015, but not substantially</a:t>
            </a:r>
            <a:endParaRPr lang="en-US" sz="2400" dirty="0" smtClean="0"/>
          </a:p>
          <a:p>
            <a:r>
              <a:rPr lang="en-US" sz="2400" dirty="0"/>
              <a:t>Mortgage – </a:t>
            </a:r>
            <a:r>
              <a:rPr lang="en-US" sz="2400" dirty="0" smtClean="0"/>
              <a:t>following Treasuries closely</a:t>
            </a:r>
            <a:endParaRPr lang="en-US" sz="2400" dirty="0"/>
          </a:p>
          <a:p>
            <a:r>
              <a:rPr lang="en-US" sz="2400" dirty="0" smtClean="0"/>
              <a:t>LIBOR-Swap – moderately up </a:t>
            </a:r>
            <a:r>
              <a:rPr lang="en-US" sz="2400" dirty="0" smtClean="0"/>
              <a:t>late 2014 and through 2015</a:t>
            </a:r>
          </a:p>
          <a:p>
            <a:r>
              <a:rPr lang="en-US" sz="2400" dirty="0" smtClean="0"/>
              <a:t>Muni bonds</a:t>
            </a:r>
            <a:r>
              <a:rPr lang="en-US" sz="2400" dirty="0" smtClean="0"/>
              <a:t>: supply/demand imbalance will dampen rate movement</a:t>
            </a:r>
            <a:endParaRPr lang="en-US" sz="2400" dirty="0" smtClean="0"/>
          </a:p>
        </p:txBody>
      </p:sp>
    </p:spTree>
    <p:extLst>
      <p:ext uri="{BB962C8B-B14F-4D97-AF65-F5344CB8AC3E}">
        <p14:creationId xmlns:p14="http://schemas.microsoft.com/office/powerpoint/2010/main" val="3602858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6"/>
          <p:cNvSpPr>
            <a:spLocks noGrp="1" noChangeArrowheads="1"/>
          </p:cNvSpPr>
          <p:nvPr>
            <p:ph type="title"/>
          </p:nvPr>
        </p:nvSpPr>
        <p:spPr/>
        <p:txBody>
          <a:bodyPr/>
          <a:lstStyle/>
          <a:p>
            <a:r>
              <a:rPr lang="en-US" sz="3600" dirty="0" smtClean="0"/>
              <a:t>Economic Outlook for </a:t>
            </a:r>
            <a:r>
              <a:rPr lang="en-US" sz="3600" dirty="0" smtClean="0"/>
              <a:t>Inland NW</a:t>
            </a:r>
            <a:endParaRPr lang="en-US" sz="3600" dirty="0"/>
          </a:p>
        </p:txBody>
      </p:sp>
      <p:sp>
        <p:nvSpPr>
          <p:cNvPr id="30727" name="Rectangle 7"/>
          <p:cNvSpPr>
            <a:spLocks noGrp="1" noChangeArrowheads="1"/>
          </p:cNvSpPr>
          <p:nvPr>
            <p:ph type="body" idx="1"/>
          </p:nvPr>
        </p:nvSpPr>
        <p:spPr>
          <a:xfrm>
            <a:off x="381000" y="1066800"/>
            <a:ext cx="8305800" cy="5181600"/>
          </a:xfrm>
        </p:spPr>
        <p:txBody>
          <a:bodyPr/>
          <a:lstStyle/>
          <a:p>
            <a:pPr>
              <a:lnSpc>
                <a:spcPct val="80000"/>
              </a:lnSpc>
            </a:pPr>
            <a:r>
              <a:rPr lang="en-US" sz="1900" dirty="0" smtClean="0"/>
              <a:t>Positives </a:t>
            </a:r>
          </a:p>
          <a:p>
            <a:pPr lvl="1">
              <a:lnSpc>
                <a:spcPct val="80000"/>
              </a:lnSpc>
            </a:pPr>
            <a:r>
              <a:rPr lang="en-US" sz="1600" dirty="0" smtClean="0"/>
              <a:t>Spokane/Kootenai County Unemployment Rates Improving</a:t>
            </a:r>
            <a:endParaRPr lang="en-US" sz="1600" dirty="0" smtClean="0"/>
          </a:p>
          <a:p>
            <a:pPr lvl="2">
              <a:lnSpc>
                <a:spcPct val="80000"/>
              </a:lnSpc>
            </a:pPr>
            <a:r>
              <a:rPr lang="en-US" sz="1200" dirty="0" smtClean="0"/>
              <a:t>Kootenai County at 5.4% in April</a:t>
            </a:r>
            <a:endParaRPr lang="en-US" sz="1200" dirty="0" smtClean="0"/>
          </a:p>
          <a:p>
            <a:pPr lvl="2">
              <a:lnSpc>
                <a:spcPct val="80000"/>
              </a:lnSpc>
            </a:pPr>
            <a:r>
              <a:rPr lang="en-US" sz="1200" dirty="0" smtClean="0"/>
              <a:t>Spokane County at 7.9% in March</a:t>
            </a:r>
            <a:endParaRPr lang="en-US" sz="1200" dirty="0" smtClean="0"/>
          </a:p>
          <a:p>
            <a:pPr lvl="2">
              <a:lnSpc>
                <a:spcPct val="80000"/>
              </a:lnSpc>
            </a:pPr>
            <a:r>
              <a:rPr lang="en-US" sz="1200" dirty="0" smtClean="0"/>
              <a:t>Underemployment is </a:t>
            </a:r>
            <a:r>
              <a:rPr lang="en-US" sz="1200" dirty="0" smtClean="0"/>
              <a:t>still an issue for both counties, </a:t>
            </a:r>
            <a:r>
              <a:rPr lang="en-US" sz="1200" dirty="0" smtClean="0"/>
              <a:t>as well as nationally.</a:t>
            </a:r>
          </a:p>
          <a:p>
            <a:pPr lvl="1">
              <a:lnSpc>
                <a:spcPct val="80000"/>
              </a:lnSpc>
            </a:pPr>
            <a:r>
              <a:rPr lang="en-US" sz="1600" dirty="0" smtClean="0"/>
              <a:t>Tech and business spending picking up across the </a:t>
            </a:r>
            <a:r>
              <a:rPr lang="en-US" sz="1600" dirty="0" smtClean="0"/>
              <a:t>region</a:t>
            </a:r>
            <a:endParaRPr lang="en-US" sz="1600" dirty="0" smtClean="0"/>
          </a:p>
          <a:p>
            <a:pPr lvl="1">
              <a:lnSpc>
                <a:spcPct val="80000"/>
              </a:lnSpc>
            </a:pPr>
            <a:r>
              <a:rPr lang="en-US" sz="1600" dirty="0" smtClean="0"/>
              <a:t>Residential RE stock down significantly and prices improving. Continued </a:t>
            </a:r>
            <a:r>
              <a:rPr lang="en-US" sz="1600" dirty="0" smtClean="0"/>
              <a:t>tight inventory forecast for remainder of 2014 </a:t>
            </a:r>
            <a:r>
              <a:rPr lang="en-US" sz="1600" dirty="0" smtClean="0"/>
              <a:t>until construction activity catches up.</a:t>
            </a:r>
          </a:p>
          <a:p>
            <a:pPr lvl="1">
              <a:lnSpc>
                <a:spcPct val="80000"/>
              </a:lnSpc>
            </a:pPr>
            <a:r>
              <a:rPr lang="en-US" sz="1600" dirty="0" smtClean="0"/>
              <a:t>Strong pickup in business relocation activity and calls</a:t>
            </a:r>
          </a:p>
          <a:p>
            <a:pPr lvl="1">
              <a:lnSpc>
                <a:spcPct val="80000"/>
              </a:lnSpc>
            </a:pPr>
            <a:r>
              <a:rPr lang="en-US" sz="1600" dirty="0" smtClean="0"/>
              <a:t>Improved diversification, including agriculture, health care, light manufacturing, education, services, tourism and retail will benefit the region in the long-term</a:t>
            </a:r>
          </a:p>
          <a:p>
            <a:pPr lvl="1">
              <a:lnSpc>
                <a:spcPct val="80000"/>
              </a:lnSpc>
            </a:pPr>
            <a:r>
              <a:rPr lang="en-US" sz="1600" dirty="0" smtClean="0"/>
              <a:t>Business friendly </a:t>
            </a:r>
            <a:r>
              <a:rPr lang="en-US" sz="1600" dirty="0" smtClean="0"/>
              <a:t>region </a:t>
            </a:r>
            <a:r>
              <a:rPr lang="en-US" sz="1600" dirty="0" smtClean="0"/>
              <a:t>with strong quality of life and relatively low costs</a:t>
            </a:r>
          </a:p>
          <a:p>
            <a:pPr>
              <a:lnSpc>
                <a:spcPct val="80000"/>
              </a:lnSpc>
            </a:pPr>
            <a:r>
              <a:rPr lang="en-US" sz="1900" dirty="0" smtClean="0"/>
              <a:t>Negatives:</a:t>
            </a:r>
            <a:endParaRPr lang="en-US" sz="1900" dirty="0"/>
          </a:p>
          <a:p>
            <a:pPr lvl="1">
              <a:lnSpc>
                <a:spcPct val="80000"/>
              </a:lnSpc>
            </a:pPr>
            <a:r>
              <a:rPr lang="en-US" sz="1600" dirty="0" smtClean="0"/>
              <a:t>Concerns rising for </a:t>
            </a:r>
            <a:r>
              <a:rPr lang="en-US" sz="1600" dirty="0" smtClean="0"/>
              <a:t>ag-based/reliant </a:t>
            </a:r>
            <a:r>
              <a:rPr lang="en-US" sz="1600" dirty="0" smtClean="0"/>
              <a:t>economies</a:t>
            </a:r>
          </a:p>
          <a:p>
            <a:pPr lvl="2">
              <a:lnSpc>
                <a:spcPct val="80000"/>
              </a:lnSpc>
            </a:pPr>
            <a:r>
              <a:rPr lang="en-US" sz="1200" dirty="0" smtClean="0"/>
              <a:t>Potentially softening </a:t>
            </a:r>
            <a:r>
              <a:rPr lang="en-US" sz="1200" dirty="0" smtClean="0"/>
              <a:t>prices</a:t>
            </a:r>
          </a:p>
          <a:p>
            <a:pPr lvl="2">
              <a:lnSpc>
                <a:spcPct val="80000"/>
              </a:lnSpc>
            </a:pPr>
            <a:r>
              <a:rPr lang="en-US" sz="1200" dirty="0" smtClean="0"/>
              <a:t>Continued input cost increases</a:t>
            </a:r>
          </a:p>
          <a:p>
            <a:pPr lvl="2">
              <a:lnSpc>
                <a:spcPct val="80000"/>
              </a:lnSpc>
            </a:pPr>
            <a:r>
              <a:rPr lang="en-US" sz="1200" dirty="0" smtClean="0"/>
              <a:t>Farm </a:t>
            </a:r>
            <a:r>
              <a:rPr lang="en-US" sz="1200" dirty="0" smtClean="0"/>
              <a:t>Bill </a:t>
            </a:r>
            <a:r>
              <a:rPr lang="en-US" sz="1200" dirty="0" smtClean="0"/>
              <a:t>ends </a:t>
            </a:r>
            <a:r>
              <a:rPr lang="en-US" sz="1200" dirty="0" smtClean="0"/>
              <a:t>some support payments</a:t>
            </a:r>
          </a:p>
          <a:p>
            <a:pPr lvl="1">
              <a:lnSpc>
                <a:spcPct val="80000"/>
              </a:lnSpc>
            </a:pPr>
            <a:r>
              <a:rPr lang="en-US" sz="1600" dirty="0" smtClean="0"/>
              <a:t>Federal, state and local </a:t>
            </a:r>
            <a:r>
              <a:rPr lang="en-US" sz="1600" dirty="0" err="1" smtClean="0"/>
              <a:t>govt</a:t>
            </a:r>
            <a:r>
              <a:rPr lang="en-US" sz="1600" dirty="0" smtClean="0"/>
              <a:t> spending </a:t>
            </a:r>
            <a:r>
              <a:rPr lang="en-US" sz="1600" dirty="0" smtClean="0"/>
              <a:t>improving, but still </a:t>
            </a:r>
            <a:r>
              <a:rPr lang="en-US" sz="1600" dirty="0" smtClean="0"/>
              <a:t>constrained</a:t>
            </a:r>
            <a:endParaRPr lang="en-US" sz="1600" dirty="0" smtClean="0"/>
          </a:p>
          <a:p>
            <a:pPr lvl="1">
              <a:lnSpc>
                <a:spcPct val="80000"/>
              </a:lnSpc>
            </a:pPr>
            <a:r>
              <a:rPr lang="en-US" sz="1600" dirty="0" smtClean="0"/>
              <a:t>National and international conditions still </a:t>
            </a:r>
            <a:r>
              <a:rPr lang="en-US" sz="1600" dirty="0" smtClean="0"/>
              <a:t>volatile</a:t>
            </a:r>
          </a:p>
          <a:p>
            <a:pPr lvl="1">
              <a:lnSpc>
                <a:spcPct val="80000"/>
              </a:lnSpc>
            </a:pPr>
            <a:r>
              <a:rPr lang="en-US" sz="1600" dirty="0" smtClean="0"/>
              <a:t>Relatively low wage regional economy</a:t>
            </a:r>
            <a:endParaRPr lang="en-US" sz="1600" dirty="0" smtClean="0"/>
          </a:p>
          <a:p>
            <a:pPr>
              <a:lnSpc>
                <a:spcPct val="80000"/>
              </a:lnSpc>
            </a:pPr>
            <a:r>
              <a:rPr lang="en-US" sz="1900" dirty="0" smtClean="0"/>
              <a:t>Outlook </a:t>
            </a:r>
            <a:r>
              <a:rPr lang="en-US" sz="1900" dirty="0"/>
              <a:t>:</a:t>
            </a:r>
            <a:endParaRPr lang="en-US" sz="2100" dirty="0" smtClean="0"/>
          </a:p>
          <a:p>
            <a:pPr lvl="1">
              <a:lnSpc>
                <a:spcPct val="80000"/>
              </a:lnSpc>
            </a:pPr>
            <a:r>
              <a:rPr lang="en-US" sz="1600" dirty="0" smtClean="0"/>
              <a:t>Region reasonably positioned, </a:t>
            </a:r>
            <a:r>
              <a:rPr lang="en-US" sz="1600" dirty="0" smtClean="0"/>
              <a:t>but conditions still fragile</a:t>
            </a:r>
          </a:p>
          <a:p>
            <a:pPr>
              <a:lnSpc>
                <a:spcPct val="80000"/>
              </a:lnSpc>
            </a:pPr>
            <a:endParaRPr lang="en-US" sz="19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914400" y="2057400"/>
            <a:ext cx="7772400" cy="1139825"/>
          </a:xfrm>
        </p:spPr>
        <p:txBody>
          <a:bodyPr/>
          <a:lstStyle/>
          <a:p>
            <a:r>
              <a:rPr lang="en-US" dirty="0" smtClean="0"/>
              <a:t>Implications/Strategies for </a:t>
            </a:r>
            <a:r>
              <a:rPr lang="en-US" dirty="0" smtClean="0"/>
              <a:t>Estate Planning</a:t>
            </a:r>
            <a:endParaRPr lang="en-US" dirty="0"/>
          </a:p>
        </p:txBody>
      </p:sp>
    </p:spTree>
    <p:extLst>
      <p:ext uri="{BB962C8B-B14F-4D97-AF65-F5344CB8AC3E}">
        <p14:creationId xmlns:p14="http://schemas.microsoft.com/office/powerpoint/2010/main" val="264934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a:t>
            </a:r>
            <a:endParaRPr lang="en-US" dirty="0"/>
          </a:p>
        </p:txBody>
      </p:sp>
      <p:sp>
        <p:nvSpPr>
          <p:cNvPr id="3" name="Content Placeholder 2"/>
          <p:cNvSpPr>
            <a:spLocks noGrp="1"/>
          </p:cNvSpPr>
          <p:nvPr>
            <p:ph idx="1"/>
          </p:nvPr>
        </p:nvSpPr>
        <p:spPr>
          <a:xfrm>
            <a:off x="457200" y="914400"/>
            <a:ext cx="8229600" cy="5064125"/>
          </a:xfrm>
        </p:spPr>
        <p:txBody>
          <a:bodyPr/>
          <a:lstStyle/>
          <a:p>
            <a:r>
              <a:rPr lang="en-US" sz="1800" dirty="0" smtClean="0"/>
              <a:t>Sluggish recovery will continue to </a:t>
            </a:r>
            <a:r>
              <a:rPr lang="en-US" sz="1800" dirty="0" smtClean="0"/>
              <a:t>create investment and planning challenges</a:t>
            </a:r>
            <a:endParaRPr lang="en-US" sz="1800" dirty="0" smtClean="0"/>
          </a:p>
          <a:p>
            <a:pPr lvl="1"/>
            <a:r>
              <a:rPr lang="en-US" sz="1600" dirty="0" smtClean="0"/>
              <a:t>Rates may not move significantly for some time</a:t>
            </a:r>
          </a:p>
          <a:p>
            <a:pPr lvl="1"/>
            <a:r>
              <a:rPr lang="en-US" sz="1600" dirty="0"/>
              <a:t>Equity markets may be ready for a breather</a:t>
            </a:r>
          </a:p>
          <a:p>
            <a:pPr lvl="1"/>
            <a:r>
              <a:rPr lang="en-US" sz="1600" dirty="0" smtClean="0"/>
              <a:t>Commercial real estate will see profound changes from buying/working trends</a:t>
            </a:r>
          </a:p>
          <a:p>
            <a:pPr lvl="2"/>
            <a:r>
              <a:rPr lang="en-US" sz="1200" dirty="0" smtClean="0"/>
              <a:t>Online activity</a:t>
            </a:r>
          </a:p>
          <a:p>
            <a:pPr lvl="2"/>
            <a:r>
              <a:rPr lang="en-US" sz="1200" dirty="0" smtClean="0"/>
              <a:t>Telecommuting</a:t>
            </a:r>
            <a:endParaRPr lang="en-US" sz="1200" dirty="0"/>
          </a:p>
          <a:p>
            <a:r>
              <a:rPr lang="en-US" sz="1800" dirty="0"/>
              <a:t>Demographic/Psychographic changes will challenge status quo</a:t>
            </a:r>
          </a:p>
          <a:p>
            <a:pPr lvl="1"/>
            <a:r>
              <a:rPr lang="en-US" sz="1600" dirty="0"/>
              <a:t>Boomer retirement</a:t>
            </a:r>
          </a:p>
          <a:p>
            <a:pPr lvl="1"/>
            <a:r>
              <a:rPr lang="en-US" sz="1600" dirty="0"/>
              <a:t>Technology – dramatic generational differences</a:t>
            </a:r>
          </a:p>
          <a:p>
            <a:pPr lvl="1"/>
            <a:r>
              <a:rPr lang="en-US" sz="1600" dirty="0" err="1"/>
              <a:t>Referrent</a:t>
            </a:r>
            <a:r>
              <a:rPr lang="en-US" sz="1600" dirty="0"/>
              <a:t>/trusted advisor roles &amp; marketing changing</a:t>
            </a:r>
          </a:p>
          <a:p>
            <a:r>
              <a:rPr lang="en-US" sz="1800" dirty="0"/>
              <a:t>Government activities will have impacts</a:t>
            </a:r>
          </a:p>
          <a:p>
            <a:pPr lvl="1"/>
            <a:r>
              <a:rPr lang="en-US" sz="1600" dirty="0"/>
              <a:t>ACA/Medicare changes</a:t>
            </a:r>
          </a:p>
          <a:p>
            <a:pPr lvl="1"/>
            <a:r>
              <a:rPr lang="en-US" sz="1600" dirty="0"/>
              <a:t>Government deficit &amp; potential fixes</a:t>
            </a:r>
          </a:p>
          <a:p>
            <a:pPr lvl="1"/>
            <a:r>
              <a:rPr lang="en-US" sz="1600" dirty="0"/>
              <a:t>Pension underfunding</a:t>
            </a:r>
          </a:p>
          <a:p>
            <a:pPr lvl="1"/>
            <a:r>
              <a:rPr lang="en-US" sz="1600" dirty="0"/>
              <a:t>Unwinding the Fed balance sheet</a:t>
            </a:r>
          </a:p>
          <a:p>
            <a:pPr lvl="1"/>
            <a:r>
              <a:rPr lang="en-US" sz="1600" dirty="0"/>
              <a:t>Same-sex marriage and other social </a:t>
            </a:r>
            <a:r>
              <a:rPr lang="en-US" sz="1600" dirty="0" smtClean="0"/>
              <a:t>changes</a:t>
            </a:r>
          </a:p>
          <a:p>
            <a:r>
              <a:rPr lang="en-US" sz="1800" dirty="0"/>
              <a:t>Dramatic changes in business life cycles</a:t>
            </a:r>
            <a:endParaRPr lang="en-US" sz="1800" dirty="0"/>
          </a:p>
          <a:p>
            <a:pPr lvl="2"/>
            <a:endParaRPr lang="en-US" sz="1800" dirty="0"/>
          </a:p>
        </p:txBody>
      </p:sp>
    </p:spTree>
    <p:extLst>
      <p:ext uri="{BB962C8B-B14F-4D97-AF65-F5344CB8AC3E}">
        <p14:creationId xmlns:p14="http://schemas.microsoft.com/office/powerpoint/2010/main" val="24256169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cont.</a:t>
            </a:r>
            <a:endParaRPr lang="en-US" dirty="0"/>
          </a:p>
        </p:txBody>
      </p:sp>
      <p:sp>
        <p:nvSpPr>
          <p:cNvPr id="3" name="Content Placeholder 2"/>
          <p:cNvSpPr>
            <a:spLocks noGrp="1"/>
          </p:cNvSpPr>
          <p:nvPr>
            <p:ph idx="1"/>
          </p:nvPr>
        </p:nvSpPr>
        <p:spPr>
          <a:xfrm>
            <a:off x="457200" y="1295400"/>
            <a:ext cx="8229600" cy="4759325"/>
          </a:xfrm>
        </p:spPr>
        <p:txBody>
          <a:bodyPr/>
          <a:lstStyle/>
          <a:p>
            <a:r>
              <a:rPr lang="en-US" sz="2200" dirty="0"/>
              <a:t>Income Inequality</a:t>
            </a:r>
          </a:p>
          <a:p>
            <a:pPr lvl="1"/>
            <a:r>
              <a:rPr lang="en-US" sz="2000" dirty="0"/>
              <a:t>Social unrest</a:t>
            </a:r>
          </a:p>
          <a:p>
            <a:pPr lvl="1"/>
            <a:r>
              <a:rPr lang="en-US" sz="2000" dirty="0"/>
              <a:t>Government responses</a:t>
            </a:r>
          </a:p>
          <a:p>
            <a:pPr lvl="1"/>
            <a:r>
              <a:rPr lang="en-US" sz="2000" dirty="0"/>
              <a:t>Younger generation support of older generations</a:t>
            </a:r>
          </a:p>
          <a:p>
            <a:pPr marL="671512" lvl="2" indent="0">
              <a:buNone/>
            </a:pPr>
            <a:endParaRPr lang="en-US" sz="1600" dirty="0"/>
          </a:p>
        </p:txBody>
      </p:sp>
    </p:spTree>
    <p:extLst>
      <p:ext uri="{BB962C8B-B14F-4D97-AF65-F5344CB8AC3E}">
        <p14:creationId xmlns:p14="http://schemas.microsoft.com/office/powerpoint/2010/main" val="39622944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a:t>
            </a:r>
            <a:endParaRPr lang="en-US" dirty="0"/>
          </a:p>
        </p:txBody>
      </p:sp>
      <p:sp>
        <p:nvSpPr>
          <p:cNvPr id="3" name="Content Placeholder 2"/>
          <p:cNvSpPr>
            <a:spLocks noGrp="1"/>
          </p:cNvSpPr>
          <p:nvPr>
            <p:ph idx="1"/>
          </p:nvPr>
        </p:nvSpPr>
        <p:spPr>
          <a:xfrm>
            <a:off x="381000" y="1066800"/>
            <a:ext cx="8229600" cy="4378325"/>
          </a:xfrm>
        </p:spPr>
        <p:txBody>
          <a:bodyPr/>
          <a:lstStyle/>
          <a:p>
            <a:r>
              <a:rPr lang="en-US" sz="2400" dirty="0" smtClean="0"/>
              <a:t>Diversify assets</a:t>
            </a:r>
          </a:p>
          <a:p>
            <a:pPr lvl="1"/>
            <a:r>
              <a:rPr lang="en-US" sz="2000" dirty="0" smtClean="0"/>
              <a:t>Look beyond traditional equity/fixed income segments</a:t>
            </a:r>
          </a:p>
          <a:p>
            <a:pPr lvl="1"/>
            <a:r>
              <a:rPr lang="en-US" sz="2000" dirty="0" smtClean="0"/>
              <a:t>Continue to look globally</a:t>
            </a:r>
          </a:p>
          <a:p>
            <a:pPr lvl="1"/>
            <a:r>
              <a:rPr lang="en-US" sz="2000" dirty="0" smtClean="0"/>
              <a:t>Ladder fixed income</a:t>
            </a:r>
          </a:p>
          <a:p>
            <a:r>
              <a:rPr lang="en-US" sz="2400" dirty="0"/>
              <a:t>Help plan for long retirements</a:t>
            </a:r>
          </a:p>
          <a:p>
            <a:pPr lvl="1"/>
            <a:r>
              <a:rPr lang="en-US" sz="2000" dirty="0" smtClean="0"/>
              <a:t>Higher savings rates</a:t>
            </a:r>
          </a:p>
          <a:p>
            <a:pPr lvl="1"/>
            <a:r>
              <a:rPr lang="en-US" sz="2000" dirty="0" smtClean="0"/>
              <a:t>Long-term care insurance</a:t>
            </a:r>
          </a:p>
          <a:p>
            <a:pPr lvl="1"/>
            <a:r>
              <a:rPr lang="en-US" sz="2000" dirty="0" smtClean="0"/>
              <a:t>Graduated living</a:t>
            </a:r>
          </a:p>
          <a:p>
            <a:pPr lvl="1"/>
            <a:r>
              <a:rPr lang="en-US" sz="2000" dirty="0" smtClean="0"/>
              <a:t>Explore means to extend resources </a:t>
            </a:r>
          </a:p>
          <a:p>
            <a:pPr lvl="2"/>
            <a:r>
              <a:rPr lang="en-US" sz="1600" dirty="0" smtClean="0"/>
              <a:t>Co-op living</a:t>
            </a:r>
          </a:p>
          <a:p>
            <a:pPr lvl="2"/>
            <a:r>
              <a:rPr lang="en-US" sz="1600" dirty="0" smtClean="0"/>
              <a:t>Multi-generational households</a:t>
            </a:r>
          </a:p>
          <a:p>
            <a:pPr lvl="2"/>
            <a:r>
              <a:rPr lang="en-US" sz="1600" dirty="0" smtClean="0"/>
              <a:t>Social security maximization</a:t>
            </a:r>
          </a:p>
          <a:p>
            <a:pPr lvl="1"/>
            <a:r>
              <a:rPr lang="en-US" sz="2000" dirty="0" smtClean="0"/>
              <a:t>Evaluate solvency of pension providers</a:t>
            </a:r>
          </a:p>
          <a:p>
            <a:pPr lvl="1"/>
            <a:r>
              <a:rPr lang="en-US" sz="2000" dirty="0" smtClean="0"/>
              <a:t>Address health care needs</a:t>
            </a:r>
          </a:p>
          <a:p>
            <a:pPr lvl="2"/>
            <a:endParaRPr lang="en-US" sz="1600" dirty="0" smtClean="0"/>
          </a:p>
          <a:p>
            <a:pPr lvl="2"/>
            <a:endParaRPr lang="en-US" dirty="0" smtClean="0"/>
          </a:p>
          <a:p>
            <a:endParaRPr lang="en-US" dirty="0"/>
          </a:p>
        </p:txBody>
      </p:sp>
    </p:spTree>
    <p:extLst>
      <p:ext uri="{BB962C8B-B14F-4D97-AF65-F5344CB8AC3E}">
        <p14:creationId xmlns:p14="http://schemas.microsoft.com/office/powerpoint/2010/main" val="11336862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cont.</a:t>
            </a:r>
            <a:endParaRPr lang="en-US" dirty="0"/>
          </a:p>
        </p:txBody>
      </p:sp>
      <p:sp>
        <p:nvSpPr>
          <p:cNvPr id="3" name="Content Placeholder 2"/>
          <p:cNvSpPr>
            <a:spLocks noGrp="1"/>
          </p:cNvSpPr>
          <p:nvPr>
            <p:ph idx="1"/>
          </p:nvPr>
        </p:nvSpPr>
        <p:spPr>
          <a:xfrm>
            <a:off x="381000" y="990600"/>
            <a:ext cx="8229600" cy="4530725"/>
          </a:xfrm>
        </p:spPr>
        <p:txBody>
          <a:bodyPr/>
          <a:lstStyle/>
          <a:p>
            <a:r>
              <a:rPr lang="en-US" sz="2400" dirty="0" smtClean="0"/>
              <a:t>Understand and adapt to generational differences</a:t>
            </a:r>
          </a:p>
          <a:p>
            <a:pPr lvl="1"/>
            <a:r>
              <a:rPr lang="en-US" sz="2000" dirty="0" smtClean="0"/>
              <a:t>Utilize different tools, learning opportunities and communication styles</a:t>
            </a:r>
          </a:p>
          <a:p>
            <a:pPr lvl="1"/>
            <a:r>
              <a:rPr lang="en-US" sz="2000" dirty="0" smtClean="0"/>
              <a:t>Understand and adapt to risk tolerance differences</a:t>
            </a:r>
          </a:p>
          <a:p>
            <a:pPr lvl="1"/>
            <a:r>
              <a:rPr lang="en-US" sz="2000" dirty="0" smtClean="0"/>
              <a:t>Carefully consider business buy-sell/generational movement plans</a:t>
            </a:r>
          </a:p>
          <a:p>
            <a:pPr lvl="2"/>
            <a:r>
              <a:rPr lang="en-US" sz="1600" dirty="0" smtClean="0"/>
              <a:t>Realistic &amp; reasonable</a:t>
            </a:r>
          </a:p>
          <a:p>
            <a:pPr lvl="2"/>
            <a:r>
              <a:rPr lang="en-US" sz="1600" dirty="0" smtClean="0"/>
              <a:t>Future support &amp; counsel</a:t>
            </a:r>
          </a:p>
          <a:p>
            <a:pPr lvl="2"/>
            <a:r>
              <a:rPr lang="en-US" sz="1600" dirty="0" smtClean="0"/>
              <a:t>Potential future exit strategies</a:t>
            </a:r>
          </a:p>
          <a:p>
            <a:pPr lvl="1"/>
            <a:r>
              <a:rPr lang="en-US" sz="2000" dirty="0" smtClean="0"/>
              <a:t>Address educational needs</a:t>
            </a:r>
            <a:endParaRPr lang="en-US" sz="2000" dirty="0" smtClean="0"/>
          </a:p>
          <a:p>
            <a:r>
              <a:rPr lang="en-US" sz="2400" dirty="0" smtClean="0"/>
              <a:t>Address changing gender roles and attributes</a:t>
            </a:r>
          </a:p>
          <a:p>
            <a:pPr lvl="1"/>
            <a:r>
              <a:rPr lang="en-US" sz="2000" dirty="0" smtClean="0"/>
              <a:t>Changing role of women in income earning, education, financial roles</a:t>
            </a:r>
          </a:p>
          <a:p>
            <a:pPr lvl="1"/>
            <a:r>
              <a:rPr lang="en-US" sz="2000" dirty="0" smtClean="0"/>
              <a:t>Same sex</a:t>
            </a:r>
          </a:p>
          <a:p>
            <a:pPr lvl="1"/>
            <a:r>
              <a:rPr lang="en-US" sz="2000" dirty="0" smtClean="0"/>
              <a:t>Life-span issues</a:t>
            </a:r>
          </a:p>
          <a:p>
            <a:pPr lvl="2"/>
            <a:endParaRPr lang="en-US" sz="1600" dirty="0"/>
          </a:p>
        </p:txBody>
      </p:sp>
    </p:spTree>
    <p:extLst>
      <p:ext uri="{BB962C8B-B14F-4D97-AF65-F5344CB8AC3E}">
        <p14:creationId xmlns:p14="http://schemas.microsoft.com/office/powerpoint/2010/main" val="13899253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dirty="0"/>
              <a:t>Questions/Comments</a:t>
            </a:r>
          </a:p>
        </p:txBody>
      </p:sp>
      <p:sp>
        <p:nvSpPr>
          <p:cNvPr id="3" name="Content Placeholder 2"/>
          <p:cNvSpPr>
            <a:spLocks noGrp="1"/>
          </p:cNvSpPr>
          <p:nvPr>
            <p:ph idx="1"/>
          </p:nvPr>
        </p:nvSpPr>
        <p:spPr/>
        <p:txBody>
          <a:bodyPr/>
          <a:lstStyle/>
          <a:p>
            <a:pPr>
              <a:buNone/>
            </a:pPr>
            <a:r>
              <a:rPr lang="en-US" dirty="0" smtClean="0"/>
              <a:t>For more information, contact:</a:t>
            </a:r>
          </a:p>
          <a:p>
            <a:pPr>
              <a:buNone/>
            </a:pPr>
            <a:endParaRPr lang="en-US" dirty="0" smtClean="0"/>
          </a:p>
          <a:p>
            <a:pPr>
              <a:buNone/>
            </a:pPr>
            <a:r>
              <a:rPr lang="en-US" dirty="0" smtClean="0"/>
              <a:t>Doug Wright</a:t>
            </a:r>
          </a:p>
          <a:p>
            <a:pPr>
              <a:buNone/>
            </a:pPr>
            <a:r>
              <a:rPr lang="en-US" dirty="0" smtClean="0">
                <a:hlinkClick r:id="rId2"/>
              </a:rPr>
              <a:t>dwright@intermountainbank.com</a:t>
            </a:r>
            <a:endParaRPr lang="en-US" dirty="0" smtClean="0"/>
          </a:p>
          <a:p>
            <a:pPr>
              <a:buNone/>
            </a:pPr>
            <a:r>
              <a:rPr lang="en-US" dirty="0" smtClean="0"/>
              <a:t>509-363-2635</a:t>
            </a:r>
            <a:endParaRPr lang="en-US" dirty="0"/>
          </a:p>
        </p:txBody>
      </p:sp>
    </p:spTree>
    <p:extLst>
      <p:ext uri="{BB962C8B-B14F-4D97-AF65-F5344CB8AC3E}">
        <p14:creationId xmlns:p14="http://schemas.microsoft.com/office/powerpoint/2010/main" val="2144231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p:txBody>
          <a:bodyPr/>
          <a:lstStyle/>
          <a:p>
            <a:r>
              <a:rPr lang="en-US" sz="4400" dirty="0"/>
              <a:t>A Quick Run Through National Macroeconomic Trends</a:t>
            </a:r>
          </a:p>
        </p:txBody>
      </p:sp>
      <p:sp>
        <p:nvSpPr>
          <p:cNvPr id="115715" name="Rectangle 3"/>
          <p:cNvSpPr>
            <a:spLocks noGrp="1" noChangeArrowheads="1"/>
          </p:cNvSpPr>
          <p:nvPr>
            <p:ph type="subTitle" idx="1"/>
          </p:nvPr>
        </p:nvSpPr>
        <p:spPr/>
        <p:txBody>
          <a:bodyPr/>
          <a:lstStyle/>
          <a:p>
            <a:r>
              <a:rPr lang="en-US" dirty="0" smtClean="0"/>
              <a:t>Growth Accelerating?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7813"/>
            <a:ext cx="8534400" cy="1139825"/>
          </a:xfrm>
        </p:spPr>
        <p:txBody>
          <a:bodyPr/>
          <a:lstStyle/>
          <a:p>
            <a:r>
              <a:rPr lang="en-US" sz="3600" dirty="0" smtClean="0"/>
              <a:t>GDP – Weak first quarter, expected to </a:t>
            </a:r>
            <a:r>
              <a:rPr lang="en-US" sz="3600" dirty="0" smtClean="0"/>
              <a:t>improve through the rest of the year</a:t>
            </a:r>
            <a:endParaRPr lang="en-US" sz="3600" dirty="0"/>
          </a:p>
        </p:txBody>
      </p:sp>
      <p:pic>
        <p:nvPicPr>
          <p:cNvPr id="1026" name="Picture 2" descr="Quarter-to-Quarter Growth in Real GD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23999"/>
            <a:ext cx="8020050" cy="4505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800" dirty="0" smtClean="0"/>
              <a:t>Job gains consistent but still moderate</a:t>
            </a:r>
            <a:endParaRPr lang="en-US" sz="3800" dirty="0"/>
          </a:p>
        </p:txBody>
      </p:sp>
      <p:pic>
        <p:nvPicPr>
          <p:cNvPr id="2050" name="Picture 2" descr="http://data.bls.gov/generated_files/graphics/CES0000000001_343706_140021420617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85900"/>
            <a:ext cx="9525000" cy="4991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r>
              <a:rPr lang="en-US" sz="3800" dirty="0" smtClean="0"/>
              <a:t>Unemployment Rate – Steady decline, but masks structural issues</a:t>
            </a:r>
            <a:br>
              <a:rPr lang="en-US" sz="3800" dirty="0" smtClean="0"/>
            </a:br>
            <a:endParaRPr lang="en-US" sz="3800" dirty="0"/>
          </a:p>
        </p:txBody>
      </p:sp>
      <p:pic>
        <p:nvPicPr>
          <p:cNvPr id="3074" name="Picture 2" descr="http://data.bls.gov/generated_files/graphics/LNS14000000_343948_140021438960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828800"/>
            <a:ext cx="9067800" cy="4419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r>
              <a:rPr lang="en-US" sz="3600" dirty="0" smtClean="0"/>
              <a:t>Wage Growth Still </a:t>
            </a:r>
            <a:r>
              <a:rPr lang="en-US" sz="3600" dirty="0" smtClean="0"/>
              <a:t>Stagnant; median family income stagnant in real terms since 97</a:t>
            </a:r>
            <a:endParaRPr lang="en-US" sz="3600" dirty="0"/>
          </a:p>
        </p:txBody>
      </p:sp>
      <p:pic>
        <p:nvPicPr>
          <p:cNvPr id="4098" name="Picture 2" descr="http://data.bls.gov/generated_files/graphics/CIU2020000000000A_344191_1400214661597.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295400"/>
            <a:ext cx="98298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3400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a:xfrm>
            <a:off x="457200" y="228600"/>
            <a:ext cx="8229600" cy="1139825"/>
          </a:xfrm>
        </p:spPr>
        <p:txBody>
          <a:bodyPr/>
          <a:lstStyle/>
          <a:p>
            <a:r>
              <a:rPr lang="en-US" dirty="0" smtClean="0"/>
              <a:t>Inflation – PPI generally muted, but uptick in April</a:t>
            </a:r>
            <a:endParaRPr lang="en-US" dirty="0"/>
          </a:p>
        </p:txBody>
      </p:sp>
      <p:pic>
        <p:nvPicPr>
          <p:cNvPr id="5122" name="Picture 2" descr="http://data.bls.gov/generated_files/graphics/WPUSOP3000_344449_140021484142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24000"/>
            <a:ext cx="93726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5504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a:xfrm>
            <a:off x="457200" y="228600"/>
            <a:ext cx="8229600" cy="1139825"/>
          </a:xfrm>
        </p:spPr>
        <p:txBody>
          <a:bodyPr/>
          <a:lstStyle/>
          <a:p>
            <a:r>
              <a:rPr lang="en-US" dirty="0" smtClean="0"/>
              <a:t>Inflation – CPI moderate as well; generally at low end of Fed target</a:t>
            </a:r>
            <a:endParaRPr lang="en-US" dirty="0"/>
          </a:p>
        </p:txBody>
      </p:sp>
      <p:pic>
        <p:nvPicPr>
          <p:cNvPr id="6146" name="Picture 2" descr="http://data.bls.gov/generated_files/graphics/CUUR0000SA0_344552_140021496433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00200"/>
            <a:ext cx="9753600" cy="502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3138</TotalTime>
  <Words>1184</Words>
  <Application>Microsoft Office PowerPoint</Application>
  <PresentationFormat>On-screen Show (4:3)</PresentationFormat>
  <Paragraphs>169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Edge</vt:lpstr>
      <vt:lpstr>Today’s Economy:   Stuck in First Gear or Gaining Momentum</vt:lpstr>
      <vt:lpstr>Legal Statements</vt:lpstr>
      <vt:lpstr>A Quick Run Through National Macroeconomic Trends</vt:lpstr>
      <vt:lpstr>GDP – Weak first quarter, expected to improve through the rest of the year</vt:lpstr>
      <vt:lpstr>Job gains consistent but still moderate</vt:lpstr>
      <vt:lpstr>Unemployment Rate – Steady decline, but masks structural issues </vt:lpstr>
      <vt:lpstr>Wage Growth Still Stagnant; median family income stagnant in real terms since 97</vt:lpstr>
      <vt:lpstr>Inflation – PPI generally muted, but uptick in April</vt:lpstr>
      <vt:lpstr>Inflation – CPI moderate as well; generally at low end of Fed target</vt:lpstr>
      <vt:lpstr>Global events continue to influence US and local economies</vt:lpstr>
      <vt:lpstr>Spending &amp; production data reflects moderate expansion</vt:lpstr>
      <vt:lpstr>Housing is a mixed story</vt:lpstr>
      <vt:lpstr>Other macro data:</vt:lpstr>
      <vt:lpstr>Government activity continues to be a major economic factor</vt:lpstr>
      <vt:lpstr>The Bond Market &amp; Interest Rates</vt:lpstr>
      <vt:lpstr>Short-term Rates – Continued record low rates; until next year?</vt:lpstr>
      <vt:lpstr>10-Year Treasury:  2013 increase, then stabilization, but for how long?</vt:lpstr>
      <vt:lpstr>LIBOR-Swap Curve – Bank CD and lending rates continue at historically low rates</vt:lpstr>
      <vt:lpstr>Factors Affecting Rates – Supply/Demand</vt:lpstr>
      <vt:lpstr>Factors Affecting Rates – Govt Policy</vt:lpstr>
      <vt:lpstr>Rate Predictions</vt:lpstr>
      <vt:lpstr>Economic Outlook for Inland NW</vt:lpstr>
      <vt:lpstr>Implications/Strategies for Estate Planning</vt:lpstr>
      <vt:lpstr>Implications</vt:lpstr>
      <vt:lpstr>Implications cont.</vt:lpstr>
      <vt:lpstr>Strategies</vt:lpstr>
      <vt:lpstr>Strategies, cont.</vt:lpstr>
      <vt:lpstr>Questions/Comments</vt:lpstr>
    </vt:vector>
  </TitlesOfParts>
  <Company>PHSB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Fixed Income Markets In Flux What it Means for Banks, Businesses and Consumers</dc:title>
  <dc:creator>Doug Wright</dc:creator>
  <cp:lastModifiedBy>Doug Wright</cp:lastModifiedBy>
  <cp:revision>91</cp:revision>
  <cp:lastPrinted>2013-06-11T00:21:40Z</cp:lastPrinted>
  <dcterms:created xsi:type="dcterms:W3CDTF">2007-10-01T19:33:16Z</dcterms:created>
  <dcterms:modified xsi:type="dcterms:W3CDTF">2014-05-16T21:42:36Z</dcterms:modified>
</cp:coreProperties>
</file>