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6--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60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70" r:id="rId7"/>
    <p:sldId id="271" r:id="rId8"/>
    <p:sldId id="272" r:id="rId9"/>
    <p:sldId id="263" r:id="rId10"/>
    <p:sldId id="264" r:id="rId11"/>
    <p:sldId id="265" r:id="rId12"/>
    <p:sldId id="259" r:id="rId13"/>
    <p:sldId id="260" r:id="rId14"/>
    <p:sldId id="280" r:id="rId15"/>
    <p:sldId id="261" r:id="rId16"/>
    <p:sldId id="262" r:id="rId17"/>
    <p:sldId id="281" r:id="rId18"/>
    <p:sldId id="273" r:id="rId19"/>
    <p:sldId id="275" r:id="rId20"/>
    <p:sldId id="282" r:id="rId21"/>
    <p:sldId id="283" r:id="rId22"/>
    <p:sldId id="276" r:id="rId23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9" autoAdjust="0"/>
  </p:normalViewPr>
  <p:slideViewPr>
    <p:cSldViewPr>
      <p:cViewPr>
        <p:scale>
          <a:sx n="100" d="100"/>
          <a:sy n="100" d="100"/>
        </p:scale>
        <p:origin x="300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93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34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tags" Target="tags/tag1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29A92-CC71-4DC7-82DA-376704B48F9E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0D7CE-2340-4DA7-85FB-25ACA8FCA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05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9B059-A19A-4193-B2D2-F53E40445DF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17C5D-DF54-4D04-AD03-0A41B8C5C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48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20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83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11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41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73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28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35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97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394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4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030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76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1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47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2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10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17C5D-DF54-4D04-AD03-0A41B8C5C9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551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FDBD29-AFF9-45C1-97B5-410FFE586FEF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A514D-0AF8-41D0-B68B-8301C6EBC3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0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6553200" cy="1066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Update on </a:t>
            </a:r>
            <a:r>
              <a:rPr lang="en-US" smtClean="0">
                <a:solidFill>
                  <a:schemeClr val="tx1"/>
                </a:solidFill>
              </a:rPr>
              <a:t>Washington </a:t>
            </a:r>
            <a:r>
              <a:rPr lang="en-US">
                <a:solidFill>
                  <a:schemeClr val="tx1"/>
                </a:solidFill>
              </a:rPr>
              <a:t>trust and estate </a:t>
            </a:r>
            <a:r>
              <a:rPr lang="en-US" smtClean="0">
                <a:solidFill>
                  <a:schemeClr val="tx1"/>
                </a:solidFill>
              </a:rPr>
              <a:t>legislation/case law </a:t>
            </a:r>
            <a:r>
              <a:rPr lang="en-US">
                <a:solidFill>
                  <a:schemeClr val="tx1"/>
                </a:solidFill>
              </a:rPr>
              <a:t>- 2021</a:t>
            </a:r>
            <a:br>
              <a:rPr lang="en-US">
                <a:solidFill>
                  <a:schemeClr val="tx1"/>
                </a:solidFill>
              </a:rPr>
            </a:br>
            <a:endParaRPr lang="en-US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239000" cy="17526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Trust and estates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5562600"/>
            <a:ext cx="3657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smtClean="0">
                <a:latin typeface="Times New Roman" pitchFamily="18" charset="0"/>
                <a:cs typeface="Times New Roman" pitchFamily="18" charset="0"/>
              </a:rPr>
              <a:t>Randall|Danskin</a:t>
            </a:r>
            <a:endParaRPr lang="en-US" sz="2000" cap="small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000" i="1" smtClean="0">
                <a:latin typeface="Times New Roman" pitchFamily="18" charset="0"/>
                <a:cs typeface="Times New Roman" pitchFamily="18" charset="0"/>
              </a:rPr>
              <a:t>A Professional Service Corporation</a:t>
            </a:r>
            <a:endParaRPr lang="en-US" sz="1000" i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99823" y="2209800"/>
            <a:ext cx="518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82444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 Powers/authority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100" smtClean="0"/>
              <a:t>RCW 11.68.090 (completely reworded)</a:t>
            </a:r>
          </a:p>
          <a:p>
            <a:pPr lvl="1"/>
            <a:r>
              <a:rPr lang="en-US" sz="900" smtClean="0"/>
              <a:t>(1) Except as otherwise provided in this chapter, a PR with nonintervention powers has:</a:t>
            </a:r>
          </a:p>
          <a:p>
            <a:pPr lvl="2"/>
            <a:r>
              <a:rPr lang="en-US" sz="800"/>
              <a:t>(a) All powers that are granted by common law or statute to a </a:t>
            </a:r>
            <a:r>
              <a:rPr lang="en-US" sz="800" smtClean="0"/>
              <a:t>personal </a:t>
            </a:r>
            <a:r>
              <a:rPr lang="en-US" sz="800"/>
              <a:t>representative without nonintervention powers or that a </a:t>
            </a:r>
            <a:r>
              <a:rPr lang="en-US" sz="800" smtClean="0"/>
              <a:t>court </a:t>
            </a:r>
            <a:r>
              <a:rPr lang="en-US" sz="800"/>
              <a:t>supervising the settlement and administration of a decedent's </a:t>
            </a:r>
            <a:r>
              <a:rPr lang="en-US" sz="800" smtClean="0"/>
              <a:t>estate </a:t>
            </a:r>
            <a:r>
              <a:rPr lang="en-US" sz="800"/>
              <a:t>may grant to a personal representative without nonintervention </a:t>
            </a:r>
            <a:r>
              <a:rPr lang="en-US" sz="800" smtClean="0"/>
              <a:t>powers;</a:t>
            </a:r>
          </a:p>
          <a:p>
            <a:pPr lvl="2"/>
            <a:r>
              <a:rPr lang="en-US" sz="800" smtClean="0"/>
              <a:t> (</a:t>
            </a:r>
            <a:r>
              <a:rPr lang="en-US" sz="800"/>
              <a:t>b) The power to borrow money on the general credit of the </a:t>
            </a:r>
            <a:r>
              <a:rPr lang="en-US" sz="800" smtClean="0"/>
              <a:t>estate</a:t>
            </a:r>
            <a:r>
              <a:rPr lang="en-US" sz="800"/>
              <a:t>;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c) The power to mortgage, encumber, lease, sell, exchange, </a:t>
            </a:r>
            <a:r>
              <a:rPr lang="en-US" sz="800" smtClean="0"/>
              <a:t>convey</a:t>
            </a:r>
            <a:r>
              <a:rPr lang="en-US" sz="800"/>
              <a:t>, assign, and otherwise transfer the decedent's real and </a:t>
            </a:r>
            <a:r>
              <a:rPr lang="en-US" sz="800" smtClean="0"/>
              <a:t>personal </a:t>
            </a:r>
            <a:r>
              <a:rPr lang="en-US" sz="800"/>
              <a:t>property;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d) The power to perform the decedent's contracts;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e) The power to determine the persons entitled to the estate; to </a:t>
            </a:r>
            <a:r>
              <a:rPr lang="en-US" sz="800" smtClean="0"/>
              <a:t>partition </a:t>
            </a:r>
            <a:r>
              <a:rPr lang="en-US" sz="800"/>
              <a:t>property, sell property, and/or distribute property pro </a:t>
            </a:r>
            <a:r>
              <a:rPr lang="en-US" sz="800" smtClean="0"/>
              <a:t>rata </a:t>
            </a:r>
            <a:r>
              <a:rPr lang="en-US" sz="800"/>
              <a:t>or nonpro rata, and otherwise to administer and settle the </a:t>
            </a:r>
            <a:r>
              <a:rPr lang="en-US" sz="800" smtClean="0"/>
              <a:t>decedent's </a:t>
            </a:r>
            <a:r>
              <a:rPr lang="en-US" sz="800"/>
              <a:t>estate;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f) The powers, privileges, and limitations of liability of a </a:t>
            </a:r>
            <a:r>
              <a:rPr lang="en-US" sz="800" smtClean="0"/>
              <a:t>trustee </a:t>
            </a:r>
            <a:r>
              <a:rPr lang="en-US" sz="800"/>
              <a:t>under chapters 11.98, 11.100, and 11.102 RCW and under the </a:t>
            </a:r>
            <a:r>
              <a:rPr lang="en-US" sz="800" smtClean="0"/>
              <a:t>principles </a:t>
            </a:r>
            <a:r>
              <a:rPr lang="en-US" sz="800"/>
              <a:t>of equity with regard to the assets of the estate, both </a:t>
            </a:r>
            <a:r>
              <a:rPr lang="en-US" sz="800" smtClean="0"/>
              <a:t>real </a:t>
            </a:r>
            <a:r>
              <a:rPr lang="en-US" sz="800"/>
              <a:t>and personal;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g) Any further power appropriate to the exercise or nonexercise </a:t>
            </a:r>
            <a:r>
              <a:rPr lang="en-US" sz="800" smtClean="0"/>
              <a:t>of </a:t>
            </a:r>
            <a:r>
              <a:rPr lang="en-US" sz="800"/>
              <a:t>a power granted under this subsection (1); and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h) The right and authority to exercise the powers under this </a:t>
            </a:r>
            <a:r>
              <a:rPr lang="en-US" sz="800" smtClean="0"/>
              <a:t>subsection </a:t>
            </a:r>
            <a:r>
              <a:rPr lang="en-US" sz="800"/>
              <a:t>(1) without an order of the court and without notice to, </a:t>
            </a:r>
            <a:r>
              <a:rPr lang="en-US" sz="800" smtClean="0"/>
              <a:t>direction </a:t>
            </a:r>
            <a:r>
              <a:rPr lang="en-US" sz="800"/>
              <a:t>from, approval by, confirmation by, or intervention of any </a:t>
            </a:r>
            <a:r>
              <a:rPr lang="en-US" sz="800" smtClean="0"/>
              <a:t>court</a:t>
            </a:r>
            <a:r>
              <a:rPr lang="en-US" sz="800"/>
              <a:t>. </a:t>
            </a:r>
            <a:endParaRPr lang="en-US" sz="800" smtClean="0"/>
          </a:p>
          <a:p>
            <a:pPr lvl="1"/>
            <a:r>
              <a:rPr lang="en-US" sz="900" smtClean="0"/>
              <a:t>(</a:t>
            </a:r>
            <a:r>
              <a:rPr lang="en-US" sz="900"/>
              <a:t>2) Except as otherwise provided in this chapter, a personal </a:t>
            </a:r>
            <a:r>
              <a:rPr lang="en-US" sz="900" smtClean="0"/>
              <a:t>representative </a:t>
            </a:r>
            <a:r>
              <a:rPr lang="en-US" sz="900"/>
              <a:t>with nonintervention powers has the same duties, </a:t>
            </a:r>
            <a:r>
              <a:rPr lang="en-US" sz="900" smtClean="0"/>
              <a:t>restrictions</a:t>
            </a:r>
            <a:r>
              <a:rPr lang="en-US" sz="900"/>
              <a:t>, and liabilities as a personal representative without </a:t>
            </a:r>
            <a:r>
              <a:rPr lang="en-US" sz="900" smtClean="0"/>
              <a:t>nonintervention </a:t>
            </a:r>
            <a:r>
              <a:rPr lang="en-US" sz="900"/>
              <a:t>powers and shall act for the benefit of all persons </a:t>
            </a:r>
            <a:r>
              <a:rPr lang="en-US" sz="900" smtClean="0"/>
              <a:t>interested </a:t>
            </a:r>
            <a:r>
              <a:rPr lang="en-US" sz="900"/>
              <a:t>in the estate, as defined in RCW 11.96A.030(6) relative to </a:t>
            </a:r>
            <a:r>
              <a:rPr lang="en-US" sz="900" smtClean="0"/>
              <a:t>a </a:t>
            </a:r>
            <a:r>
              <a:rPr lang="en-US" sz="900"/>
              <a:t>decedent's estate, </a:t>
            </a:r>
            <a:r>
              <a:rPr lang="en-US" sz="900" b="1"/>
              <a:t>except that</a:t>
            </a:r>
            <a:r>
              <a:rPr lang="en-US" sz="900"/>
              <a:t>: </a:t>
            </a:r>
            <a:endParaRPr lang="en-US" sz="9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a) A personal representative with nonintervention powers may act </a:t>
            </a:r>
            <a:r>
              <a:rPr lang="en-US" sz="800" smtClean="0"/>
              <a:t>without </a:t>
            </a:r>
            <a:r>
              <a:rPr lang="en-US" sz="800"/>
              <a:t>an order of the court and without notice to, direction from, </a:t>
            </a:r>
            <a:r>
              <a:rPr lang="en-US" sz="800" smtClean="0"/>
              <a:t>approval </a:t>
            </a:r>
            <a:r>
              <a:rPr lang="en-US" sz="800"/>
              <a:t>by, confirmation by, or intervention of any court;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b) A personal representative with nonintervention powers has no </a:t>
            </a:r>
            <a:r>
              <a:rPr lang="en-US" sz="800" smtClean="0"/>
              <a:t>duty </a:t>
            </a:r>
            <a:r>
              <a:rPr lang="en-US" sz="800"/>
              <a:t>to follow the procedures of RCW 11.76.010 through 11.76.080 or </a:t>
            </a:r>
            <a:r>
              <a:rPr lang="en-US" sz="800" smtClean="0"/>
              <a:t>chapter </a:t>
            </a:r>
            <a:r>
              <a:rPr lang="en-US" sz="800"/>
              <a:t>11.56 RCW; and </a:t>
            </a:r>
            <a:endParaRPr lang="en-US" sz="8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c) A personal representative with nonintervention powers must </a:t>
            </a:r>
            <a:r>
              <a:rPr lang="en-US" sz="800" smtClean="0"/>
              <a:t>exercise </a:t>
            </a:r>
            <a:r>
              <a:rPr lang="en-US" sz="800"/>
              <a:t>a discretionary power in good faith, with honest judgment, </a:t>
            </a:r>
            <a:r>
              <a:rPr lang="en-US" sz="800" smtClean="0"/>
              <a:t>and </a:t>
            </a:r>
            <a:r>
              <a:rPr lang="en-US" sz="800"/>
              <a:t>in accordance with the terms and purposes of the probated will </a:t>
            </a:r>
            <a:r>
              <a:rPr lang="en-US" sz="800" smtClean="0"/>
              <a:t>and </a:t>
            </a:r>
            <a:r>
              <a:rPr lang="en-US" sz="800"/>
              <a:t>the interests of the beneficiaries. </a:t>
            </a:r>
            <a:endParaRPr lang="en-US" sz="800" smtClean="0"/>
          </a:p>
          <a:p>
            <a:pPr lvl="1"/>
            <a:r>
              <a:rPr lang="en-US" sz="900" smtClean="0"/>
              <a:t>(</a:t>
            </a:r>
            <a:r>
              <a:rPr lang="en-US" sz="900"/>
              <a:t>3) Except as provided in subsection (4) of this section, a </a:t>
            </a:r>
            <a:r>
              <a:rPr lang="en-US" sz="900" smtClean="0"/>
              <a:t>testator </a:t>
            </a:r>
            <a:r>
              <a:rPr lang="en-US" sz="900"/>
              <a:t>may by will: </a:t>
            </a:r>
            <a:endParaRPr lang="en-US" sz="900" smtClean="0"/>
          </a:p>
          <a:p>
            <a:pPr lvl="2"/>
            <a:r>
              <a:rPr lang="en-US" sz="800" smtClean="0"/>
              <a:t>(</a:t>
            </a:r>
            <a:r>
              <a:rPr lang="en-US" sz="800"/>
              <a:t>a) Add to, alter, or deny any or all of the powers and </a:t>
            </a:r>
            <a:r>
              <a:rPr lang="en-US" sz="800" smtClean="0"/>
              <a:t>privileges </a:t>
            </a:r>
            <a:r>
              <a:rPr lang="en-US" sz="800"/>
              <a:t>conferred upon the personal representative with </a:t>
            </a:r>
            <a:r>
              <a:rPr lang="en-US" sz="800" smtClean="0"/>
              <a:t>nonintervention </a:t>
            </a:r>
            <a:r>
              <a:rPr lang="en-US" sz="800"/>
              <a:t>powers to administer and settle the testator's estate </a:t>
            </a:r>
            <a:r>
              <a:rPr lang="en-US" sz="800" smtClean="0"/>
              <a:t>by </a:t>
            </a:r>
            <a:r>
              <a:rPr lang="en-US" sz="800"/>
              <a:t>common law, statute, or the principles of equity; </a:t>
            </a:r>
            <a:r>
              <a:rPr lang="en-US" sz="800" smtClean="0"/>
              <a:t>and</a:t>
            </a:r>
          </a:p>
          <a:p>
            <a:pPr lvl="2"/>
            <a:r>
              <a:rPr lang="en-US" sz="800" smtClean="0"/>
              <a:t> (</a:t>
            </a:r>
            <a:r>
              <a:rPr lang="en-US" sz="800"/>
              <a:t>b) Add to, alter, or remove any or all of the duties, </a:t>
            </a:r>
            <a:r>
              <a:rPr lang="en-US" sz="800" smtClean="0"/>
              <a:t>restrictions</a:t>
            </a:r>
            <a:r>
              <a:rPr lang="en-US" sz="800"/>
              <a:t>, or liabilities imposed on a personal representative </a:t>
            </a:r>
            <a:r>
              <a:rPr lang="en-US" sz="800" smtClean="0"/>
              <a:t>with </a:t>
            </a:r>
            <a:r>
              <a:rPr lang="en-US" sz="800"/>
              <a:t>nonintervention powers relative to the administration and </a:t>
            </a:r>
            <a:r>
              <a:rPr lang="en-US" sz="800" smtClean="0"/>
              <a:t>settlement </a:t>
            </a:r>
            <a:r>
              <a:rPr lang="en-US" sz="800"/>
              <a:t>of the testator's estate by common law, statute, or </a:t>
            </a:r>
            <a:r>
              <a:rPr lang="en-US" sz="800" smtClean="0"/>
              <a:t>the principles </a:t>
            </a:r>
            <a:r>
              <a:rPr lang="en-US" sz="800"/>
              <a:t>of equity. </a:t>
            </a:r>
            <a:endParaRPr lang="en-US" sz="800" smtClean="0"/>
          </a:p>
          <a:p>
            <a:pPr lvl="1"/>
            <a:r>
              <a:rPr lang="en-US" sz="900" smtClean="0"/>
              <a:t>(</a:t>
            </a:r>
            <a:r>
              <a:rPr lang="en-US" sz="900"/>
              <a:t>4) No testamentary provisions may limit the effect of RCW 9 6.32.250, 11.20.080, 11.48.010, 11.48.020 (although without the </a:t>
            </a:r>
            <a:r>
              <a:rPr lang="en-US" sz="900" smtClean="0"/>
              <a:t>necessity </a:t>
            </a:r>
            <a:r>
              <a:rPr lang="en-US" sz="900"/>
              <a:t>of any order of a court), 11.48.030, 11.48.140,11.68.065, 11 11.68.070, 11.68.080, 11.68.090, 11.76.110, 11.76.150, 11.76.160, </a:t>
            </a:r>
            <a:r>
              <a:rPr lang="en-US" sz="900" smtClean="0"/>
              <a:t>11.76.170</a:t>
            </a:r>
            <a:r>
              <a:rPr lang="en-US" sz="900"/>
              <a:t>, or 11.96A.190, or of chapters 11.36, 11.44, 11.54, and </a:t>
            </a:r>
            <a:r>
              <a:rPr lang="en-US" sz="900" smtClean="0"/>
              <a:t>11.108 </a:t>
            </a:r>
            <a:r>
              <a:rPr lang="en-US" sz="900"/>
              <a:t>RCW or any other laws that preserve a marital deduction </a:t>
            </a:r>
            <a:r>
              <a:rPr lang="en-US" sz="900" smtClean="0"/>
              <a:t>from estate </a:t>
            </a:r>
            <a:r>
              <a:rPr lang="en-US" sz="900"/>
              <a:t>taxes; and in no event may a personal representative with </a:t>
            </a:r>
            <a:r>
              <a:rPr lang="en-US" sz="900" smtClean="0"/>
              <a:t>nonintervention </a:t>
            </a:r>
            <a:r>
              <a:rPr lang="en-US" sz="900"/>
              <a:t>powers be relieved of the duty to act in good faith, </a:t>
            </a:r>
            <a:r>
              <a:rPr lang="en-US" sz="900" smtClean="0"/>
              <a:t>with </a:t>
            </a:r>
            <a:r>
              <a:rPr lang="en-US" sz="900"/>
              <a:t>honest judgment, and in accordance with the terms and purposes </a:t>
            </a:r>
            <a:r>
              <a:rPr lang="en-US" sz="900" smtClean="0"/>
              <a:t>of </a:t>
            </a:r>
            <a:r>
              <a:rPr lang="en-US" sz="900"/>
              <a:t>the probated will and the interests of the beneficiaries. </a:t>
            </a:r>
            <a:endParaRPr lang="en-US" sz="900" smtClean="0"/>
          </a:p>
          <a:p>
            <a:pPr lvl="1"/>
            <a:r>
              <a:rPr lang="en-US" sz="900" smtClean="0"/>
              <a:t>(</a:t>
            </a:r>
            <a:r>
              <a:rPr lang="en-US" sz="900"/>
              <a:t>5) The common law and the principles of equity supplement this 19 chapter. </a:t>
            </a:r>
            <a:endParaRPr lang="en-US" sz="900" smtClean="0"/>
          </a:p>
        </p:txBody>
      </p:sp>
    </p:spTree>
    <p:extLst>
      <p:ext uri="{BB962C8B-B14F-4D97-AF65-F5344CB8AC3E}">
        <p14:creationId xmlns:p14="http://schemas.microsoft.com/office/powerpoint/2010/main" val="338676797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Third parties</a:t>
            </a:r>
            <a:endParaRPr lang="en-US" i="1" cap="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RCW 11.68 [NEW SECTION]</a:t>
            </a:r>
          </a:p>
          <a:p>
            <a:pPr lvl="1" algn="just"/>
            <a:r>
              <a:rPr lang="en-US"/>
              <a:t>A party to a transaction with a personal representative with </a:t>
            </a:r>
            <a:r>
              <a:rPr lang="en-US" smtClean="0"/>
              <a:t>nonintervention </a:t>
            </a:r>
            <a:r>
              <a:rPr lang="en-US"/>
              <a:t>powers and the party's successors in interest are </a:t>
            </a:r>
            <a:r>
              <a:rPr lang="en-US" smtClean="0"/>
              <a:t>entitled </a:t>
            </a:r>
            <a:r>
              <a:rPr lang="en-US"/>
              <a:t>to have it conclusively presumed that the transaction is </a:t>
            </a:r>
            <a:r>
              <a:rPr lang="en-US" smtClean="0"/>
              <a:t>necessary </a:t>
            </a:r>
            <a:r>
              <a:rPr lang="en-US"/>
              <a:t>for the administration of the decedent's estate.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304621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Petitions for instructions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RCW 11.68.120</a:t>
            </a:r>
          </a:p>
          <a:p>
            <a:pPr lvl="1"/>
            <a:r>
              <a:rPr lang="en-US"/>
              <a:t>A personal representative who has acquired nonintervention powers </a:t>
            </a:r>
            <a:r>
              <a:rPr lang="en-US" smtClean="0"/>
              <a:t>in </a:t>
            </a:r>
            <a:r>
              <a:rPr lang="en-US"/>
              <a:t>accordance with this chapter </a:t>
            </a:r>
            <a:r>
              <a:rPr lang="en-US" u="sng"/>
              <a:t>may present a matter, as defined in </a:t>
            </a:r>
            <a:r>
              <a:rPr lang="en-US" u="sng" smtClean="0"/>
              <a:t>RCW </a:t>
            </a:r>
            <a:r>
              <a:rPr lang="en-US" u="sng"/>
              <a:t>11.96A.030, to the court for resolution or for instructions under </a:t>
            </a:r>
            <a:r>
              <a:rPr lang="en-US" u="sng" smtClean="0"/>
              <a:t>chapter </a:t>
            </a:r>
            <a:r>
              <a:rPr lang="en-US" u="sng"/>
              <a:t>11.96A RCW at any time. A personal representative </a:t>
            </a:r>
            <a:r>
              <a:rPr lang="en-US"/>
              <a:t>shall not </a:t>
            </a:r>
            <a:r>
              <a:rPr lang="en-US" smtClean="0"/>
              <a:t>be </a:t>
            </a:r>
            <a:r>
              <a:rPr lang="en-US"/>
              <a:t>deemed to have waived ((</a:t>
            </a:r>
            <a:r>
              <a:rPr lang="en-US" strike="sngStrike"/>
              <a:t>his or her</a:t>
            </a:r>
            <a:r>
              <a:rPr lang="en-US"/>
              <a:t>)) </a:t>
            </a:r>
            <a:r>
              <a:rPr lang="en-US" u="sng"/>
              <a:t>the personal representative's</a:t>
            </a:r>
            <a:r>
              <a:rPr lang="en-US"/>
              <a:t> </a:t>
            </a:r>
            <a:r>
              <a:rPr lang="en-US" smtClean="0"/>
              <a:t>nonintervention </a:t>
            </a:r>
            <a:r>
              <a:rPr lang="en-US"/>
              <a:t>powers </a:t>
            </a:r>
            <a:r>
              <a:rPr lang="en-US" u="sng"/>
              <a:t>by seeking</a:t>
            </a:r>
            <a:r>
              <a:rPr lang="en-US"/>
              <a:t> or obtaining any order or decree </a:t>
            </a:r>
            <a:r>
              <a:rPr lang="en-US" smtClean="0"/>
              <a:t>during </a:t>
            </a:r>
            <a:r>
              <a:rPr lang="en-US"/>
              <a:t>the course of ((</a:t>
            </a:r>
            <a:r>
              <a:rPr lang="en-US" strike="sngStrike"/>
              <a:t>his or her</a:t>
            </a:r>
            <a:r>
              <a:rPr lang="en-US"/>
              <a:t>)) </a:t>
            </a:r>
            <a:r>
              <a:rPr lang="en-US" u="sng"/>
              <a:t>the</a:t>
            </a:r>
            <a:r>
              <a:rPr lang="en-US"/>
              <a:t> administration of the estate.</a:t>
            </a:r>
          </a:p>
        </p:txBody>
      </p:sp>
    </p:spTree>
    <p:extLst>
      <p:ext uri="{BB962C8B-B14F-4D97-AF65-F5344CB8AC3E}">
        <p14:creationId xmlns:p14="http://schemas.microsoft.com/office/powerpoint/2010/main" val="4219504344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TEDRA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RCW 11.96a.030 – Revised “definitions”</a:t>
            </a:r>
          </a:p>
          <a:p>
            <a:pPr lvl="1"/>
            <a:r>
              <a:rPr lang="en-US" smtClean="0"/>
              <a:t>“Parties” (see above)</a:t>
            </a:r>
          </a:p>
          <a:p>
            <a:pPr lvl="1"/>
            <a:r>
              <a:rPr lang="en-US" smtClean="0"/>
              <a:t>“Persons </a:t>
            </a:r>
            <a:r>
              <a:rPr lang="en-US"/>
              <a:t>interested in the </a:t>
            </a:r>
            <a:r>
              <a:rPr lang="en-US" smtClean="0"/>
              <a:t>estate” </a:t>
            </a:r>
            <a:r>
              <a:rPr lang="en-US"/>
              <a:t>((</a:t>
            </a:r>
            <a:r>
              <a:rPr lang="en-US" strike="sngStrike"/>
              <a:t>or trust" means the </a:t>
            </a:r>
            <a:r>
              <a:rPr lang="en-US" strike="sngStrike" smtClean="0"/>
              <a:t>trustor</a:t>
            </a:r>
            <a:r>
              <a:rPr lang="en-US" strike="sngStrike"/>
              <a:t>, if living, all persons beneficially interested in the estate </a:t>
            </a:r>
            <a:r>
              <a:rPr lang="en-US" strike="sngStrike" smtClean="0"/>
              <a:t>or </a:t>
            </a:r>
            <a:r>
              <a:rPr lang="en-US" strike="sngStrike"/>
              <a:t>trust, persons holding powers over the trust or estate assets, the </a:t>
            </a:r>
            <a:r>
              <a:rPr lang="en-US" strike="sngStrike" smtClean="0"/>
              <a:t>attorney </a:t>
            </a:r>
            <a:r>
              <a:rPr lang="en-US" strike="sngStrike"/>
              <a:t>general in the case of any charitable trust where the </a:t>
            </a:r>
            <a:r>
              <a:rPr lang="en-US" strike="sngStrike" smtClean="0"/>
              <a:t>attorney </a:t>
            </a:r>
            <a:r>
              <a:rPr lang="en-US" strike="sngStrike"/>
              <a:t>general would be a necessary party to judicial proceedings </a:t>
            </a:r>
            <a:r>
              <a:rPr lang="en-US" strike="sngStrike" smtClean="0"/>
              <a:t>concerning </a:t>
            </a:r>
            <a:r>
              <a:rPr lang="en-US" strike="sngStrike"/>
              <a:t>the trust, and any personal representative or trustee of </a:t>
            </a:r>
            <a:r>
              <a:rPr lang="en-US" strike="sngStrike" smtClean="0"/>
              <a:t>the </a:t>
            </a:r>
            <a:r>
              <a:rPr lang="en-US" strike="sngStrike"/>
              <a:t>estate or trust)</a:t>
            </a:r>
            <a:r>
              <a:rPr lang="en-US"/>
              <a:t>), </a:t>
            </a:r>
            <a:r>
              <a:rPr lang="en-US" u="sng"/>
              <a:t>trust, nonprobate asset, other property </a:t>
            </a:r>
            <a:r>
              <a:rPr lang="en-US" u="sng" smtClean="0"/>
              <a:t>passing </a:t>
            </a:r>
            <a:r>
              <a:rPr lang="en-US" u="sng"/>
              <a:t>at death, or custodial property" means all persons legally or </a:t>
            </a:r>
            <a:r>
              <a:rPr lang="en-US" u="sng" smtClean="0"/>
              <a:t>beneficially </a:t>
            </a:r>
            <a:r>
              <a:rPr lang="en-US" u="sng"/>
              <a:t>interested in the estate, trust, nonprobate asset, other </a:t>
            </a:r>
            <a:r>
              <a:rPr lang="en-US" u="sng" smtClean="0"/>
              <a:t>property </a:t>
            </a:r>
            <a:r>
              <a:rPr lang="en-US" u="sng"/>
              <a:t>passing at death, or custodial property; all persons </a:t>
            </a:r>
            <a:r>
              <a:rPr lang="en-US" u="sng" smtClean="0"/>
              <a:t>holding powers </a:t>
            </a:r>
            <a:r>
              <a:rPr lang="en-US" u="sng"/>
              <a:t>with respect to the trust, estate, nonprobate asset, other </a:t>
            </a:r>
            <a:r>
              <a:rPr lang="en-US" u="sng" smtClean="0"/>
              <a:t>property </a:t>
            </a:r>
            <a:r>
              <a:rPr lang="en-US" u="sng"/>
              <a:t>passing at death, or custodial property; the attorney </a:t>
            </a:r>
            <a:r>
              <a:rPr lang="en-US" u="sng" smtClean="0"/>
              <a:t>general </a:t>
            </a:r>
            <a:r>
              <a:rPr lang="en-US" u="sng"/>
              <a:t>in the case of any charitable trust where the attorney </a:t>
            </a:r>
            <a:r>
              <a:rPr lang="en-US" u="sng" smtClean="0"/>
              <a:t>general </a:t>
            </a:r>
            <a:r>
              <a:rPr lang="en-US" u="sng"/>
              <a:t>would be a necessary party to judicial proceedings concerning </a:t>
            </a:r>
            <a:r>
              <a:rPr lang="en-US" u="sng" smtClean="0"/>
              <a:t>the </a:t>
            </a:r>
            <a:r>
              <a:rPr lang="en-US" u="sng"/>
              <a:t>trust; all fiduciaries of the estate, trust, nonprobate asset, or </a:t>
            </a:r>
            <a:r>
              <a:rPr lang="en-US" u="sng" smtClean="0"/>
              <a:t>other </a:t>
            </a:r>
            <a:r>
              <a:rPr lang="en-US" u="sng"/>
              <a:t>property passing at death; and all custodians of custodial </a:t>
            </a:r>
            <a:r>
              <a:rPr lang="en-US" u="sng" smtClean="0"/>
              <a:t>property.</a:t>
            </a:r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300230031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Effective date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RCW 11.98.130-11.98.160 - </a:t>
            </a:r>
            <a:endParaRPr lang="en-US"/>
          </a:p>
          <a:p>
            <a:pPr lvl="1"/>
            <a:r>
              <a:rPr lang="en-US"/>
              <a:t>(1) The provisions of RCW 11.98.130 through 11.98.160 are </a:t>
            </a:r>
            <a:r>
              <a:rPr lang="en-US" smtClean="0"/>
              <a:t>applicable </a:t>
            </a:r>
            <a:r>
              <a:rPr lang="en-US"/>
              <a:t>to any instrument purporting to create a trust regardless </a:t>
            </a:r>
            <a:r>
              <a:rPr lang="en-US" smtClean="0"/>
              <a:t>of </a:t>
            </a:r>
            <a:r>
              <a:rPr lang="en-US"/>
              <a:t>the date such instrument bears, unless it has been previously adjudicated in the courts of this state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(</a:t>
            </a:r>
            <a:r>
              <a:rPr lang="en-US"/>
              <a:t>2) To the extent that this chapter is in conflict with RCW </a:t>
            </a:r>
            <a:r>
              <a:rPr lang="en-US" smtClean="0"/>
              <a:t>11.68.090</a:t>
            </a:r>
            <a:r>
              <a:rPr lang="en-US"/>
              <a:t>, RCW 11.68.090 prevails.</a:t>
            </a:r>
            <a:endParaRPr lang="en-US" smtClean="0"/>
          </a:p>
          <a:p>
            <a:r>
              <a:rPr lang="en-US" smtClean="0"/>
              <a:t>RCW 11.100.050</a:t>
            </a:r>
            <a:r>
              <a:rPr lang="en-US"/>
              <a:t> </a:t>
            </a:r>
            <a:endParaRPr lang="en-US" smtClean="0"/>
          </a:p>
          <a:p>
            <a:pPr lvl="1"/>
            <a:r>
              <a:rPr lang="en-US" smtClean="0"/>
              <a:t>(</a:t>
            </a:r>
            <a:r>
              <a:rPr lang="en-US"/>
              <a:t>1) The provisions of this chapter govern fiduciaries acting </a:t>
            </a:r>
            <a:r>
              <a:rPr lang="en-US" smtClean="0"/>
              <a:t>under </a:t>
            </a:r>
            <a:r>
              <a:rPr lang="en-US"/>
              <a:t>wills, agreements, court orders, and other instruments effective before or after January 1, 1985</a:t>
            </a:r>
            <a:r>
              <a:rPr lang="en-US" smtClean="0"/>
              <a:t>. </a:t>
            </a:r>
          </a:p>
          <a:p>
            <a:pPr lvl="1"/>
            <a:r>
              <a:rPr lang="en-US" smtClean="0"/>
              <a:t>(</a:t>
            </a:r>
            <a:r>
              <a:rPr lang="en-US"/>
              <a:t>2) To the extent that this chapter is in conflict with RCW 13 11.68.090, RCW 11.68.090 prevails.</a:t>
            </a:r>
          </a:p>
        </p:txBody>
      </p:sp>
    </p:spTree>
    <p:extLst>
      <p:ext uri="{BB962C8B-B14F-4D97-AF65-F5344CB8AC3E}">
        <p14:creationId xmlns:p14="http://schemas.microsoft.com/office/powerpoint/2010/main" val="3241528166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ELECTRONIC WILLS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mtClean="0"/>
              <a:t>RCW 11.12 – NEW CHAPTER “UNIFORM ELECTRONIC WILLS ACT”</a:t>
            </a:r>
          </a:p>
          <a:p>
            <a:pPr lvl="1"/>
            <a:r>
              <a:rPr lang="en-US" smtClean="0"/>
              <a:t>Definition – </a:t>
            </a:r>
            <a:r>
              <a:rPr lang="en-US" b="1" smtClean="0"/>
              <a:t>“SIGN”</a:t>
            </a:r>
            <a:r>
              <a:rPr lang="en-US"/>
              <a:t> </a:t>
            </a:r>
            <a:r>
              <a:rPr lang="en-US" smtClean="0"/>
              <a:t>means</a:t>
            </a:r>
            <a:r>
              <a:rPr lang="en-US"/>
              <a:t>, with present intent to authenticate or adopt a 10 record, to affix to or logically associate with the record an </a:t>
            </a:r>
            <a:r>
              <a:rPr lang="en-US" smtClean="0"/>
              <a:t>electronic </a:t>
            </a:r>
            <a:r>
              <a:rPr lang="en-US"/>
              <a:t>symbol, an electronic sound, or process. </a:t>
            </a:r>
            <a:endParaRPr lang="en-US" smtClean="0"/>
          </a:p>
          <a:p>
            <a:pPr lvl="1"/>
            <a:r>
              <a:rPr lang="en-US"/>
              <a:t>An electronic will is a will for all purposes </a:t>
            </a:r>
            <a:r>
              <a:rPr lang="en-US" smtClean="0"/>
              <a:t>of </a:t>
            </a:r>
            <a:r>
              <a:rPr lang="en-US"/>
              <a:t>the law of this state. The law of this state applicable to wills </a:t>
            </a:r>
            <a:r>
              <a:rPr lang="en-US" smtClean="0"/>
              <a:t>and </a:t>
            </a:r>
            <a:r>
              <a:rPr lang="en-US"/>
              <a:t>principles of equity apply to an electronic will, except as </a:t>
            </a:r>
            <a:r>
              <a:rPr lang="en-US" smtClean="0"/>
              <a:t>modified </a:t>
            </a:r>
            <a:r>
              <a:rPr lang="en-US"/>
              <a:t>by sections 1001 through 1011 of this act.</a:t>
            </a:r>
            <a:endParaRPr lang="en-US" smtClean="0"/>
          </a:p>
          <a:p>
            <a:pPr lvl="1"/>
            <a:r>
              <a:rPr lang="en-US" smtClean="0"/>
              <a:t>Choice of Law</a:t>
            </a:r>
          </a:p>
          <a:p>
            <a:pPr lvl="2"/>
            <a:r>
              <a:rPr lang="en-US"/>
              <a:t>A </a:t>
            </a:r>
            <a:r>
              <a:rPr lang="en-US" smtClean="0"/>
              <a:t>will </a:t>
            </a:r>
            <a:r>
              <a:rPr lang="en-US"/>
              <a:t>executed electronically but not in compliance with section </a:t>
            </a:r>
            <a:r>
              <a:rPr lang="en-US" smtClean="0"/>
              <a:t>1005(1</a:t>
            </a:r>
            <a:r>
              <a:rPr lang="en-US"/>
              <a:t>) of this act is an electronic will under sections 1001 through </a:t>
            </a:r>
            <a:r>
              <a:rPr lang="en-US" smtClean="0"/>
              <a:t>1011 </a:t>
            </a:r>
            <a:r>
              <a:rPr lang="en-US"/>
              <a:t>of this act if executed in compliance with the law of the </a:t>
            </a:r>
            <a:r>
              <a:rPr lang="en-US" smtClean="0"/>
              <a:t>jurisdiction </a:t>
            </a:r>
            <a:r>
              <a:rPr lang="en-US"/>
              <a:t>where the testator is: </a:t>
            </a:r>
            <a:endParaRPr lang="en-US" smtClean="0"/>
          </a:p>
          <a:p>
            <a:pPr lvl="3"/>
            <a:r>
              <a:rPr lang="en-US" smtClean="0"/>
              <a:t>(</a:t>
            </a:r>
            <a:r>
              <a:rPr lang="en-US"/>
              <a:t>1) Physically located when the will is signed; or </a:t>
            </a:r>
            <a:endParaRPr lang="en-US" smtClean="0"/>
          </a:p>
          <a:p>
            <a:pPr lvl="3"/>
            <a:r>
              <a:rPr lang="en-US" smtClean="0"/>
              <a:t>(</a:t>
            </a:r>
            <a:r>
              <a:rPr lang="en-US"/>
              <a:t>2) Domiciled or resides when the will is signed or when the testator dies</a:t>
            </a:r>
            <a:endParaRPr lang="en-US" smtClean="0"/>
          </a:p>
          <a:p>
            <a:pPr lvl="1"/>
            <a:r>
              <a:rPr lang="en-US"/>
              <a:t>EXECUTION OF ELECTRONIC WILL.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1) </a:t>
            </a:r>
            <a:r>
              <a:rPr lang="en-US" smtClean="0"/>
              <a:t>Subject </a:t>
            </a:r>
            <a:r>
              <a:rPr lang="en-US"/>
              <a:t>to section 1006(4) of this act, an electronic will must be: </a:t>
            </a:r>
            <a:endParaRPr lang="en-US" smtClean="0"/>
          </a:p>
          <a:p>
            <a:pPr lvl="3"/>
            <a:r>
              <a:rPr lang="en-US" smtClean="0"/>
              <a:t>(</a:t>
            </a:r>
            <a:r>
              <a:rPr lang="en-US"/>
              <a:t>a) A record that is readable as text at the time of signing under (b) of this </a:t>
            </a:r>
            <a:r>
              <a:rPr lang="en-US" smtClean="0"/>
              <a:t>subsection;</a:t>
            </a:r>
          </a:p>
          <a:p>
            <a:pPr lvl="3"/>
            <a:r>
              <a:rPr lang="en-US" smtClean="0"/>
              <a:t>(b</a:t>
            </a:r>
            <a:r>
              <a:rPr lang="en-US"/>
              <a:t>) Signed </a:t>
            </a:r>
            <a:r>
              <a:rPr lang="en-US" smtClean="0"/>
              <a:t>by:</a:t>
            </a:r>
          </a:p>
          <a:p>
            <a:pPr lvl="4"/>
            <a:r>
              <a:rPr lang="en-US" smtClean="0"/>
              <a:t>(i</a:t>
            </a:r>
            <a:r>
              <a:rPr lang="en-US"/>
              <a:t>) The testator; </a:t>
            </a:r>
            <a:r>
              <a:rPr lang="en-US" smtClean="0"/>
              <a:t>or</a:t>
            </a:r>
          </a:p>
          <a:p>
            <a:pPr lvl="4"/>
            <a:r>
              <a:rPr lang="en-US" smtClean="0"/>
              <a:t> (</a:t>
            </a:r>
            <a:r>
              <a:rPr lang="en-US"/>
              <a:t>ii) Another individual in the testator's name, in the testator's </a:t>
            </a:r>
            <a:r>
              <a:rPr lang="en-US" smtClean="0"/>
              <a:t>physical </a:t>
            </a:r>
            <a:r>
              <a:rPr lang="en-US"/>
              <a:t>presence, and by the testator's direction; and </a:t>
            </a:r>
            <a:endParaRPr lang="en-US" smtClean="0"/>
          </a:p>
          <a:p>
            <a:pPr lvl="3"/>
            <a:r>
              <a:rPr lang="en-US" smtClean="0"/>
              <a:t>(</a:t>
            </a:r>
            <a:r>
              <a:rPr lang="en-US"/>
              <a:t>c) Signed in the physical or electronic presence of the testator </a:t>
            </a:r>
            <a:r>
              <a:rPr lang="en-US" smtClean="0"/>
              <a:t>and </a:t>
            </a:r>
            <a:r>
              <a:rPr lang="en-US"/>
              <a:t>at the testator's direction or request by at least two competent witnesses after</a:t>
            </a:r>
            <a:r>
              <a:rPr lang="en-US" smtClean="0"/>
              <a:t>:</a:t>
            </a:r>
          </a:p>
          <a:p>
            <a:pPr lvl="4"/>
            <a:r>
              <a:rPr lang="en-US" smtClean="0"/>
              <a:t> (</a:t>
            </a:r>
            <a:r>
              <a:rPr lang="en-US" err="1"/>
              <a:t>i) The signing of the will under (b) of this subsection; or </a:t>
            </a:r>
            <a:endParaRPr lang="en-US" smtClean="0"/>
          </a:p>
          <a:p>
            <a:pPr lvl="4"/>
            <a:r>
              <a:rPr lang="en-US" smtClean="0"/>
              <a:t>(</a:t>
            </a:r>
            <a:r>
              <a:rPr lang="en-US"/>
              <a:t>ii) The testator's acknowledgment of the signing of the will </a:t>
            </a:r>
            <a:r>
              <a:rPr lang="en-US" smtClean="0"/>
              <a:t>under </a:t>
            </a:r>
            <a:r>
              <a:rPr lang="en-US"/>
              <a:t>(b) of this subsection or acknowledgment of the will.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2) Intent of a testator that the record under subsection (1)(a) </a:t>
            </a:r>
            <a:r>
              <a:rPr lang="en-US" smtClean="0"/>
              <a:t>of </a:t>
            </a:r>
            <a:r>
              <a:rPr lang="en-US"/>
              <a:t>this section be the testator's electronic will may be established by extrinsic </a:t>
            </a:r>
            <a:r>
              <a:rPr lang="en-US" smtClean="0"/>
              <a:t>evidence.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15291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Electronic wills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/>
              <a:t>ELECTRONIC WILL ATTESTED AND MADE </a:t>
            </a:r>
            <a:r>
              <a:rPr lang="en-US" b="1" smtClean="0"/>
              <a:t>SELF-PROVING </a:t>
            </a:r>
            <a:r>
              <a:rPr lang="en-US" b="1"/>
              <a:t>AT TIME OF EXECUTION</a:t>
            </a:r>
            <a:r>
              <a:rPr lang="en-US"/>
              <a:t>. </a:t>
            </a:r>
            <a:endParaRPr lang="en-US" smtClean="0"/>
          </a:p>
          <a:p>
            <a:pPr lvl="1"/>
            <a:r>
              <a:rPr lang="en-US" smtClean="0"/>
              <a:t>(</a:t>
            </a:r>
            <a:r>
              <a:rPr lang="en-US"/>
              <a:t>1) An electronic will may be </a:t>
            </a:r>
            <a:r>
              <a:rPr lang="en-US" smtClean="0"/>
              <a:t>simultaneously </a:t>
            </a:r>
            <a:r>
              <a:rPr lang="en-US"/>
              <a:t>executed, attested, and made self-proving if: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a) The affidavits of the attesting witnesses are affixed to or </a:t>
            </a:r>
            <a:r>
              <a:rPr lang="en-US" smtClean="0"/>
              <a:t>logically </a:t>
            </a:r>
            <a:r>
              <a:rPr lang="en-US"/>
              <a:t>associated with the electronic will; and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b) The qualified custodian maintains custody of the electronic </a:t>
            </a:r>
            <a:r>
              <a:rPr lang="en-US" smtClean="0"/>
              <a:t>will </a:t>
            </a:r>
            <a:r>
              <a:rPr lang="en-US"/>
              <a:t>at all times following execution by the testator and witnesses. </a:t>
            </a:r>
            <a:endParaRPr lang="en-US" smtClean="0"/>
          </a:p>
          <a:p>
            <a:pPr lvl="1"/>
            <a:r>
              <a:rPr lang="en-US" smtClean="0"/>
              <a:t>(</a:t>
            </a:r>
            <a:r>
              <a:rPr lang="en-US"/>
              <a:t>2) The affidavits under subsection (1)(a) of this section must </a:t>
            </a:r>
            <a:r>
              <a:rPr lang="en-US" smtClean="0"/>
              <a:t>state </a:t>
            </a:r>
            <a:r>
              <a:rPr lang="en-US"/>
              <a:t>such facts as the attesting witnesses would be required to </a:t>
            </a:r>
            <a:r>
              <a:rPr lang="en-US" smtClean="0"/>
              <a:t>testify </a:t>
            </a:r>
            <a:r>
              <a:rPr lang="en-US"/>
              <a:t>to in court to prove such electronic will, and must be: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a) Made before an officer authorized to administer oaths or, if </a:t>
            </a:r>
            <a:r>
              <a:rPr lang="en-US" smtClean="0"/>
              <a:t>fewer </a:t>
            </a:r>
            <a:r>
              <a:rPr lang="en-US"/>
              <a:t>than two attesting witnesses are physically present in the same </a:t>
            </a:r>
            <a:r>
              <a:rPr lang="en-US" smtClean="0"/>
              <a:t>location </a:t>
            </a:r>
            <a:r>
              <a:rPr lang="en-US"/>
              <a:t>as the testator at the time of signing under section </a:t>
            </a:r>
            <a:r>
              <a:rPr lang="en-US" smtClean="0"/>
              <a:t>1005(1</a:t>
            </a:r>
            <a:r>
              <a:rPr lang="en-US"/>
              <a:t>)(b) of this act, before an officer authorized under RCW 42.45.280; </a:t>
            </a:r>
            <a:r>
              <a:rPr lang="en-US" smtClean="0"/>
              <a:t>and</a:t>
            </a:r>
          </a:p>
          <a:p>
            <a:pPr lvl="2"/>
            <a:r>
              <a:rPr lang="en-US" smtClean="0"/>
              <a:t>(</a:t>
            </a:r>
            <a:r>
              <a:rPr lang="en-US"/>
              <a:t>b) Evidenced by the officer's certificate under official seal </a:t>
            </a:r>
            <a:r>
              <a:rPr lang="en-US" smtClean="0"/>
              <a:t>affixed </a:t>
            </a:r>
            <a:r>
              <a:rPr lang="en-US"/>
              <a:t>to or logically associated with the electronic will. </a:t>
            </a:r>
            <a:endParaRPr lang="en-US" smtClean="0"/>
          </a:p>
          <a:p>
            <a:pPr lvl="1"/>
            <a:r>
              <a:rPr lang="en-US" smtClean="0"/>
              <a:t>(</a:t>
            </a:r>
            <a:r>
              <a:rPr lang="en-US"/>
              <a:t>3)(a) If made before an officer authorized to administer oaths</a:t>
            </a:r>
            <a:r>
              <a:rPr lang="en-US" smtClean="0"/>
              <a:t>, the </a:t>
            </a:r>
            <a:r>
              <a:rPr lang="en-US"/>
              <a:t>acknowledgment and affidavits under subsection (1) of this </a:t>
            </a:r>
            <a:r>
              <a:rPr lang="en-US" smtClean="0"/>
              <a:t>section </a:t>
            </a:r>
            <a:r>
              <a:rPr lang="en-US"/>
              <a:t>must be in substantially the </a:t>
            </a:r>
            <a:r>
              <a:rPr lang="en-US" smtClean="0"/>
              <a:t>form found in the new statute </a:t>
            </a:r>
          </a:p>
          <a:p>
            <a:pPr lvl="1"/>
            <a:r>
              <a:rPr lang="en-US" smtClean="0"/>
              <a:t>(4) A </a:t>
            </a:r>
            <a:r>
              <a:rPr lang="en-US"/>
              <a:t>signature physically or electronically affixed to an </a:t>
            </a:r>
            <a:r>
              <a:rPr lang="en-US" smtClean="0"/>
              <a:t>affidavit </a:t>
            </a:r>
            <a:r>
              <a:rPr lang="en-US"/>
              <a:t>that is affixed to or logically associated with an </a:t>
            </a:r>
            <a:r>
              <a:rPr lang="en-US" smtClean="0"/>
              <a:t>electronic </a:t>
            </a:r>
            <a:r>
              <a:rPr lang="en-US"/>
              <a:t>will under sections 1001 through 1011 of this act is </a:t>
            </a:r>
            <a:r>
              <a:rPr lang="en-US" smtClean="0"/>
              <a:t>deemed </a:t>
            </a:r>
            <a:r>
              <a:rPr lang="en-US"/>
              <a:t>a signature of the electronic will under section 1005(1) of this act.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3804709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Electronic wills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Qualified Custodians</a:t>
            </a:r>
            <a:endParaRPr lang="en-US" i="1" smtClean="0"/>
          </a:p>
          <a:p>
            <a:pPr lvl="1"/>
            <a:r>
              <a:rPr lang="en-US"/>
              <a:t>The following may serve as a qualified custodian: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a) Any suitable person over the age of 18 years, who is a </a:t>
            </a:r>
            <a:r>
              <a:rPr lang="en-US" smtClean="0"/>
              <a:t>resident </a:t>
            </a:r>
            <a:r>
              <a:rPr lang="en-US"/>
              <a:t>of the state of Washington at the time the electronic will was signed</a:t>
            </a:r>
            <a:r>
              <a:rPr lang="en-US" smtClean="0"/>
              <a:t>;</a:t>
            </a:r>
          </a:p>
          <a:p>
            <a:pPr lvl="2"/>
            <a:r>
              <a:rPr lang="en-US" smtClean="0"/>
              <a:t>(</a:t>
            </a:r>
            <a:r>
              <a:rPr lang="en-US"/>
              <a:t>b) A trust company regularly organized under the laws of this </a:t>
            </a:r>
            <a:r>
              <a:rPr lang="en-US" smtClean="0"/>
              <a:t>state </a:t>
            </a:r>
            <a:r>
              <a:rPr lang="en-US"/>
              <a:t>and national banks when authorized to do so;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c) A nonprofit corporation, if the articles of incorporation or </a:t>
            </a:r>
            <a:r>
              <a:rPr lang="en-US" smtClean="0"/>
              <a:t>bylaws </a:t>
            </a:r>
            <a:r>
              <a:rPr lang="en-US"/>
              <a:t>of that corporation permit the action and if the corporation </a:t>
            </a:r>
            <a:r>
              <a:rPr lang="en-US" smtClean="0"/>
              <a:t>is </a:t>
            </a:r>
            <a:r>
              <a:rPr lang="en-US"/>
              <a:t>in compliance with all applicable provisions of Title 24 RCW;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d) Any professional service corporations, professional limited </a:t>
            </a:r>
            <a:r>
              <a:rPr lang="en-US" smtClean="0"/>
              <a:t>liability </a:t>
            </a:r>
            <a:r>
              <a:rPr lang="en-US"/>
              <a:t>companies, or limited liability partnerships, that are duly </a:t>
            </a:r>
            <a:r>
              <a:rPr lang="en-US" smtClean="0"/>
              <a:t>organized </a:t>
            </a:r>
            <a:r>
              <a:rPr lang="en-US"/>
              <a:t>under the laws of this state and whose shareholders, </a:t>
            </a:r>
            <a:r>
              <a:rPr lang="en-US" smtClean="0"/>
              <a:t>members</a:t>
            </a:r>
            <a:r>
              <a:rPr lang="en-US"/>
              <a:t>, or partners, respectively, are exclusively attorneys; and </a:t>
            </a:r>
            <a:endParaRPr lang="en-US" smtClean="0"/>
          </a:p>
          <a:p>
            <a:pPr lvl="2"/>
            <a:r>
              <a:rPr lang="en-US" smtClean="0"/>
              <a:t>(</a:t>
            </a:r>
            <a:r>
              <a:rPr lang="en-US"/>
              <a:t>e) A will repository in the county in which the testator is domiciled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(</a:t>
            </a:r>
            <a:r>
              <a:rPr lang="en-US"/>
              <a:t>2) The following are </a:t>
            </a:r>
            <a:r>
              <a:rPr lang="en-US" u="sng"/>
              <a:t>disqualified</a:t>
            </a:r>
            <a:r>
              <a:rPr lang="en-US"/>
              <a:t> to serve as a qualified </a:t>
            </a:r>
            <a:r>
              <a:rPr lang="en-US" smtClean="0"/>
              <a:t>custodian:</a:t>
            </a:r>
          </a:p>
          <a:p>
            <a:pPr lvl="2"/>
            <a:r>
              <a:rPr lang="en-US" smtClean="0"/>
              <a:t>(a</a:t>
            </a:r>
            <a:r>
              <a:rPr lang="en-US"/>
              <a:t>) Minors, persons of unsound mind, or persons who have </a:t>
            </a:r>
            <a:r>
              <a:rPr lang="en-US" smtClean="0"/>
              <a:t>been convicted </a:t>
            </a:r>
            <a:r>
              <a:rPr lang="en-US"/>
              <a:t>of (i) any felony or (ii) any crime involving moral turpitude</a:t>
            </a:r>
            <a:r>
              <a:rPr lang="en-US" smtClean="0"/>
              <a:t>;</a:t>
            </a:r>
          </a:p>
          <a:p>
            <a:pPr lvl="2"/>
            <a:r>
              <a:rPr lang="en-US" smtClean="0"/>
              <a:t> (</a:t>
            </a:r>
            <a:r>
              <a:rPr lang="en-US"/>
              <a:t>b) An individual who is an heir, beneficiary, or otherwise has an interest in testator's estate; </a:t>
            </a:r>
            <a:r>
              <a:rPr lang="en-US" smtClean="0"/>
              <a:t>and</a:t>
            </a:r>
          </a:p>
          <a:p>
            <a:pPr lvl="2"/>
            <a:r>
              <a:rPr lang="en-US" smtClean="0"/>
              <a:t> (</a:t>
            </a:r>
            <a:r>
              <a:rPr lang="en-US"/>
              <a:t>c) Corporations, limited liability companies, limited liability </a:t>
            </a:r>
            <a:r>
              <a:rPr lang="en-US" smtClean="0"/>
              <a:t>partnerships</a:t>
            </a:r>
            <a:r>
              <a:rPr lang="en-US"/>
              <a:t>, except as provided in subsection (1) of this section.</a:t>
            </a:r>
          </a:p>
          <a:p>
            <a:pPr lvl="2" algn="just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9152661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Electronic Wills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Duty of Qualified Custodian</a:t>
            </a:r>
            <a:endParaRPr lang="en-US" i="1"/>
          </a:p>
          <a:p>
            <a:pPr lvl="2" algn="just"/>
            <a:r>
              <a:rPr lang="en-US"/>
              <a:t>(1) The qualified custodian of an electronic will </a:t>
            </a:r>
            <a:r>
              <a:rPr lang="en-US" smtClean="0"/>
              <a:t>shall</a:t>
            </a:r>
            <a:r>
              <a:rPr lang="en-US"/>
              <a:t>, within 30 days after he or she receives knowledge of the death </a:t>
            </a:r>
            <a:r>
              <a:rPr lang="en-US" smtClean="0"/>
              <a:t>of </a:t>
            </a:r>
            <a:r>
              <a:rPr lang="en-US"/>
              <a:t>the testator: </a:t>
            </a:r>
            <a:endParaRPr lang="en-US" smtClean="0"/>
          </a:p>
          <a:p>
            <a:pPr lvl="3" algn="just"/>
            <a:r>
              <a:rPr lang="en-US" smtClean="0"/>
              <a:t>(</a:t>
            </a:r>
            <a:r>
              <a:rPr lang="en-US"/>
              <a:t>a) Deliver said electronic will to the court having jurisdiction </a:t>
            </a:r>
            <a:r>
              <a:rPr lang="en-US" smtClean="0"/>
              <a:t>or </a:t>
            </a:r>
            <a:r>
              <a:rPr lang="en-US"/>
              <a:t>to the person named in the electronic will as executor; and </a:t>
            </a:r>
            <a:endParaRPr lang="en-US" smtClean="0"/>
          </a:p>
          <a:p>
            <a:pPr lvl="3" algn="just"/>
            <a:r>
              <a:rPr lang="en-US" smtClean="0"/>
              <a:t>(</a:t>
            </a:r>
            <a:r>
              <a:rPr lang="en-US"/>
              <a:t>b) Make an affidavit before any person authorized to administer </a:t>
            </a:r>
            <a:r>
              <a:rPr lang="en-US" smtClean="0"/>
              <a:t>oaths</a:t>
            </a:r>
            <a:r>
              <a:rPr lang="en-US"/>
              <a:t>, stating (i) the manner in which the qualified custodian </a:t>
            </a:r>
            <a:r>
              <a:rPr lang="en-US" smtClean="0"/>
              <a:t>received </a:t>
            </a:r>
            <a:r>
              <a:rPr lang="en-US"/>
              <a:t>the electronic will; (ii) that the electronic will was at </a:t>
            </a:r>
            <a:r>
              <a:rPr lang="en-US" smtClean="0"/>
              <a:t>all </a:t>
            </a:r>
            <a:r>
              <a:rPr lang="en-US"/>
              <a:t>times in the custody of the qualified custodian; and (iii) that </a:t>
            </a:r>
            <a:r>
              <a:rPr lang="en-US" smtClean="0"/>
              <a:t>the </a:t>
            </a:r>
            <a:r>
              <a:rPr lang="en-US"/>
              <a:t>electronic will in the possession of the qualified custodian has </a:t>
            </a:r>
            <a:r>
              <a:rPr lang="en-US" smtClean="0"/>
              <a:t>not </a:t>
            </a:r>
            <a:r>
              <a:rPr lang="en-US"/>
              <a:t>been altered in any way since the custodian received the </a:t>
            </a:r>
            <a:r>
              <a:rPr lang="en-US" smtClean="0"/>
              <a:t>electronic </a:t>
            </a:r>
            <a:r>
              <a:rPr lang="en-US"/>
              <a:t>will. Such affidavit must be delivered with the electronic </a:t>
            </a:r>
            <a:r>
              <a:rPr lang="en-US" smtClean="0"/>
              <a:t>will </a:t>
            </a:r>
            <a:r>
              <a:rPr lang="en-US"/>
              <a:t>to the court having jurisdiction or the person named as executor under the electronic will</a:t>
            </a:r>
            <a:r>
              <a:rPr lang="en-US" smtClean="0"/>
              <a:t>.</a:t>
            </a:r>
          </a:p>
          <a:p>
            <a:pPr lvl="2" algn="just"/>
            <a:r>
              <a:rPr lang="en-US" smtClean="0"/>
              <a:t> (</a:t>
            </a:r>
            <a:r>
              <a:rPr lang="en-US"/>
              <a:t>2) Any person who willfully violates any of the provisions of </a:t>
            </a:r>
            <a:r>
              <a:rPr lang="en-US" smtClean="0"/>
              <a:t>this </a:t>
            </a:r>
            <a:r>
              <a:rPr lang="en-US"/>
              <a:t>section is liable to any party aggrieved for the damages which may be sustained by such violation.</a:t>
            </a:r>
          </a:p>
        </p:txBody>
      </p:sp>
    </p:spTree>
    <p:extLst>
      <p:ext uri="{BB962C8B-B14F-4D97-AF65-F5344CB8AC3E}">
        <p14:creationId xmlns:p14="http://schemas.microsoft.com/office/powerpoint/2010/main" val="2043471603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Homeowners exemption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Homestead Exemption RCW 6.13.030</a:t>
            </a:r>
          </a:p>
          <a:p>
            <a:pPr lvl="1"/>
            <a:r>
              <a:rPr lang="en-US" smtClean="0"/>
              <a:t>Exemption is greater of $125,000 or median sale price of single family home in preceding calendar year.</a:t>
            </a:r>
          </a:p>
          <a:p>
            <a:pPr lvl="1"/>
            <a:r>
              <a:rPr lang="en-US" smtClean="0"/>
              <a:t>In 2020, Spokane County Medium Home was $318,200; in King County, $729,600</a:t>
            </a:r>
          </a:p>
          <a:p>
            <a:pPr lvl="1"/>
            <a:r>
              <a:rPr lang="en-US" smtClean="0"/>
              <a:t>Family Support Award (RCW 11.54) is tied to the Homestead Exemption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1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Spokane county e-filing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smtClean="0"/>
              <a:t>www.truefiling.com</a:t>
            </a:r>
          </a:p>
          <a:p>
            <a:pPr lvl="1"/>
            <a:r>
              <a:rPr lang="en-US" sz="1400" smtClean="0"/>
              <a:t>Probate and Guardianship – </a:t>
            </a:r>
            <a:r>
              <a:rPr lang="en-US" sz="1400" b="1" smtClean="0"/>
              <a:t>JULY 20, 2021</a:t>
            </a:r>
          </a:p>
          <a:p>
            <a:pPr lvl="2"/>
            <a:r>
              <a:rPr lang="en-US" sz="1200" b="1" smtClean="0"/>
              <a:t>Family Law and Juvenile (non-Criminal) – August 10, 2021</a:t>
            </a:r>
          </a:p>
          <a:p>
            <a:pPr lvl="2"/>
            <a:r>
              <a:rPr lang="en-US" sz="1200" b="1" smtClean="0"/>
              <a:t>Civil and Criminal Cases – August 31, 2021</a:t>
            </a:r>
            <a:endParaRPr lang="en-US" sz="1200" smtClean="0"/>
          </a:p>
          <a:p>
            <a:pPr lvl="2"/>
            <a:endParaRPr lang="en-US" sz="1200" smtClean="0"/>
          </a:p>
          <a:p>
            <a:pPr lvl="1"/>
            <a:r>
              <a:rPr lang="en-US" sz="1400" smtClean="0"/>
              <a:t>Create a log-in (email)/user name</a:t>
            </a:r>
          </a:p>
          <a:p>
            <a:pPr lvl="1"/>
            <a:r>
              <a:rPr lang="en-US" sz="1400" smtClean="0"/>
              <a:t>Credit Card should be linked to all R|D users  (“Connections”)</a:t>
            </a:r>
          </a:p>
          <a:p>
            <a:pPr lvl="1"/>
            <a:r>
              <a:rPr lang="en-US" sz="1400" smtClean="0"/>
              <a:t>Webinar on </a:t>
            </a:r>
            <a:r>
              <a:rPr lang="en-US" sz="1400" b="1" u="sng" smtClean="0"/>
              <a:t>July 27, 2021</a:t>
            </a:r>
            <a:endParaRPr lang="en-US" sz="1400" smtClean="0"/>
          </a:p>
          <a:p>
            <a:pPr lvl="1"/>
            <a:endParaRPr lang="en-US" sz="1400"/>
          </a:p>
          <a:p>
            <a:r>
              <a:rPr lang="en-US" smtClean="0"/>
              <a:t>www.spokanecounty.org/4957/Electronic-Filing</a:t>
            </a:r>
          </a:p>
          <a:p>
            <a:pPr lvl="1"/>
            <a:r>
              <a:rPr lang="en-US" smtClean="0"/>
              <a:t>Free webinars</a:t>
            </a:r>
            <a:endParaRPr lang="en-US"/>
          </a:p>
          <a:p>
            <a:pPr lvl="1"/>
            <a:r>
              <a:rPr lang="en-US" smtClean="0"/>
              <a:t>Not mandatory yet</a:t>
            </a:r>
          </a:p>
          <a:p>
            <a:pPr lvl="1"/>
            <a:r>
              <a:rPr lang="en-US" smtClean="0"/>
              <a:t>No fee yet</a:t>
            </a:r>
          </a:p>
        </p:txBody>
      </p:sp>
    </p:spTree>
    <p:extLst>
      <p:ext uri="{BB962C8B-B14F-4D97-AF65-F5344CB8AC3E}">
        <p14:creationId xmlns:p14="http://schemas.microsoft.com/office/powerpoint/2010/main" val="1037248466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smtClean="0">
                <a:latin typeface="Times New Roman" pitchFamily="18" charset="0"/>
              </a:rPr>
              <a:t>RANDALL | DANKSIN</a:t>
            </a:r>
            <a:endParaRPr lang="en-US" sz="1900" b="1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00" i="1">
                <a:latin typeface="Times New Roman" pitchFamily="18" charset="0"/>
              </a:rPr>
              <a:t>A Professional Service Corporation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601 W. Riverside Avenue, Suite 1500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Spokane, WA 99201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(509) 747-2052 – Fax: (509) 624-2528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>
                <a:latin typeface="Times New Roman" pitchFamily="18" charset="0"/>
              </a:rPr>
              <a:t>www.randalldanskin.com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7296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Updates to probate Proceedings</a:t>
            </a:r>
            <a:endParaRPr lang="en-US" cap="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RCW 11.68.110</a:t>
            </a:r>
          </a:p>
          <a:p>
            <a:pPr lvl="1"/>
            <a:r>
              <a:rPr lang="en-US" smtClean="0"/>
              <a:t>Documents Modified by Statute</a:t>
            </a:r>
          </a:p>
          <a:p>
            <a:pPr lvl="2"/>
            <a:r>
              <a:rPr lang="en-US" smtClean="0"/>
              <a:t>Notice of Filing of Declaration of Completion</a:t>
            </a:r>
          </a:p>
          <a:p>
            <a:pPr lvl="1"/>
            <a:r>
              <a:rPr lang="en-US" smtClean="0"/>
              <a:t>Who is entitled to notice (4)</a:t>
            </a:r>
          </a:p>
          <a:p>
            <a:pPr lvl="2"/>
            <a:r>
              <a:rPr lang="en-US" smtClean="0"/>
              <a:t>Any “</a:t>
            </a:r>
            <a:r>
              <a:rPr lang="en-US" u="sng" smtClean="0"/>
              <a:t>party</a:t>
            </a:r>
            <a:r>
              <a:rPr lang="en-US" smtClean="0"/>
              <a:t>” (previously only heirs, legatees or devisees of the decedent) as defined under </a:t>
            </a:r>
            <a:r>
              <a:rPr lang="en-US" b="1" smtClean="0"/>
              <a:t>RCW 11.96a.030 </a:t>
            </a:r>
            <a:r>
              <a:rPr lang="en-US" smtClean="0"/>
              <a:t>who </a:t>
            </a:r>
          </a:p>
          <a:p>
            <a:pPr lvl="3"/>
            <a:r>
              <a:rPr lang="en-US" smtClean="0"/>
              <a:t>has not waived the notice (in writing and filed with the Court); and </a:t>
            </a:r>
          </a:p>
          <a:p>
            <a:pPr lvl="3"/>
            <a:r>
              <a:rPr lang="en-US" smtClean="0"/>
              <a:t>Either has not received the full amount of distribution to which the party is entitled; or</a:t>
            </a:r>
          </a:p>
          <a:p>
            <a:pPr lvl="3"/>
            <a:r>
              <a:rPr lang="en-US" smtClean="0"/>
              <a:t>Has a property right that might be affected adversely by the discharge of the PR under this section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4001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 of party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en-US" sz="3600" smtClean="0"/>
              <a:t>RCW 11.96a.030 (</a:t>
            </a:r>
            <a:r>
              <a:rPr lang="en-US" sz="3600" b="1" smtClean="0"/>
              <a:t>NEW</a:t>
            </a:r>
            <a:r>
              <a:rPr lang="en-US" sz="3600" smtClean="0"/>
              <a:t>) </a:t>
            </a:r>
          </a:p>
          <a:p>
            <a:r>
              <a:rPr lang="en-US" sz="3200" smtClean="0"/>
              <a:t>(5</a:t>
            </a:r>
            <a:r>
              <a:rPr lang="en-US" sz="3200"/>
              <a:t>) "Party" or "parties" means any person who has a legal or </a:t>
            </a:r>
            <a:r>
              <a:rPr lang="en-US" sz="3200" smtClean="0"/>
              <a:t>equitable </a:t>
            </a:r>
            <a:r>
              <a:rPr lang="en-US" sz="3200"/>
              <a:t>interest in, or who holds a power or a claim with respect </a:t>
            </a:r>
            <a:r>
              <a:rPr lang="en-US" sz="3200" smtClean="0"/>
              <a:t>to</a:t>
            </a:r>
            <a:r>
              <a:rPr lang="en-US" sz="3200"/>
              <a:t>, the subject of a matter. Each of the terms "party" or "parties" </a:t>
            </a:r>
            <a:r>
              <a:rPr lang="en-US" sz="3200" smtClean="0"/>
              <a:t>must </a:t>
            </a:r>
            <a:r>
              <a:rPr lang="en-US" sz="3200"/>
              <a:t>be construed liberally in its context to fulfill the purposes of </a:t>
            </a:r>
            <a:r>
              <a:rPr lang="en-US" sz="3200" smtClean="0"/>
              <a:t>the </a:t>
            </a:r>
            <a:r>
              <a:rPr lang="en-US" sz="3200"/>
              <a:t>procedural rules contained in this chapter as supplemented by the </a:t>
            </a:r>
            <a:r>
              <a:rPr lang="en-US" sz="3200" smtClean="0"/>
              <a:t>court </a:t>
            </a:r>
            <a:r>
              <a:rPr lang="en-US" sz="3200"/>
              <a:t>rules and to promote justice, without creating new substantive </a:t>
            </a:r>
            <a:r>
              <a:rPr lang="en-US" sz="3200" smtClean="0"/>
              <a:t>rights </a:t>
            </a:r>
            <a:r>
              <a:rPr lang="en-US" sz="3200"/>
              <a:t>that do not otherwise exist under the laws of this state or </a:t>
            </a:r>
            <a:r>
              <a:rPr lang="en-US" sz="3200" smtClean="0"/>
              <a:t>principles </a:t>
            </a:r>
            <a:r>
              <a:rPr lang="en-US" sz="3200"/>
              <a:t>of equity, and may include without limitation the following</a:t>
            </a:r>
            <a:r>
              <a:rPr lang="en-US" sz="3200" smtClean="0"/>
              <a:t>:</a:t>
            </a:r>
          </a:p>
          <a:p>
            <a:pPr lvl="1"/>
            <a:r>
              <a:rPr lang="en-US" sz="3000" smtClean="0"/>
              <a:t>(</a:t>
            </a:r>
            <a:r>
              <a:rPr lang="en-US" sz="3000"/>
              <a:t>a) With respect to any property held subject to a </a:t>
            </a:r>
            <a:r>
              <a:rPr lang="en-US" sz="3000" b="1"/>
              <a:t>revocable </a:t>
            </a:r>
            <a:r>
              <a:rPr lang="en-US" sz="3000" b="1" smtClean="0"/>
              <a:t>trust</a:t>
            </a:r>
            <a:r>
              <a:rPr lang="en-US" sz="3000"/>
              <a:t>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trustee of the property subject to the trust; and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Each trustor who transferred the property; </a:t>
            </a:r>
            <a:endParaRPr lang="en-US" sz="26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b) With respect to any property held subject to an </a:t>
            </a:r>
            <a:r>
              <a:rPr lang="en-US" sz="3000" b="1"/>
              <a:t>irrevocable </a:t>
            </a:r>
            <a:r>
              <a:rPr lang="en-US" sz="3000" b="1" smtClean="0"/>
              <a:t>trust</a:t>
            </a:r>
            <a:r>
              <a:rPr lang="en-US" sz="3000"/>
              <a:t>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trustee of the trust holding the property;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Each qualified beneficiary, as defined in RCW 11.98.002, of </a:t>
            </a:r>
            <a:r>
              <a:rPr lang="en-US" sz="2600" smtClean="0"/>
              <a:t>the </a:t>
            </a:r>
            <a:r>
              <a:rPr lang="en-US" sz="2600"/>
              <a:t>property subject to the trust and any other beneficiary whose </a:t>
            </a:r>
            <a:r>
              <a:rPr lang="en-US" sz="2600" smtClean="0"/>
              <a:t>interest </a:t>
            </a:r>
            <a:r>
              <a:rPr lang="en-US" sz="2600"/>
              <a:t>is protected under the constitutional principles of due </a:t>
            </a:r>
            <a:r>
              <a:rPr lang="en-US" sz="2600" smtClean="0"/>
              <a:t>process</a:t>
            </a:r>
            <a:r>
              <a:rPr lang="en-US" sz="2600"/>
              <a:t>; and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iii) Each holder of a power relating to the property; </a:t>
            </a:r>
            <a:endParaRPr lang="en-US" sz="26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c) With respect to any </a:t>
            </a:r>
            <a:r>
              <a:rPr lang="en-US" sz="3000" b="1"/>
              <a:t>testate property</a:t>
            </a:r>
            <a:r>
              <a:rPr lang="en-US" sz="3000"/>
              <a:t>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personal representative appointed to execute the will </a:t>
            </a:r>
            <a:r>
              <a:rPr lang="en-US" sz="2600" smtClean="0"/>
              <a:t>governing </a:t>
            </a:r>
            <a:r>
              <a:rPr lang="en-US" sz="2600"/>
              <a:t>that property;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Each devisee or legatee of that testate property;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iii) Each holder of a power relating to the testate property </a:t>
            </a:r>
            <a:r>
              <a:rPr lang="en-US" sz="2600" smtClean="0"/>
              <a:t>following </a:t>
            </a:r>
            <a:r>
              <a:rPr lang="en-US" sz="2600"/>
              <a:t>the testator's death; and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iv) Each creditor whose claim has been established by allowance </a:t>
            </a:r>
            <a:r>
              <a:rPr lang="en-US" sz="2600" smtClean="0"/>
              <a:t>or </a:t>
            </a:r>
            <a:r>
              <a:rPr lang="en-US" sz="2600"/>
              <a:t>judgment; </a:t>
            </a:r>
            <a:endParaRPr lang="en-US" sz="26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d) With respect to any </a:t>
            </a:r>
            <a:r>
              <a:rPr lang="en-US" sz="3000" b="1"/>
              <a:t>intestate property</a:t>
            </a:r>
            <a:r>
              <a:rPr lang="en-US" sz="3000"/>
              <a:t>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personal representative appointed to administer that </a:t>
            </a:r>
            <a:r>
              <a:rPr lang="en-US" sz="2600" smtClean="0"/>
              <a:t>property</a:t>
            </a:r>
            <a:r>
              <a:rPr lang="en-US" sz="2600"/>
              <a:t>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Each heir of the decedent who owned that property;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iii) Each holder of a power relating to the intestate property </a:t>
            </a:r>
            <a:r>
              <a:rPr lang="en-US" sz="2600" smtClean="0"/>
              <a:t>following </a:t>
            </a:r>
            <a:r>
              <a:rPr lang="en-US" sz="2600"/>
              <a:t>the owner's death; and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iv) Each creditor whose claim has been established by allowance </a:t>
            </a:r>
            <a:r>
              <a:rPr lang="en-US" sz="2600" smtClean="0"/>
              <a:t>or </a:t>
            </a:r>
            <a:r>
              <a:rPr lang="en-US" sz="2600"/>
              <a:t>judgment; </a:t>
            </a:r>
            <a:endParaRPr lang="en-US" sz="26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e) With respect to any </a:t>
            </a:r>
            <a:r>
              <a:rPr lang="en-US" sz="3000" b="1" err="1"/>
              <a:t>nonprobate asset</a:t>
            </a:r>
            <a:r>
              <a:rPr lang="en-US" sz="3000"/>
              <a:t>, or with respect to any </a:t>
            </a:r>
            <a:r>
              <a:rPr lang="en-US" sz="3000" smtClean="0"/>
              <a:t>other </a:t>
            </a:r>
            <a:r>
              <a:rPr lang="en-US" sz="3000"/>
              <a:t>asset or property interest passing at death, including joint </a:t>
            </a:r>
            <a:r>
              <a:rPr lang="en-US" sz="3000" smtClean="0"/>
              <a:t>tenancy </a:t>
            </a:r>
            <a:r>
              <a:rPr lang="en-US" sz="3000"/>
              <a:t>property, property subject to a community property agreement, </a:t>
            </a:r>
            <a:r>
              <a:rPr lang="en-US" sz="3000" smtClean="0"/>
              <a:t>or </a:t>
            </a:r>
            <a:r>
              <a:rPr lang="en-US" sz="3000"/>
              <a:t>assets subject to a pay on death or transfer on death designation: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custodian of the property;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Each transferee and beneficiary of the property; and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iii) Each qualified person, the notice agent, or resident agent, </a:t>
            </a:r>
            <a:r>
              <a:rPr lang="en-US" sz="2600" smtClean="0"/>
              <a:t>as </a:t>
            </a:r>
            <a:r>
              <a:rPr lang="en-US" sz="2600"/>
              <a:t>those terms are defined in chapter 11.42 RCW; </a:t>
            </a:r>
            <a:endParaRPr lang="en-US" sz="26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f) With respect to any custodial property subject to a </a:t>
            </a:r>
            <a:r>
              <a:rPr lang="en-US" sz="3000" b="1"/>
              <a:t>uniform </a:t>
            </a:r>
            <a:r>
              <a:rPr lang="en-US" sz="3000" b="1" smtClean="0"/>
              <a:t>transfers </a:t>
            </a:r>
            <a:r>
              <a:rPr lang="en-US" sz="3000" b="1"/>
              <a:t>to minors act</a:t>
            </a:r>
            <a:r>
              <a:rPr lang="en-US" sz="3000"/>
              <a:t>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custodian of the custodial property;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The minor, as defined in RCW 11.114.010, for whose benefit </a:t>
            </a:r>
            <a:r>
              <a:rPr lang="en-US" sz="2600" smtClean="0"/>
              <a:t>the </a:t>
            </a:r>
            <a:r>
              <a:rPr lang="en-US" sz="2600"/>
              <a:t>custodian holds the custodial property; and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iii) Each other person who holds a power under chapter 11.114 7 RCW to act on behalf of the minor; </a:t>
            </a:r>
            <a:endParaRPr lang="en-US" sz="26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g) With respect to any </a:t>
            </a:r>
            <a:r>
              <a:rPr lang="en-US" sz="3000" b="1"/>
              <a:t>community property</a:t>
            </a:r>
            <a:r>
              <a:rPr lang="en-US" sz="3000"/>
              <a:t>, each spouse; </a:t>
            </a:r>
            <a:endParaRPr lang="en-US" sz="30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h) With respect to a matter relating to the powers and duties of </a:t>
            </a:r>
            <a:r>
              <a:rPr lang="en-US" sz="3000" smtClean="0"/>
              <a:t>a </a:t>
            </a:r>
            <a:r>
              <a:rPr lang="en-US" sz="3000" b="1"/>
              <a:t>trust director or a directed trustee</a:t>
            </a:r>
            <a:r>
              <a:rPr lang="en-US" sz="3000"/>
              <a:t>, or both: </a:t>
            </a:r>
            <a:endParaRPr lang="en-US" sz="30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trust director with an interest in the matter;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ii) Each directed trustee;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/>
              <a:t>iii) Each beneficiary, holder of a power, or other person whose </a:t>
            </a:r>
            <a:r>
              <a:rPr lang="en-US" sz="2600" smtClean="0"/>
              <a:t>interest </a:t>
            </a:r>
            <a:r>
              <a:rPr lang="en-US" sz="2600"/>
              <a:t>or power is affected by the matter and is protected under </a:t>
            </a:r>
            <a:r>
              <a:rPr lang="en-US" sz="2600" smtClean="0"/>
              <a:t>the </a:t>
            </a:r>
            <a:r>
              <a:rPr lang="en-US" sz="2600"/>
              <a:t>constitutional principles of due process; </a:t>
            </a:r>
            <a:endParaRPr lang="en-US" sz="2600" smtClean="0"/>
          </a:p>
          <a:p>
            <a:pPr lvl="2"/>
            <a:r>
              <a:rPr lang="en-US" sz="2600" smtClean="0"/>
              <a:t>(</a:t>
            </a:r>
            <a:r>
              <a:rPr lang="en-US" sz="2600" err="1"/>
              <a:t>i) Each creditor whose claim has been allowed but has not been </a:t>
            </a:r>
            <a:r>
              <a:rPr lang="en-US" sz="2600" smtClean="0"/>
              <a:t>paid</a:t>
            </a:r>
            <a:r>
              <a:rPr lang="en-US" sz="2600"/>
              <a:t>; </a:t>
            </a:r>
            <a:r>
              <a:rPr lang="en-US" sz="2600" smtClean="0"/>
              <a:t>	</a:t>
            </a:r>
          </a:p>
          <a:p>
            <a:pPr lvl="1"/>
            <a:r>
              <a:rPr lang="en-US" sz="3000" smtClean="0"/>
              <a:t>(</a:t>
            </a:r>
            <a:r>
              <a:rPr lang="en-US" sz="3000"/>
              <a:t>j) The attorney general to the extent that the attorney general </a:t>
            </a:r>
            <a:r>
              <a:rPr lang="en-US" sz="3000" smtClean="0"/>
              <a:t>is </a:t>
            </a:r>
            <a:r>
              <a:rPr lang="en-US" sz="3000"/>
              <a:t>a necessary and proper party under RCW 11.110.120 and </a:t>
            </a:r>
            <a:r>
              <a:rPr lang="en-US" sz="3000" smtClean="0"/>
              <a:t>corresponding </a:t>
            </a:r>
            <a:r>
              <a:rPr lang="en-US" sz="3000"/>
              <a:t>common law; </a:t>
            </a:r>
            <a:endParaRPr lang="en-US" sz="30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k) </a:t>
            </a:r>
            <a:r>
              <a:rPr lang="en-US" sz="3000" b="1"/>
              <a:t>Each person who claims a legal right, title, or interest in </a:t>
            </a:r>
            <a:r>
              <a:rPr lang="en-US" sz="3000" b="1" smtClean="0"/>
              <a:t>property </a:t>
            </a:r>
            <a:r>
              <a:rPr lang="en-US" sz="3000" b="1"/>
              <a:t>being subjected to probate or trust administration, </a:t>
            </a:r>
            <a:r>
              <a:rPr lang="en-US" sz="3000" b="1" err="1" smtClean="0"/>
              <a:t>nonprobate </a:t>
            </a:r>
            <a:r>
              <a:rPr lang="en-US" sz="3000" b="1"/>
              <a:t>assets, other property passing at death, or </a:t>
            </a:r>
            <a:r>
              <a:rPr lang="en-US" sz="3000" b="1" smtClean="0"/>
              <a:t>custodial property</a:t>
            </a:r>
            <a:r>
              <a:rPr lang="en-US" sz="3000" b="1"/>
              <a:t>, including without limitation the resolution of rights and </a:t>
            </a:r>
            <a:r>
              <a:rPr lang="en-US" sz="3000" b="1" smtClean="0"/>
              <a:t>duties </a:t>
            </a:r>
            <a:r>
              <a:rPr lang="en-US" sz="3000" b="1"/>
              <a:t>under RCW 11.18.200 and questions relating to legal ownership </a:t>
            </a:r>
            <a:r>
              <a:rPr lang="en-US" sz="3000" b="1" smtClean="0"/>
              <a:t>or </a:t>
            </a:r>
            <a:r>
              <a:rPr lang="en-US" sz="3000" b="1"/>
              <a:t>abatement</a:t>
            </a:r>
            <a:r>
              <a:rPr lang="en-US" sz="3000"/>
              <a:t>; and </a:t>
            </a:r>
            <a:endParaRPr lang="en-US" sz="3000" smtClean="0"/>
          </a:p>
          <a:p>
            <a:pPr lvl="1"/>
            <a:r>
              <a:rPr lang="en-US" sz="3000" smtClean="0"/>
              <a:t>(</a:t>
            </a:r>
            <a:r>
              <a:rPr lang="en-US" sz="3000"/>
              <a:t>l) When necessary, a party's representative or representatives, </a:t>
            </a:r>
            <a:r>
              <a:rPr lang="en-US" sz="3000" smtClean="0"/>
              <a:t>which </a:t>
            </a:r>
            <a:r>
              <a:rPr lang="en-US" sz="3000"/>
              <a:t>may include without limitation guardians; custodians; guardians </a:t>
            </a:r>
            <a:r>
              <a:rPr lang="en-US" sz="3000" smtClean="0"/>
              <a:t>ad </a:t>
            </a:r>
            <a:r>
              <a:rPr lang="en-US" sz="3000"/>
              <a:t>litem; special representatives; virtual representatives; attorneys </a:t>
            </a:r>
            <a:r>
              <a:rPr lang="en-US" sz="3000" smtClean="0"/>
              <a:t>in </a:t>
            </a:r>
            <a:r>
              <a:rPr lang="en-US" sz="3000"/>
              <a:t>fact; fiduciaries; and notice agents, resident agents, and </a:t>
            </a:r>
            <a:r>
              <a:rPr lang="en-US" sz="3000" smtClean="0"/>
              <a:t>qualified </a:t>
            </a:r>
            <a:r>
              <a:rPr lang="en-US" sz="3000"/>
              <a:t>persons, as those terms are defined in chapter 11.42 RCW. </a:t>
            </a:r>
          </a:p>
          <a:p>
            <a:pPr lvl="1"/>
            <a:r>
              <a:rPr lang="en-US" sz="3000" smtClean="0"/>
              <a:t>(</a:t>
            </a:r>
            <a:r>
              <a:rPr lang="en-US" sz="3000"/>
              <a:t>o) A statutory trust advisor or directed trustee of a directed trust under </a:t>
            </a:r>
            <a:r>
              <a:rPr lang="en-US" sz="3000" smtClean="0"/>
              <a:t>chapter</a:t>
            </a:r>
            <a:r>
              <a:rPr lang="en-US" sz="3000"/>
              <a:t> </a:t>
            </a:r>
            <a:r>
              <a:rPr lang="en-US" sz="3000" b="1"/>
              <a:t>11.98A</a:t>
            </a:r>
            <a:r>
              <a:rPr lang="en-US" sz="3000"/>
              <a:t> RCW.</a:t>
            </a:r>
          </a:p>
          <a:p>
            <a:pPr lvl="3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480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Closing a non intervention estate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RCW 11.68.110</a:t>
            </a:r>
            <a:endParaRPr lang="en-US" i="1" smtClean="0"/>
          </a:p>
          <a:p>
            <a:pPr lvl="1" algn="just"/>
            <a:r>
              <a:rPr lang="en-US" smtClean="0"/>
              <a:t>To close an Estate by Declaration of Completion – </a:t>
            </a:r>
          </a:p>
          <a:p>
            <a:pPr lvl="2" algn="just"/>
            <a:r>
              <a:rPr lang="en-US" smtClean="0"/>
              <a:t>The PR has to give notice (mail a copy of the Declaration of Completion) within 5 days </a:t>
            </a:r>
          </a:p>
          <a:p>
            <a:pPr lvl="2" algn="just"/>
            <a:r>
              <a:rPr lang="en-US" smtClean="0"/>
              <a:t>If no party (RCW 11.96a.030(5)) petitions the court, then;</a:t>
            </a:r>
          </a:p>
          <a:p>
            <a:pPr lvl="3" algn="just"/>
            <a:r>
              <a:rPr lang="en-US"/>
              <a:t>(b)(i) The filing of the declaration will be the legal equivalent </a:t>
            </a:r>
            <a:r>
              <a:rPr lang="en-US" smtClean="0"/>
              <a:t>of </a:t>
            </a:r>
            <a:r>
              <a:rPr lang="en-US"/>
              <a:t>the entry of a decree of distribution under chapter 11.76 RCW; </a:t>
            </a:r>
            <a:endParaRPr lang="en-US" smtClean="0"/>
          </a:p>
          <a:p>
            <a:pPr lvl="3" algn="just"/>
            <a:r>
              <a:rPr lang="en-US" smtClean="0"/>
              <a:t>(</a:t>
            </a:r>
            <a:r>
              <a:rPr lang="en-US"/>
              <a:t>ii) The amount of fees paid or to be paid will be deemed </a:t>
            </a:r>
            <a:r>
              <a:rPr lang="en-US" smtClean="0"/>
              <a:t>reasonable </a:t>
            </a:r>
            <a:r>
              <a:rPr lang="en-US"/>
              <a:t>and will be approved; </a:t>
            </a:r>
            <a:endParaRPr lang="en-US" smtClean="0"/>
          </a:p>
          <a:p>
            <a:pPr lvl="3" algn="just"/>
            <a:r>
              <a:rPr lang="en-US" smtClean="0"/>
              <a:t>(</a:t>
            </a:r>
            <a:r>
              <a:rPr lang="en-US"/>
              <a:t>iii) The acts of the personal representative will be approved; </a:t>
            </a:r>
            <a:endParaRPr lang="en-US" smtClean="0"/>
          </a:p>
          <a:p>
            <a:pPr lvl="3" algn="just"/>
            <a:r>
              <a:rPr lang="en-US" smtClean="0"/>
              <a:t>(</a:t>
            </a:r>
            <a:r>
              <a:rPr lang="en-US"/>
              <a:t>iv) The personal representative, and any bond ensuring the </a:t>
            </a:r>
            <a:r>
              <a:rPr lang="en-US" smtClean="0"/>
              <a:t>proper </a:t>
            </a:r>
            <a:r>
              <a:rPr lang="en-US"/>
              <a:t>actions of the personal representative, will be discharged; </a:t>
            </a:r>
            <a:r>
              <a:rPr lang="en-US" smtClean="0"/>
              <a:t>and </a:t>
            </a:r>
          </a:p>
          <a:p>
            <a:pPr lvl="3" algn="just"/>
            <a:r>
              <a:rPr lang="en-US" smtClean="0"/>
              <a:t>(</a:t>
            </a:r>
            <a:r>
              <a:rPr lang="en-US"/>
              <a:t>v) The estate will be determined to have been properly and fully </a:t>
            </a:r>
            <a:r>
              <a:rPr lang="en-US" smtClean="0"/>
              <a:t>distributed </a:t>
            </a:r>
            <a:r>
              <a:rPr lang="en-US"/>
              <a:t>and settled.</a:t>
            </a:r>
            <a:endParaRPr lang="en-US" smtClean="0"/>
          </a:p>
          <a:p>
            <a:pPr lvl="1" algn="just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9835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Objecting to the closing of the estate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RCW 11.68.110</a:t>
            </a:r>
          </a:p>
          <a:p>
            <a:pPr lvl="1"/>
            <a:r>
              <a:rPr lang="en-US" smtClean="0"/>
              <a:t>If PR provides the notice of the filing of Declaration of Completion, then</a:t>
            </a:r>
          </a:p>
          <a:p>
            <a:pPr lvl="2"/>
            <a:r>
              <a:rPr lang="en-US" smtClean="0"/>
              <a:t>Within 30 days </a:t>
            </a:r>
            <a:r>
              <a:rPr lang="en-US" u="sng" smtClean="0"/>
              <a:t>following the </a:t>
            </a:r>
            <a:r>
              <a:rPr lang="en-US" b="1" u="sng" smtClean="0"/>
              <a:t>filing</a:t>
            </a:r>
            <a:r>
              <a:rPr lang="en-US" smtClean="0"/>
              <a:t> of the Declaration of Completion;</a:t>
            </a:r>
          </a:p>
          <a:p>
            <a:pPr lvl="2"/>
            <a:r>
              <a:rPr lang="en-US" u="sng" smtClean="0"/>
              <a:t>Any party</a:t>
            </a:r>
            <a:r>
              <a:rPr lang="en-US" smtClean="0"/>
              <a:t> (RCW 11.96A.030) may petition under TEDRA for the Court to </a:t>
            </a:r>
          </a:p>
          <a:p>
            <a:pPr lvl="3"/>
            <a:r>
              <a:rPr lang="en-US" smtClean="0"/>
              <a:t>Enforce the party’s rights;</a:t>
            </a:r>
          </a:p>
          <a:p>
            <a:pPr lvl="3"/>
            <a:r>
              <a:rPr lang="en-US" smtClean="0"/>
              <a:t>Review the reasonableness of the fees; and/or</a:t>
            </a:r>
          </a:p>
          <a:p>
            <a:pPr lvl="3"/>
            <a:r>
              <a:rPr lang="en-US" smtClean="0"/>
              <a:t>Compel the PR to close the Estate under RCW 11.68.100 (closing by decree)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9704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Anti-rathbone legislation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smtClean="0"/>
              <a:t>RCW 11.68 – New Sections </a:t>
            </a:r>
          </a:p>
          <a:p>
            <a:pPr lvl="1"/>
            <a:r>
              <a:rPr lang="en-US" sz="2200" smtClean="0"/>
              <a:t>[NEW SECTION] A PR with nonintervention powers may administer and settle without supervision or intervention by the court except as otherwise provided in RCW 11.68;</a:t>
            </a:r>
          </a:p>
          <a:p>
            <a:pPr lvl="1"/>
            <a:r>
              <a:rPr lang="en-US" sz="2100"/>
              <a:t>[NEW SECTION] </a:t>
            </a:r>
          </a:p>
          <a:p>
            <a:pPr lvl="2"/>
            <a:r>
              <a:rPr lang="en-US" sz="2100"/>
              <a:t>(1) A personal representative with </a:t>
            </a:r>
            <a:r>
              <a:rPr lang="en-US" sz="2200"/>
              <a:t>nonintervention powers has the </a:t>
            </a:r>
            <a:r>
              <a:rPr lang="en-US" sz="2200" smtClean="0"/>
              <a:t>power </a:t>
            </a:r>
            <a:r>
              <a:rPr lang="en-US" sz="2200"/>
              <a:t>to construe and interpret the terms of a probated will, except </a:t>
            </a:r>
            <a:r>
              <a:rPr lang="en-US" sz="2200" smtClean="0"/>
              <a:t>as </a:t>
            </a:r>
            <a:r>
              <a:rPr lang="en-US" sz="2200"/>
              <a:t>the probated will or an order of the court may otherwise direct. </a:t>
            </a:r>
            <a:endParaRPr lang="en-US" sz="2200" smtClean="0"/>
          </a:p>
          <a:p>
            <a:pPr lvl="2"/>
            <a:r>
              <a:rPr lang="en-US" sz="2200" smtClean="0"/>
              <a:t>(</a:t>
            </a:r>
            <a:r>
              <a:rPr lang="en-US" sz="2200"/>
              <a:t>2) Unless otherwise provided in the probated will: </a:t>
            </a:r>
            <a:endParaRPr lang="en-US" sz="2200" smtClean="0"/>
          </a:p>
          <a:p>
            <a:pPr lvl="3"/>
            <a:r>
              <a:rPr lang="en-US" sz="2000" smtClean="0"/>
              <a:t>(a</a:t>
            </a:r>
            <a:r>
              <a:rPr lang="en-US" sz="2000"/>
              <a:t>) A party, as defined in RCW 11.96A.030, may either petition </a:t>
            </a:r>
            <a:r>
              <a:rPr lang="en-US" sz="2000" smtClean="0"/>
              <a:t>the </a:t>
            </a:r>
            <a:r>
              <a:rPr lang="en-US" sz="2000"/>
              <a:t>court under chapter 11.96A RCW to have an ambiguous provision of </a:t>
            </a:r>
            <a:r>
              <a:rPr lang="en-US" sz="2000" smtClean="0"/>
              <a:t>a </a:t>
            </a:r>
            <a:r>
              <a:rPr lang="en-US" sz="2000"/>
              <a:t>probated will construed by the court or may otherwise address, </a:t>
            </a:r>
            <a:r>
              <a:rPr lang="en-US" sz="2000" smtClean="0"/>
              <a:t>resolve</a:t>
            </a:r>
            <a:r>
              <a:rPr lang="en-US" sz="2000"/>
              <a:t>, and settle the matter under the procedures provided under chapter 11.96A RCW; </a:t>
            </a:r>
            <a:r>
              <a:rPr lang="en-US" sz="2000" smtClean="0"/>
              <a:t>and</a:t>
            </a:r>
          </a:p>
          <a:p>
            <a:pPr lvl="3"/>
            <a:r>
              <a:rPr lang="en-US" sz="2000" smtClean="0"/>
              <a:t>(</a:t>
            </a:r>
            <a:r>
              <a:rPr lang="en-US" sz="2000"/>
              <a:t>b) There is a rebuttable presumption that the construction of an </a:t>
            </a:r>
            <a:r>
              <a:rPr lang="en-US" sz="2000" smtClean="0"/>
              <a:t>ambiguous </a:t>
            </a:r>
            <a:r>
              <a:rPr lang="en-US" sz="2000"/>
              <a:t>provision that is made by a personal representative with </a:t>
            </a:r>
            <a:r>
              <a:rPr lang="en-US" sz="2000" smtClean="0"/>
              <a:t>nonintervention </a:t>
            </a:r>
            <a:r>
              <a:rPr lang="en-US" sz="2000"/>
              <a:t>powers is consistent with the intent of the testator. </a:t>
            </a:r>
            <a:endParaRPr lang="en-US" sz="2000" smtClean="0"/>
          </a:p>
          <a:p>
            <a:pPr lvl="2"/>
            <a:r>
              <a:rPr lang="en-US" sz="2200" smtClean="0"/>
              <a:t>(</a:t>
            </a:r>
            <a:r>
              <a:rPr lang="en-US" sz="2200"/>
              <a:t>3) A party, as defined in RCW 11.96A.030, may commence an action </a:t>
            </a:r>
            <a:r>
              <a:rPr lang="en-US" sz="2200" smtClean="0"/>
              <a:t>to </a:t>
            </a:r>
            <a:r>
              <a:rPr lang="en-US" sz="2200"/>
              <a:t>reform the terms of a will as provided in RCW 11.96A.125.</a:t>
            </a:r>
            <a:endParaRPr lang="en-US" sz="2000" smtClean="0"/>
          </a:p>
          <a:p>
            <a:pPr lvl="3"/>
            <a:endParaRPr lang="en-US" sz="1700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52732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BENEFICIARY PETITION FOR ACCOUNTING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en-US" sz="2600" smtClean="0"/>
              <a:t>RCW 11.68.065</a:t>
            </a:r>
          </a:p>
          <a:p>
            <a:pPr lvl="1">
              <a:lnSpc>
                <a:spcPct val="120000"/>
              </a:lnSpc>
            </a:pPr>
            <a:r>
              <a:rPr lang="en-US" sz="2400"/>
              <a:t>A beneficiary ((</a:t>
            </a:r>
            <a:r>
              <a:rPr lang="en-US" sz="2400" strike="sngStrike"/>
              <a:t>whose</a:t>
            </a:r>
            <a:r>
              <a:rPr lang="en-US" sz="2400"/>
              <a:t>)) </a:t>
            </a:r>
            <a:r>
              <a:rPr lang="en-US" sz="2400" u="sng"/>
              <a:t>who has not acknowledged in writing that </a:t>
            </a:r>
            <a:r>
              <a:rPr lang="en-US" sz="2400" u="sng" smtClean="0"/>
              <a:t>his</a:t>
            </a:r>
            <a:r>
              <a:rPr lang="en-US" sz="2400" u="sng"/>
              <a:t>, her, or its </a:t>
            </a:r>
            <a:r>
              <a:rPr lang="en-US" sz="2400"/>
              <a:t>interest in an estate has ((</a:t>
            </a:r>
            <a:r>
              <a:rPr lang="en-US" sz="2400" strike="sngStrike"/>
              <a:t>not</a:t>
            </a:r>
            <a:r>
              <a:rPr lang="en-US" sz="2400"/>
              <a:t>)) been fully paid or </a:t>
            </a:r>
            <a:r>
              <a:rPr lang="en-US" sz="2400" smtClean="0"/>
              <a:t>distributed </a:t>
            </a:r>
            <a:r>
              <a:rPr lang="en-US" sz="2400"/>
              <a:t>may petition the court for an order directing the </a:t>
            </a:r>
            <a:r>
              <a:rPr lang="en-US" sz="2400" smtClean="0"/>
              <a:t>personal </a:t>
            </a:r>
            <a:r>
              <a:rPr lang="en-US" sz="2400"/>
              <a:t>representative to deliver a report of the affairs of the </a:t>
            </a:r>
            <a:r>
              <a:rPr lang="en-US" sz="2400" smtClean="0"/>
              <a:t>estate </a:t>
            </a:r>
            <a:r>
              <a:rPr lang="en-US" sz="2400"/>
              <a:t>signed and verified by the personal representative. The </a:t>
            </a:r>
            <a:r>
              <a:rPr lang="en-US" sz="2400" smtClean="0"/>
              <a:t>petition </a:t>
            </a:r>
            <a:r>
              <a:rPr lang="en-US" sz="2400"/>
              <a:t>may be filed at any time after one year from the day on </a:t>
            </a:r>
            <a:r>
              <a:rPr lang="en-US" sz="2400" smtClean="0"/>
              <a:t>which </a:t>
            </a:r>
            <a:r>
              <a:rPr lang="en-US" sz="2400"/>
              <a:t>the report was last delivered, or, if none, then one year after </a:t>
            </a:r>
            <a:r>
              <a:rPr lang="en-US" sz="2400" smtClean="0"/>
              <a:t>the </a:t>
            </a:r>
            <a:r>
              <a:rPr lang="en-US" sz="2400"/>
              <a:t>order appointing the personal representative. Upon hearing of the </a:t>
            </a:r>
            <a:r>
              <a:rPr lang="en-US" sz="2400" smtClean="0"/>
              <a:t>petition </a:t>
            </a:r>
            <a:r>
              <a:rPr lang="en-US" sz="2400"/>
              <a:t>after due notice as required in RCW 11.96A.110, the court </a:t>
            </a:r>
            <a:r>
              <a:rPr lang="en-US" sz="2400" smtClean="0"/>
              <a:t>may</a:t>
            </a:r>
            <a:r>
              <a:rPr lang="en-US" sz="2400"/>
              <a:t>, for good cause shown, order the personal representative to </a:t>
            </a:r>
            <a:r>
              <a:rPr lang="en-US" sz="2400" smtClean="0"/>
              <a:t>deliver </a:t>
            </a:r>
            <a:r>
              <a:rPr lang="en-US" sz="2400"/>
              <a:t>to the petitioner the report for any period not covered by a </a:t>
            </a:r>
            <a:r>
              <a:rPr lang="en-US" sz="2400" smtClean="0"/>
              <a:t>previous </a:t>
            </a:r>
            <a:r>
              <a:rPr lang="en-US" sz="2400"/>
              <a:t>report. The report for the period shall include such of the </a:t>
            </a:r>
            <a:r>
              <a:rPr lang="en-US" sz="2400" smtClean="0"/>
              <a:t>following </a:t>
            </a:r>
            <a:r>
              <a:rPr lang="en-US" sz="2400"/>
              <a:t>as the court may order: A description of the amount and </a:t>
            </a:r>
            <a:r>
              <a:rPr lang="en-US" sz="2400" smtClean="0"/>
              <a:t>nature </a:t>
            </a:r>
            <a:r>
              <a:rPr lang="en-US" sz="2400"/>
              <a:t>of all property, real and personal, that has come into the </a:t>
            </a:r>
            <a:r>
              <a:rPr lang="en-US" sz="2400" smtClean="0"/>
              <a:t>hands </a:t>
            </a:r>
            <a:r>
              <a:rPr lang="en-US" sz="2400"/>
              <a:t>of the personal representative; a statement of all property </a:t>
            </a:r>
            <a:r>
              <a:rPr lang="en-US" sz="2400" smtClean="0"/>
              <a:t>collected </a:t>
            </a:r>
            <a:r>
              <a:rPr lang="en-US" sz="2400"/>
              <a:t>and paid out or distributed by the personal representative; </a:t>
            </a:r>
            <a:r>
              <a:rPr lang="en-US" sz="2400" smtClean="0"/>
              <a:t>a </a:t>
            </a:r>
            <a:r>
              <a:rPr lang="en-US" sz="2400"/>
              <a:t>statement of claims filed and allowed against the estate and those </a:t>
            </a:r>
            <a:r>
              <a:rPr lang="en-US" sz="2400" smtClean="0"/>
              <a:t>rejected</a:t>
            </a:r>
            <a:r>
              <a:rPr lang="en-US" sz="2400"/>
              <a:t>; any estate, inheritance, or fiduciary income tax returns </a:t>
            </a:r>
            <a:r>
              <a:rPr lang="en-US" sz="2400" smtClean="0"/>
              <a:t>filed </a:t>
            </a:r>
            <a:r>
              <a:rPr lang="en-US" sz="2400"/>
              <a:t>by the personal representative; and such other information as </a:t>
            </a:r>
            <a:r>
              <a:rPr lang="en-US" sz="2400" smtClean="0"/>
              <a:t>the </a:t>
            </a:r>
            <a:r>
              <a:rPr lang="en-US" sz="2400"/>
              <a:t>order may require. This subsection does not limit any power the </a:t>
            </a:r>
            <a:r>
              <a:rPr lang="en-US" sz="2400" smtClean="0"/>
              <a:t>court </a:t>
            </a:r>
            <a:r>
              <a:rPr lang="en-US" sz="2400"/>
              <a:t>might otherwise have at any time during the administration of </a:t>
            </a:r>
            <a:r>
              <a:rPr lang="en-US" sz="2400" smtClean="0"/>
              <a:t>the </a:t>
            </a:r>
            <a:r>
              <a:rPr lang="en-US" sz="2400"/>
              <a:t>estate to require the personal representative to account or </a:t>
            </a:r>
            <a:r>
              <a:rPr lang="en-US" sz="2400" smtClean="0"/>
              <a:t>furnish </a:t>
            </a:r>
            <a:r>
              <a:rPr lang="en-US" sz="2400"/>
              <a:t>other information to any person interested in the estate.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86034572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BREACHES OF FIDUCIARY DUTIES BY PR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600" smtClean="0"/>
              <a:t>RCW 11.68.070 (completely reworded)</a:t>
            </a:r>
            <a:endParaRPr lang="en-US" sz="2600"/>
          </a:p>
          <a:p>
            <a:pPr lvl="1"/>
            <a:r>
              <a:rPr lang="en-US" sz="2200"/>
              <a:t>(1)(a) A party, as defined in RCW 11.96A.030, may 10 petition the court under chapter 11.96A RCW for a determination </a:t>
            </a:r>
            <a:r>
              <a:rPr lang="en-US" sz="2200" smtClean="0"/>
              <a:t>that a </a:t>
            </a:r>
            <a:r>
              <a:rPr lang="en-US" sz="2200"/>
              <a:t>personal representative: </a:t>
            </a:r>
            <a:endParaRPr lang="en-US" sz="2200" smtClean="0"/>
          </a:p>
          <a:p>
            <a:pPr lvl="2"/>
            <a:r>
              <a:rPr lang="en-US" sz="2000" smtClean="0"/>
              <a:t>(</a:t>
            </a:r>
            <a:r>
              <a:rPr lang="en-US" sz="2000" err="1"/>
              <a:t>i) Has breached a fiduciary duty; </a:t>
            </a:r>
            <a:endParaRPr lang="en-US" sz="2000" smtClean="0"/>
          </a:p>
          <a:p>
            <a:pPr lvl="2"/>
            <a:r>
              <a:rPr lang="en-US" sz="2000" smtClean="0"/>
              <a:t>(</a:t>
            </a:r>
            <a:r>
              <a:rPr lang="en-US" sz="2000"/>
              <a:t>ii) Has exceeded the personal representative's authority; </a:t>
            </a:r>
            <a:endParaRPr lang="en-US" sz="2000" smtClean="0"/>
          </a:p>
          <a:p>
            <a:pPr lvl="2"/>
            <a:r>
              <a:rPr lang="en-US" sz="2000" smtClean="0"/>
              <a:t>(</a:t>
            </a:r>
            <a:r>
              <a:rPr lang="en-US" sz="2000"/>
              <a:t>iii) Has abused the personal representative's discretion in </a:t>
            </a:r>
            <a:r>
              <a:rPr lang="en-US" sz="2000" smtClean="0"/>
              <a:t>exercising </a:t>
            </a:r>
            <a:r>
              <a:rPr lang="en-US" sz="2000"/>
              <a:t>a power; </a:t>
            </a:r>
            <a:endParaRPr lang="en-US" sz="2000" smtClean="0"/>
          </a:p>
          <a:p>
            <a:pPr lvl="2"/>
            <a:r>
              <a:rPr lang="en-US" sz="2000" smtClean="0"/>
              <a:t>(</a:t>
            </a:r>
            <a:r>
              <a:rPr lang="en-US" sz="2000"/>
              <a:t>iv) Has otherwise failed to execute the trust faithfully; </a:t>
            </a:r>
            <a:endParaRPr lang="en-US" sz="2000" smtClean="0"/>
          </a:p>
          <a:p>
            <a:pPr lvl="2"/>
            <a:r>
              <a:rPr lang="en-US" sz="2000" smtClean="0"/>
              <a:t>(</a:t>
            </a:r>
            <a:r>
              <a:rPr lang="en-US" sz="2000"/>
              <a:t>v) Has violated a statute or common law affecting the estate; or </a:t>
            </a:r>
            <a:endParaRPr lang="en-US" sz="2000" smtClean="0"/>
          </a:p>
          <a:p>
            <a:pPr lvl="2"/>
            <a:r>
              <a:rPr lang="en-US" sz="2000" smtClean="0"/>
              <a:t>(</a:t>
            </a:r>
            <a:r>
              <a:rPr lang="en-US" sz="2000"/>
              <a:t>vi) Is subject to removal for a reason specified in RCW 19 11.28.250. </a:t>
            </a:r>
            <a:endParaRPr lang="en-US" sz="2000" smtClean="0"/>
          </a:p>
          <a:p>
            <a:pPr lvl="1"/>
            <a:r>
              <a:rPr lang="en-US" sz="2200" smtClean="0"/>
              <a:t>(</a:t>
            </a:r>
            <a:r>
              <a:rPr lang="en-US" sz="2200"/>
              <a:t>b) The petition submitted under (a) of this subsection must </a:t>
            </a:r>
            <a:r>
              <a:rPr lang="en-US" sz="2200" smtClean="0"/>
              <a:t>allege </a:t>
            </a:r>
            <a:r>
              <a:rPr lang="en-US" sz="2200"/>
              <a:t>facts in support of the claim and must be verified or be </a:t>
            </a:r>
            <a:r>
              <a:rPr lang="en-US" sz="2200" smtClean="0"/>
              <a:t>supported </a:t>
            </a:r>
            <a:r>
              <a:rPr lang="en-US" sz="2200"/>
              <a:t>by an affidavit showing facts in support of the claim. </a:t>
            </a:r>
            <a:endParaRPr lang="en-US" sz="2200" smtClean="0"/>
          </a:p>
          <a:p>
            <a:pPr lvl="1"/>
            <a:r>
              <a:rPr lang="en-US" sz="2200" smtClean="0"/>
              <a:t>(</a:t>
            </a:r>
            <a:r>
              <a:rPr lang="en-US" sz="2200"/>
              <a:t>2) If the court finds that the personal representative has </a:t>
            </a:r>
            <a:r>
              <a:rPr lang="en-US" sz="2200" smtClean="0"/>
              <a:t>committed </a:t>
            </a:r>
            <a:r>
              <a:rPr lang="en-US" sz="2200"/>
              <a:t>one or more of the acts listed in subsection (1)(a) of this </a:t>
            </a:r>
            <a:r>
              <a:rPr lang="en-US" sz="2200" smtClean="0"/>
              <a:t>section</a:t>
            </a:r>
            <a:r>
              <a:rPr lang="en-US" sz="2200"/>
              <a:t>, the court may order such remedy in law or in equity as it </a:t>
            </a:r>
            <a:r>
              <a:rPr lang="en-US" sz="2200" smtClean="0"/>
              <a:t>deems </a:t>
            </a:r>
            <a:r>
              <a:rPr lang="en-US" sz="2200"/>
              <a:t>appropriate. The remedy may include, but not be limited to, </a:t>
            </a:r>
            <a:r>
              <a:rPr lang="en-US" sz="2200" smtClean="0"/>
              <a:t>awarding </a:t>
            </a:r>
            <a:r>
              <a:rPr lang="en-US" sz="2200"/>
              <a:t>money damages, surcharging the personal representative, </a:t>
            </a:r>
            <a:r>
              <a:rPr lang="en-US" sz="2200" smtClean="0"/>
              <a:t>directing </a:t>
            </a:r>
            <a:r>
              <a:rPr lang="en-US" sz="2200"/>
              <a:t>the personal representative to take a specific action, </a:t>
            </a:r>
            <a:r>
              <a:rPr lang="en-US" sz="2200" smtClean="0"/>
              <a:t>restricting </a:t>
            </a:r>
            <a:r>
              <a:rPr lang="en-US" sz="2200"/>
              <a:t>the powers of the personal representative, removing the </a:t>
            </a:r>
            <a:r>
              <a:rPr lang="en-US" sz="2200" smtClean="0"/>
              <a:t>personal </a:t>
            </a:r>
            <a:r>
              <a:rPr lang="en-US" sz="2200"/>
              <a:t>representative and appointing a successor, and awarding fees </a:t>
            </a:r>
            <a:r>
              <a:rPr lang="en-US" sz="2200" smtClean="0"/>
              <a:t>and </a:t>
            </a:r>
            <a:r>
              <a:rPr lang="en-US" sz="2200"/>
              <a:t>costs under RCW 11.96A.150. If the court restricts the powers of </a:t>
            </a:r>
            <a:r>
              <a:rPr lang="en-US" sz="2200" smtClean="0"/>
              <a:t>the </a:t>
            </a:r>
            <a:r>
              <a:rPr lang="en-US" sz="2200"/>
              <a:t>personal representative, it shall endorse the words "powers </a:t>
            </a:r>
            <a:r>
              <a:rPr lang="en-US" sz="2200" smtClean="0"/>
              <a:t>restricted</a:t>
            </a:r>
            <a:r>
              <a:rPr lang="en-US" sz="2200"/>
              <a:t>" upon the original order granting the personal </a:t>
            </a:r>
            <a:r>
              <a:rPr lang="en-US" sz="2200" smtClean="0"/>
              <a:t>representative </a:t>
            </a:r>
            <a:r>
              <a:rPr lang="en-US" sz="2200"/>
              <a:t>nonintervention powers and upon the letters </a:t>
            </a:r>
            <a:r>
              <a:rPr lang="en-US" sz="2200" smtClean="0"/>
              <a:t>testamentary </a:t>
            </a:r>
            <a:r>
              <a:rPr lang="en-US" sz="2200"/>
              <a:t>or of administration together with the date of the </a:t>
            </a:r>
            <a:r>
              <a:rPr lang="en-US" sz="2200" smtClean="0"/>
              <a:t>endorsement</a:t>
            </a:r>
            <a:r>
              <a:rPr lang="en-US" sz="2200"/>
              <a:t>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760590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9.06.14"/>
  <p:tag name="AS_TITLE" val="Aspose.Slides for .NET 4.0 Client Profile"/>
  <p:tag name="AS_VERSION" val="19.6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Arial"/>
        <a:cs typeface="Arial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Apothecary</Template>
  <Company/>
  <PresentationFormat>On-screen Show (4:3)</PresentationFormat>
  <Paragraphs>0</Paragraphs>
  <Slides>0</Slides>
  <Notes>0</Notes>
  <TotalTime>0</TotalTime>
  <HiddenSlides>0</HiddenSlides>
  <MMClips>0</MMClips>
  <ScaleCrop>0</ScaleCrop>
  <LinksUpToDate>0</LinksUpToDate>
  <SharedDoc>0</SharedDoc>
  <HyperlinksChanged>0</HyperlinksChanged>
  <Application>Aspose.Slides for .NET</Application>
  <AppVersion>19.0600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1601-01-01T00:00:00.000</cp:lastPrinted>
  <dcterms:created xsi:type="dcterms:W3CDTF">1601-01-01T00:00:00Z</dcterms:created>
  <dcterms:modified xsi:type="dcterms:W3CDTF">1601-01-01T00:00:00Z</dcterms:modified>
</cp:coreProperties>
</file>